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7D_3D9024B5.xml" ContentType="application/vnd.ms-powerpoint.comments+xml"/>
  <Override PartName="/ppt/comments/modernComment_17E_3D037D53.xml" ContentType="application/vnd.ms-powerpoint.comments+xml"/>
  <Override PartName="/ppt/comments/modernComment_163_92376B4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0" r:id="rId4"/>
  </p:sldMasterIdLst>
  <p:notesMasterIdLst>
    <p:notesMasterId r:id="rId40"/>
  </p:notesMasterIdLst>
  <p:sldIdLst>
    <p:sldId id="356" r:id="rId5"/>
    <p:sldId id="359" r:id="rId6"/>
    <p:sldId id="358" r:id="rId7"/>
    <p:sldId id="343" r:id="rId8"/>
    <p:sldId id="366" r:id="rId9"/>
    <p:sldId id="357" r:id="rId10"/>
    <p:sldId id="368" r:id="rId11"/>
    <p:sldId id="367" r:id="rId12"/>
    <p:sldId id="345" r:id="rId13"/>
    <p:sldId id="369" r:id="rId14"/>
    <p:sldId id="370" r:id="rId15"/>
    <p:sldId id="372" r:id="rId16"/>
    <p:sldId id="373" r:id="rId17"/>
    <p:sldId id="371" r:id="rId18"/>
    <p:sldId id="374" r:id="rId19"/>
    <p:sldId id="375" r:id="rId20"/>
    <p:sldId id="381" r:id="rId21"/>
    <p:sldId id="350" r:id="rId22"/>
    <p:sldId id="382" r:id="rId23"/>
    <p:sldId id="380" r:id="rId24"/>
    <p:sldId id="392" r:id="rId25"/>
    <p:sldId id="386" r:id="rId26"/>
    <p:sldId id="385" r:id="rId27"/>
    <p:sldId id="383" r:id="rId28"/>
    <p:sldId id="377" r:id="rId29"/>
    <p:sldId id="387" r:id="rId30"/>
    <p:sldId id="388" r:id="rId31"/>
    <p:sldId id="393" r:id="rId32"/>
    <p:sldId id="378" r:id="rId33"/>
    <p:sldId id="379" r:id="rId34"/>
    <p:sldId id="389" r:id="rId35"/>
    <p:sldId id="391" r:id="rId36"/>
    <p:sldId id="376" r:id="rId37"/>
    <p:sldId id="355" r:id="rId38"/>
    <p:sldId id="394"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Helvetica Neue" panose="02000503000000020004" pitchFamily="2"/>
      <p:regular r:id="rId45"/>
    </p:embeddedFont>
    <p:embeddedFont>
      <p:font typeface="Segoe UI" panose="020B050204020402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81" userDrawn="1">
          <p15:clr>
            <a:srgbClr val="747775"/>
          </p15:clr>
        </p15:guide>
        <p15:guide id="2" pos="2381"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E9E001-87FF-0BE3-1CA2-A91E2448DBE7}" name="Tash Willcocks" initials="TW" userId="S::tash.willcocks_tpximpact.com#ext#@mhclg.onmicrosoft.com::3a677983-5a9b-4912-91ae-3a18481943cc" providerId="AD"/>
  <p188:author id="{052BB117-2190-56A6-8D1B-4075799BF965}" name="Emma Boden" initials="EB" userId="S::emma.boden@tpximpact.com::439ff122-58b3-40c6-927a-7b80311ecda1" providerId="AD"/>
  <p188:author id="{35EED349-85A5-3E98-E10D-9588FD6E497D}" name="Emma Boden" initials="EB" userId="S::emma.boden_tpximpact.com#ext#@mhclg.onmicrosoft.com::6dcd3f87-a188-40e2-b6dc-35c434e4d51e" providerId="AD"/>
  <p188:author id="{0E56296D-6834-FD2F-276F-DEF07727E81C}" name="Tash Willcocks" initials="TW" userId="S::tash.willcocks@tpximpact.com::e37964e7-b3d0-4ad1-984b-d35f8d825e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00528E"/>
    <a:srgbClr val="E2C2D0"/>
    <a:srgbClr val="C0E0DF"/>
    <a:srgbClr val="FFFFFF"/>
    <a:srgbClr val="B8CADC"/>
    <a:srgbClr val="B10D6A"/>
    <a:srgbClr val="015F93"/>
    <a:srgbClr val="B9C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8B31E5-F1F2-40EE-A9E3-529EC078E3CB}" v="122" dt="2024-05-01T08:28:41.7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4" autoAdjust="0"/>
    <p:restoredTop sz="86383" autoAdjust="0"/>
  </p:normalViewPr>
  <p:slideViewPr>
    <p:cSldViewPr snapToGrid="0">
      <p:cViewPr varScale="1">
        <p:scale>
          <a:sx n="130" d="100"/>
          <a:sy n="130" d="100"/>
        </p:scale>
        <p:origin x="672" y="114"/>
      </p:cViewPr>
      <p:guideLst>
        <p:guide orient="horz" pos="2981"/>
        <p:guide pos="2381"/>
      </p:guideLst>
    </p:cSldViewPr>
  </p:slideViewPr>
  <p:outlineViewPr>
    <p:cViewPr>
      <p:scale>
        <a:sx n="33" d="100"/>
        <a:sy n="33" d="100"/>
      </p:scale>
      <p:origin x="0" y="-99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s>
</file>

<file path=ppt/comments/modernComment_163_92376B44.xml><?xml version="1.0" encoding="utf-8"?>
<p188:cmLst xmlns:a="http://schemas.openxmlformats.org/drawingml/2006/main" xmlns:r="http://schemas.openxmlformats.org/officeDocument/2006/relationships" xmlns:p188="http://schemas.microsoft.com/office/powerpoint/2018/8/main">
  <p188:cm id="{C17EAA3D-4B42-4153-913E-620F5FC730EF}" authorId="{61E9E001-87FF-0BE3-1CA2-A91E2448DBE7}" status="resolved" created="2023-11-29T16:38:37.665" complete="100000">
    <ac:txMkLst xmlns:ac="http://schemas.microsoft.com/office/drawing/2013/main/command">
      <pc:docMk xmlns:pc="http://schemas.microsoft.com/office/powerpoint/2013/main/command"/>
      <pc:sldMk xmlns:pc="http://schemas.microsoft.com/office/powerpoint/2013/main/command" cId="2453105476" sldId="355"/>
      <ac:spMk id="3" creationId="{6BBD5554-63E4-2D77-1D6A-FFD24469D64D}"/>
      <ac:txMk cp="366" len="141">
        <ac:context len="657" hash="794100469"/>
      </ac:txMk>
    </ac:txMkLst>
    <p188:pos x="7058025" y="3023235"/>
    <p188:txBody>
      <a:bodyPr/>
      <a:lstStyle/>
      <a:p>
        <a:r>
          <a:rPr lang="en-GB"/>
          <a:t>add extra point / link </a:t>
        </a:r>
      </a:p>
    </p188:txBody>
  </p188:cm>
</p188:cmLst>
</file>

<file path=ppt/comments/modernComment_17D_3D9024B5.xml><?xml version="1.0" encoding="utf-8"?>
<p188:cmLst xmlns:a="http://schemas.openxmlformats.org/drawingml/2006/main" xmlns:r="http://schemas.openxmlformats.org/officeDocument/2006/relationships" xmlns:p188="http://schemas.microsoft.com/office/powerpoint/2018/8/main">
  <p188:cm id="{6CC24A6E-EFE7-49B8-BB2E-A9CDF37DBC14}" authorId="{61E9E001-87FF-0BE3-1CA2-A91E2448DBE7}" status="resolved" created="2023-11-29T16:22:14.157" complete="100000">
    <ac:txMkLst xmlns:ac="http://schemas.microsoft.com/office/drawing/2013/main/command">
      <pc:docMk xmlns:pc="http://schemas.microsoft.com/office/powerpoint/2013/main/command"/>
      <pc:sldMk xmlns:pc="http://schemas.microsoft.com/office/powerpoint/2013/main/command" cId="1032856757" sldId="381"/>
      <ac:spMk id="3" creationId="{3C754309-9C22-50F1-6E31-A719789400C7}"/>
      <ac:txMk cp="369">
        <ac:context len="448" hash="2361180033"/>
      </ac:txMk>
    </ac:txMkLst>
    <p188:pos x="5886450" y="2457450"/>
    <p188:txBody>
      <a:bodyPr/>
      <a:lstStyle/>
      <a:p>
        <a:r>
          <a:rPr lang="en-GB"/>
          <a:t>@emma change</a:t>
        </a:r>
      </a:p>
    </p188:txBody>
  </p188:cm>
</p188:cmLst>
</file>

<file path=ppt/comments/modernComment_17E_3D037D53.xml><?xml version="1.0" encoding="utf-8"?>
<p188:cmLst xmlns:a="http://schemas.openxmlformats.org/drawingml/2006/main" xmlns:r="http://schemas.openxmlformats.org/officeDocument/2006/relationships" xmlns:p188="http://schemas.microsoft.com/office/powerpoint/2018/8/main">
  <p188:cm id="{62AA80BE-680C-4D48-A167-FBF445D3BBF4}" authorId="{61E9E001-87FF-0BE3-1CA2-A91E2448DBE7}" status="resolved" created="2023-11-29T16:24:09.493" complete="100000">
    <ac:txMkLst xmlns:ac="http://schemas.microsoft.com/office/drawing/2013/main/command">
      <pc:docMk xmlns:pc="http://schemas.microsoft.com/office/powerpoint/2013/main/command"/>
      <pc:sldMk xmlns:pc="http://schemas.microsoft.com/office/powerpoint/2013/main/command" cId="1023638867" sldId="382"/>
      <ac:spMk id="3" creationId="{266C5002-EAC7-7963-534E-6B6A8D85DEB6}"/>
      <ac:txMk cp="0" len="185">
        <ac:context len="517" hash="837541066"/>
      </ac:txMk>
    </ac:txMkLst>
    <p188:pos x="7458075" y="537210"/>
    <p188:replyLst>
      <p188:reply id="{D5406554-D331-4497-9742-A9439CAF2E97}" authorId="{61E9E001-87FF-0BE3-1CA2-A91E2448DBE7}" created="2023-11-29T16:24:41.042">
        <p188:txBody>
          <a:bodyPr/>
          <a:lstStyle/>
          <a:p>
            <a:r>
              <a:rPr lang="en-GB"/>
              <a:t>title as well </a:t>
            </a:r>
          </a:p>
        </p188:txBody>
      </p188:reply>
    </p188:replyLst>
    <p188:txBody>
      <a:bodyPr/>
      <a:lstStyle/>
      <a:p>
        <a:r>
          <a:rPr lang="en-GB"/>
          <a:t>@emma Up to xxx number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47175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406355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3" name="Google Shape;18;p2">
            <a:extLst>
              <a:ext uri="{FF2B5EF4-FFF2-40B4-BE49-F238E27FC236}">
                <a16:creationId xmlns:a16="http://schemas.microsoft.com/office/drawing/2014/main" id="{52126F43-8DAB-2FDE-DF44-B0BF105D29B0}"/>
              </a:ext>
            </a:extLst>
          </p:cNvPr>
          <p:cNvPicPr preferRelativeResize="0"/>
          <p:nvPr userDrawn="1"/>
        </p:nvPicPr>
        <p:blipFill rotWithShape="1">
          <a:blip r:embed="rId2">
            <a:alphaModFix/>
          </a:blip>
          <a:srcRect/>
          <a:stretch/>
        </p:blipFill>
        <p:spPr>
          <a:xfrm>
            <a:off x="372350" y="303957"/>
            <a:ext cx="1780163" cy="531963"/>
          </a:xfrm>
          <a:prstGeom prst="rect">
            <a:avLst/>
          </a:prstGeom>
          <a:noFill/>
          <a:ln>
            <a:noFill/>
          </a:ln>
        </p:spPr>
      </p:pic>
      <p:pic>
        <p:nvPicPr>
          <p:cNvPr id="4" name="Google Shape;11;p2">
            <a:extLst>
              <a:ext uri="{FF2B5EF4-FFF2-40B4-BE49-F238E27FC236}">
                <a16:creationId xmlns:a16="http://schemas.microsoft.com/office/drawing/2014/main" id="{88AD4F7A-2524-553E-995D-114F19E41DF7}"/>
              </a:ext>
            </a:extLst>
          </p:cNvPr>
          <p:cNvPicPr preferRelativeResize="0"/>
          <p:nvPr userDrawn="1"/>
        </p:nvPicPr>
        <p:blipFill rotWithShape="1">
          <a:blip r:embed="rId3">
            <a:alphaModFix/>
          </a:blip>
          <a:srcRect/>
          <a:stretch/>
        </p:blipFill>
        <p:spPr>
          <a:xfrm>
            <a:off x="5269550" y="1464550"/>
            <a:ext cx="3874451" cy="3678951"/>
          </a:xfrm>
          <a:prstGeom prst="rect">
            <a:avLst/>
          </a:prstGeom>
          <a:noFill/>
          <a:ln>
            <a:noFill/>
          </a:ln>
        </p:spPr>
      </p:pic>
      <p:sp>
        <p:nvSpPr>
          <p:cNvPr id="5" name="Title 1">
            <a:extLst>
              <a:ext uri="{FF2B5EF4-FFF2-40B4-BE49-F238E27FC236}">
                <a16:creationId xmlns:a16="http://schemas.microsoft.com/office/drawing/2014/main" id="{5F01A04B-A96A-943B-4180-F2EBCD098E56}"/>
              </a:ext>
            </a:extLst>
          </p:cNvPr>
          <p:cNvSpPr>
            <a:spLocks noGrp="1"/>
          </p:cNvSpPr>
          <p:nvPr>
            <p:ph type="title" hasCustomPrompt="1"/>
          </p:nvPr>
        </p:nvSpPr>
        <p:spPr>
          <a:xfrm>
            <a:off x="372350" y="1303035"/>
            <a:ext cx="5129953" cy="572700"/>
          </a:xfrm>
        </p:spPr>
        <p:txBody>
          <a:bodyPr lIns="0"/>
          <a:lstStyle>
            <a:lvl1pPr>
              <a:defRPr sz="3600"/>
            </a:lvl1pPr>
          </a:lstStyle>
          <a:p>
            <a:r>
              <a:rPr lang="en-US"/>
              <a:t>Title </a:t>
            </a:r>
            <a:endParaRPr lang="en-GB"/>
          </a:p>
        </p:txBody>
      </p:sp>
      <p:grpSp>
        <p:nvGrpSpPr>
          <p:cNvPr id="2" name="Group 1">
            <a:extLst>
              <a:ext uri="{FF2B5EF4-FFF2-40B4-BE49-F238E27FC236}">
                <a16:creationId xmlns:a16="http://schemas.microsoft.com/office/drawing/2014/main" id="{E6E57215-E3EF-076D-D444-9515D850B76A}"/>
              </a:ext>
            </a:extLst>
          </p:cNvPr>
          <p:cNvGrpSpPr/>
          <p:nvPr userDrawn="1"/>
        </p:nvGrpSpPr>
        <p:grpSpPr>
          <a:xfrm>
            <a:off x="286613" y="3713190"/>
            <a:ext cx="2335200" cy="780000"/>
            <a:chOff x="417025" y="3722850"/>
            <a:chExt cx="2335200" cy="780000"/>
          </a:xfrm>
        </p:grpSpPr>
        <p:sp>
          <p:nvSpPr>
            <p:cNvPr id="8" name="Google Shape;13;p2">
              <a:extLst>
                <a:ext uri="{FF2B5EF4-FFF2-40B4-BE49-F238E27FC236}">
                  <a16:creationId xmlns:a16="http://schemas.microsoft.com/office/drawing/2014/main" id="{2149EA13-D1E8-20DC-CA0F-789DBEF603C5}"/>
                </a:ext>
              </a:extLst>
            </p:cNvPr>
            <p:cNvSpPr txBox="1"/>
            <p:nvPr userDrawn="1"/>
          </p:nvSpPr>
          <p:spPr>
            <a:xfrm>
              <a:off x="417025" y="4192050"/>
              <a:ext cx="23352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#LocalDigital   #FixThePlumbing</a:t>
              </a:r>
              <a:endParaRPr sz="1000" b="1" i="0" u="none" strike="noStrike" cap="none">
                <a:solidFill>
                  <a:srgbClr val="000000"/>
                </a:solidFill>
                <a:latin typeface="Helvetica Neue"/>
                <a:ea typeface="Helvetica Neue"/>
                <a:cs typeface="Helvetica Neue"/>
                <a:sym typeface="Helvetica Neue"/>
              </a:endParaRPr>
            </a:p>
          </p:txBody>
        </p:sp>
        <p:sp>
          <p:nvSpPr>
            <p:cNvPr id="9" name="Google Shape;14;p2">
              <a:extLst>
                <a:ext uri="{FF2B5EF4-FFF2-40B4-BE49-F238E27FC236}">
                  <a16:creationId xmlns:a16="http://schemas.microsoft.com/office/drawing/2014/main" id="{07C19F0A-D417-ED54-4D5D-78273F5AC266}"/>
                </a:ext>
              </a:extLst>
            </p:cNvPr>
            <p:cNvSpPr txBox="1"/>
            <p:nvPr userDrawn="1"/>
          </p:nvSpPr>
          <p:spPr>
            <a:xfrm>
              <a:off x="417025" y="3957450"/>
              <a:ext cx="21153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www.localdigital.gov.uk</a:t>
              </a:r>
              <a:endParaRPr sz="1000" b="1" i="0" u="none" strike="noStrike" cap="none">
                <a:solidFill>
                  <a:srgbClr val="000000"/>
                </a:solidFill>
                <a:latin typeface="Helvetica Neue"/>
                <a:ea typeface="Helvetica Neue"/>
                <a:cs typeface="Helvetica Neue"/>
                <a:sym typeface="Helvetica Neue"/>
              </a:endParaRPr>
            </a:p>
          </p:txBody>
        </p:sp>
        <p:sp>
          <p:nvSpPr>
            <p:cNvPr id="10" name="Google Shape;16;p2">
              <a:extLst>
                <a:ext uri="{FF2B5EF4-FFF2-40B4-BE49-F238E27FC236}">
                  <a16:creationId xmlns:a16="http://schemas.microsoft.com/office/drawing/2014/main" id="{9FCEEE3F-C730-1210-3D82-6FAF42330831}"/>
                </a:ext>
              </a:extLst>
            </p:cNvPr>
            <p:cNvSpPr txBox="1"/>
            <p:nvPr userDrawn="1"/>
          </p:nvSpPr>
          <p:spPr>
            <a:xfrm>
              <a:off x="652075" y="3722850"/>
              <a:ext cx="902400" cy="31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Helvetica Neue"/>
                <a:buNone/>
              </a:pPr>
              <a:r>
                <a:rPr lang="en-GB" sz="1000" b="1" i="0" u="none" strike="noStrike" cap="none">
                  <a:solidFill>
                    <a:srgbClr val="000000"/>
                  </a:solidFill>
                  <a:latin typeface="Helvetica Neue"/>
                  <a:ea typeface="Helvetica Neue"/>
                  <a:cs typeface="Helvetica Neue"/>
                  <a:sym typeface="Helvetica Neue"/>
                </a:rPr>
                <a:t>@LDgovUK</a:t>
              </a:r>
              <a:endParaRPr sz="1000" b="1" i="0" u="none" strike="noStrike" cap="none">
                <a:solidFill>
                  <a:srgbClr val="000000"/>
                </a:solidFill>
                <a:latin typeface="Helvetica Neue"/>
                <a:ea typeface="Helvetica Neue"/>
                <a:cs typeface="Helvetica Neue"/>
                <a:sym typeface="Helvetica Neue"/>
              </a:endParaRPr>
            </a:p>
          </p:txBody>
        </p:sp>
        <p:pic>
          <p:nvPicPr>
            <p:cNvPr id="11" name="Google Shape;17;p2">
              <a:extLst>
                <a:ext uri="{FF2B5EF4-FFF2-40B4-BE49-F238E27FC236}">
                  <a16:creationId xmlns:a16="http://schemas.microsoft.com/office/drawing/2014/main" id="{8C10D01D-6613-6B66-682D-682E10D5B63D}"/>
                </a:ext>
              </a:extLst>
            </p:cNvPr>
            <p:cNvPicPr preferRelativeResize="0"/>
            <p:nvPr userDrawn="1"/>
          </p:nvPicPr>
          <p:blipFill rotWithShape="1">
            <a:blip r:embed="rId4">
              <a:alphaModFix/>
            </a:blip>
            <a:srcRect/>
            <a:stretch/>
          </p:blipFill>
          <p:spPr>
            <a:xfrm>
              <a:off x="513521" y="3852204"/>
              <a:ext cx="138550" cy="112751"/>
            </a:xfrm>
            <a:prstGeom prst="rect">
              <a:avLst/>
            </a:prstGeom>
            <a:noFill/>
            <a:ln>
              <a:noFill/>
            </a:ln>
          </p:spPr>
        </p:pic>
      </p:grpSp>
    </p:spTree>
    <p:extLst>
      <p:ext uri="{BB962C8B-B14F-4D97-AF65-F5344CB8AC3E}">
        <p14:creationId xmlns:p14="http://schemas.microsoft.com/office/powerpoint/2010/main" val="110769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pink-2-cols" preserve="1" userDrawn="1">
  <p:cSld name="Slide-pink-2-cols">
    <p:bg>
      <p:bgPr>
        <a:solidFill>
          <a:srgbClr val="E2C2D0"/>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4" name="Text Placeholder 6">
            <a:extLst>
              <a:ext uri="{FF2B5EF4-FFF2-40B4-BE49-F238E27FC236}">
                <a16:creationId xmlns:a16="http://schemas.microsoft.com/office/drawing/2014/main" id="{F93952C7-FA41-962C-7328-3843A4553F9D}"/>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6" name="Text Placeholder 6">
            <a:extLst>
              <a:ext uri="{FF2B5EF4-FFF2-40B4-BE49-F238E27FC236}">
                <a16:creationId xmlns:a16="http://schemas.microsoft.com/office/drawing/2014/main" id="{E415638B-B70A-D561-21DC-A5E2AA267FF0}"/>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
        <p:nvSpPr>
          <p:cNvPr id="7" name="Google Shape;34;p6">
            <a:extLst>
              <a:ext uri="{FF2B5EF4-FFF2-40B4-BE49-F238E27FC236}">
                <a16:creationId xmlns:a16="http://schemas.microsoft.com/office/drawing/2014/main" id="{6A19ED12-1CEE-A450-D9D6-A9AFDDB152CF}"/>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Tree>
    <p:extLst>
      <p:ext uri="{BB962C8B-B14F-4D97-AF65-F5344CB8AC3E}">
        <p14:creationId xmlns:p14="http://schemas.microsoft.com/office/powerpoint/2010/main" val="422273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pink" preserve="1" userDrawn="1">
  <p:cSld name="Slide-pink">
    <p:bg>
      <p:bgPr>
        <a:solidFill>
          <a:srgbClr val="E2C2D0"/>
        </a:solidFill>
        <a:effectLst/>
      </p:bgPr>
    </p:bg>
    <p:spTree>
      <p:nvGrpSpPr>
        <p:cNvPr id="1" name="Shape 72"/>
        <p:cNvGrpSpPr/>
        <p:nvPr/>
      </p:nvGrpSpPr>
      <p:grpSpPr>
        <a:xfrm>
          <a:off x="0" y="0"/>
          <a:ext cx="0" cy="0"/>
          <a:chOff x="0" y="0"/>
          <a:chExt cx="0" cy="0"/>
        </a:xfrm>
      </p:grpSpPr>
      <p:sp>
        <p:nvSpPr>
          <p:cNvPr id="73" name="Google Shape;73;p16"/>
          <p:cNvSpPr/>
          <p:nvPr/>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D4D218-9D0A-43E1-5433-0D0A86F478B3}"/>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4" name="Google Shape;35;p6">
            <a:extLst>
              <a:ext uri="{FF2B5EF4-FFF2-40B4-BE49-F238E27FC236}">
                <a16:creationId xmlns:a16="http://schemas.microsoft.com/office/drawing/2014/main" id="{2151DA57-F51C-A570-6AD8-47995D45F2BA}"/>
              </a:ext>
            </a:extLst>
          </p:cNvPr>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extLst>
      <p:ext uri="{BB962C8B-B14F-4D97-AF65-F5344CB8AC3E}">
        <p14:creationId xmlns:p14="http://schemas.microsoft.com/office/powerpoint/2010/main" val="301208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lide-pnk-img-big" preserve="1" userDrawn="1">
  <p:cSld name="Slide-pnk-img-big">
    <p:bg>
      <p:bgPr>
        <a:solidFill>
          <a:srgbClr val="E2C2D0"/>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7" name="Google Shape;35;p6">
            <a:extLst>
              <a:ext uri="{FF2B5EF4-FFF2-40B4-BE49-F238E27FC236}">
                <a16:creationId xmlns:a16="http://schemas.microsoft.com/office/drawing/2014/main" id="{1717B8B5-037A-88F2-272F-B9080841163C}"/>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8" name="Google Shape;90;p20">
            <a:extLst>
              <a:ext uri="{FF2B5EF4-FFF2-40B4-BE49-F238E27FC236}">
                <a16:creationId xmlns:a16="http://schemas.microsoft.com/office/drawing/2014/main" id="{E4D0BA68-A22D-DE03-5C6F-AFF663FA5519}"/>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1599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blu-img-big" preserve="1" userDrawn="1">
  <p:cSld name="Slide-blu-img-big">
    <p:bg>
      <p:bgPr>
        <a:solidFill>
          <a:srgbClr val="B8CADC"/>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5" name="Google Shape;35;p6">
            <a:extLst>
              <a:ext uri="{FF2B5EF4-FFF2-40B4-BE49-F238E27FC236}">
                <a16:creationId xmlns:a16="http://schemas.microsoft.com/office/drawing/2014/main" id="{EACD75F3-CB72-8F03-4933-1F1EE19D1F92}"/>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3" name="Google Shape;90;p20">
            <a:extLst>
              <a:ext uri="{FF2B5EF4-FFF2-40B4-BE49-F238E27FC236}">
                <a16:creationId xmlns:a16="http://schemas.microsoft.com/office/drawing/2014/main" id="{6FFAB9FB-20EC-EF18-A906-70F9225392DD}"/>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141238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grn-img-big" preserve="1" userDrawn="1">
  <p:cSld name="Slide-grn-img-big">
    <p:bg>
      <p:bgPr>
        <a:solidFill>
          <a:srgbClr val="C0E0DF"/>
        </a:solidFill>
        <a:effectLst/>
      </p:bgPr>
    </p:bg>
    <p:spTree>
      <p:nvGrpSpPr>
        <p:cNvPr id="1" name="Shape 52"/>
        <p:cNvGrpSpPr/>
        <p:nvPr/>
      </p:nvGrpSpPr>
      <p:grpSpPr>
        <a:xfrm>
          <a:off x="0" y="0"/>
          <a:ext cx="0" cy="0"/>
          <a:chOff x="0" y="0"/>
          <a:chExt cx="0" cy="0"/>
        </a:xfrm>
      </p:grpSpPr>
      <p:sp>
        <p:nvSpPr>
          <p:cNvPr id="53" name="Google Shape;53;p11"/>
          <p:cNvSpPr/>
          <p:nvPr userDrawn="1"/>
        </p:nvSpPr>
        <p:spPr>
          <a:xfrm>
            <a:off x="0" y="0"/>
            <a:ext cx="91440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Google Shape;34;p6">
            <a:extLst>
              <a:ext uri="{FF2B5EF4-FFF2-40B4-BE49-F238E27FC236}">
                <a16:creationId xmlns:a16="http://schemas.microsoft.com/office/drawing/2014/main" id="{3E10A3AB-6EDE-7D6D-4DCF-F197BE99ACDA}"/>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5" name="Google Shape;35;p6">
            <a:extLst>
              <a:ext uri="{FF2B5EF4-FFF2-40B4-BE49-F238E27FC236}">
                <a16:creationId xmlns:a16="http://schemas.microsoft.com/office/drawing/2014/main" id="{5A866406-3281-87F4-C7D1-C3524E5E4C2B}"/>
              </a:ext>
            </a:extLst>
          </p:cNvPr>
          <p:cNvSpPr txBox="1">
            <a:spLocks noGrp="1"/>
          </p:cNvSpPr>
          <p:nvPr>
            <p:ph type="body" idx="1" hasCustomPrompt="1"/>
          </p:nvPr>
        </p:nvSpPr>
        <p:spPr>
          <a:xfrm>
            <a:off x="381160" y="1120724"/>
            <a:ext cx="2465408"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
        <p:nvSpPr>
          <p:cNvPr id="3" name="Google Shape;90;p20">
            <a:extLst>
              <a:ext uri="{FF2B5EF4-FFF2-40B4-BE49-F238E27FC236}">
                <a16:creationId xmlns:a16="http://schemas.microsoft.com/office/drawing/2014/main" id="{391E9023-C48A-B291-5B56-656F4A7189BD}"/>
              </a:ext>
            </a:extLst>
          </p:cNvPr>
          <p:cNvSpPr/>
          <p:nvPr userDrawn="1"/>
        </p:nvSpPr>
        <p:spPr>
          <a:xfrm>
            <a:off x="2948468" y="961685"/>
            <a:ext cx="6202067" cy="4188174"/>
          </a:xfrm>
          <a:prstGeom prst="rect">
            <a:avLst/>
          </a:prstGeom>
          <a:solidFill>
            <a:schemeClr val="bg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0" i="0" u="none" strike="noStrike" cap="none">
                <a:solidFill>
                  <a:srgbClr val="999999"/>
                </a:solidFill>
                <a:latin typeface="Helvetica Neue"/>
                <a:ea typeface="Helvetica Neue"/>
                <a:cs typeface="Helvetica Neue"/>
                <a:sym typeface="Helvetica Neue"/>
              </a:rPr>
              <a:t>Cover up this box with an image</a:t>
            </a:r>
            <a:endParaRPr sz="1200" b="0" i="0" u="none" strike="noStrike" cap="none">
              <a:solidFill>
                <a:srgbClr val="99999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7731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userDrawn="1">
  <p:cSld name="Quote">
    <p:bg>
      <p:bgPr>
        <a:solidFill>
          <a:srgbClr val="C0E0E0"/>
        </a:solidFill>
        <a:effectLst/>
      </p:bgPr>
    </p:bg>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a:stretch/>
        </p:blipFill>
        <p:spPr>
          <a:xfrm>
            <a:off x="523550" y="391850"/>
            <a:ext cx="7446625" cy="4006376"/>
          </a:xfrm>
          <a:prstGeom prst="rect">
            <a:avLst/>
          </a:prstGeom>
          <a:noFill/>
          <a:ln>
            <a:noFill/>
          </a:ln>
        </p:spPr>
      </p:pic>
      <p:sp>
        <p:nvSpPr>
          <p:cNvPr id="27" name="Google Shape;27;p4"/>
          <p:cNvSpPr txBox="1">
            <a:spLocks noGrp="1"/>
          </p:cNvSpPr>
          <p:nvPr>
            <p:ph type="title" hasCustomPrompt="1"/>
          </p:nvPr>
        </p:nvSpPr>
        <p:spPr>
          <a:xfrm>
            <a:off x="882595" y="1047625"/>
            <a:ext cx="6766560" cy="590344"/>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Title (28 pt) </a:t>
            </a:r>
            <a:endParaRPr/>
          </a:p>
        </p:txBody>
      </p:sp>
      <p:sp>
        <p:nvSpPr>
          <p:cNvPr id="4" name="Text Placeholder 3">
            <a:extLst>
              <a:ext uri="{FF2B5EF4-FFF2-40B4-BE49-F238E27FC236}">
                <a16:creationId xmlns:a16="http://schemas.microsoft.com/office/drawing/2014/main" id="{8E022FEF-69CC-5CC6-410D-740F8A3E650D}"/>
              </a:ext>
            </a:extLst>
          </p:cNvPr>
          <p:cNvSpPr>
            <a:spLocks noGrp="1"/>
          </p:cNvSpPr>
          <p:nvPr>
            <p:ph type="body" sz="quarter" idx="10" hasCustomPrompt="1"/>
          </p:nvPr>
        </p:nvSpPr>
        <p:spPr>
          <a:xfrm>
            <a:off x="882650" y="1725613"/>
            <a:ext cx="6765925" cy="2217737"/>
          </a:xfrm>
        </p:spPr>
        <p:txBody>
          <a:bodyPr lIns="0"/>
          <a:lstStyle>
            <a:lvl1pPr marL="95250" indent="0">
              <a:buNone/>
              <a:defRPr sz="1800"/>
            </a:lvl1pPr>
          </a:lstStyle>
          <a:p>
            <a:pPr lvl="0"/>
            <a:r>
              <a:rPr lang="en-US"/>
              <a:t>“The quote should be left-aligned text, with a minimum pt 18 font. Remember to open and close the quote marks. Remember to keep everything in 1 text box.”</a:t>
            </a:r>
            <a:br>
              <a:rPr lang="en-US"/>
            </a:br>
            <a:br>
              <a:rPr lang="en-US"/>
            </a:br>
            <a:r>
              <a:rPr lang="en-US"/>
              <a:t>– This is who the quote is from, 2014 [add the year]</a:t>
            </a:r>
          </a:p>
          <a:p>
            <a:pPr lvl="0"/>
            <a:br>
              <a:rPr lang="en-US"/>
            </a:br>
            <a:r>
              <a:rPr lang="en-US"/>
              <a:t>Taken from XXX: add this detail if relevant, or remove this.</a:t>
            </a:r>
          </a:p>
          <a:p>
            <a:pPr lvl="0"/>
            <a:endParaRPr lang="en-GB"/>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1213">
          <p15:clr>
            <a:srgbClr val="FA7B17"/>
          </p15:clr>
        </p15:guide>
        <p15:guide id="3" pos="453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green" userDrawn="1">
  <p:cSld name="Divider-green">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30" name="Google Shape;30;p5"/>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green" type="twoColTx">
  <p:cSld name="Slide-green">
    <p:bg>
      <p:bgPr>
        <a:solidFill>
          <a:srgbClr val="C0E0E0"/>
        </a:solidFill>
        <a:effectLst/>
      </p:bgPr>
    </p:bg>
    <p:spTree>
      <p:nvGrpSpPr>
        <p:cNvPr id="1" name="Shape 32"/>
        <p:cNvGrpSpPr/>
        <p:nvPr/>
      </p:nvGrpSpPr>
      <p:grpSpPr>
        <a:xfrm>
          <a:off x="0" y="0"/>
          <a:ext cx="0" cy="0"/>
          <a:chOff x="0" y="0"/>
          <a:chExt cx="0" cy="0"/>
        </a:xfrm>
      </p:grpSpPr>
      <p:sp>
        <p:nvSpPr>
          <p:cNvPr id="33" name="Google Shape;33;p6"/>
          <p:cNvSpPr/>
          <p:nvPr/>
        </p:nvSpPr>
        <p:spPr>
          <a:xfrm>
            <a:off x="0" y="0"/>
            <a:ext cx="91441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34" name="Google Shape;34;p6"/>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35" name="Google Shape;35;p6"/>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grn-2-cols" preserve="1" userDrawn="1">
  <p:cSld name="Slide-grn-2-cols">
    <p:bg>
      <p:bgPr>
        <a:solidFill>
          <a:srgbClr val="C0E0E0"/>
        </a:solidFill>
        <a:effectLst/>
      </p:bgPr>
    </p:bg>
    <p:spTree>
      <p:nvGrpSpPr>
        <p:cNvPr id="1" name="Shape 32"/>
        <p:cNvGrpSpPr/>
        <p:nvPr/>
      </p:nvGrpSpPr>
      <p:grpSpPr>
        <a:xfrm>
          <a:off x="0" y="0"/>
          <a:ext cx="0" cy="0"/>
          <a:chOff x="0" y="0"/>
          <a:chExt cx="0" cy="0"/>
        </a:xfrm>
      </p:grpSpPr>
      <p:sp>
        <p:nvSpPr>
          <p:cNvPr id="33" name="Google Shape;33;p6"/>
          <p:cNvSpPr/>
          <p:nvPr userDrawn="1"/>
        </p:nvSpPr>
        <p:spPr>
          <a:xfrm>
            <a:off x="0" y="0"/>
            <a:ext cx="9144100" cy="9552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2" name="Text Placeholder 6">
            <a:extLst>
              <a:ext uri="{FF2B5EF4-FFF2-40B4-BE49-F238E27FC236}">
                <a16:creationId xmlns:a16="http://schemas.microsoft.com/office/drawing/2014/main" id="{89B8EAA5-88DF-3DA2-FAEB-E88B6ABFEF29}"/>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3" name="Text Placeholder 6">
            <a:extLst>
              <a:ext uri="{FF2B5EF4-FFF2-40B4-BE49-F238E27FC236}">
                <a16:creationId xmlns:a16="http://schemas.microsoft.com/office/drawing/2014/main" id="{CFCE7E95-6A26-B10F-3ABC-428452DC8829}"/>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
        <p:nvSpPr>
          <p:cNvPr id="4" name="Google Shape;34;p6">
            <a:extLst>
              <a:ext uri="{FF2B5EF4-FFF2-40B4-BE49-F238E27FC236}">
                <a16:creationId xmlns:a16="http://schemas.microsoft.com/office/drawing/2014/main" id="{725DC756-145D-05B9-0786-96B3852477A9}"/>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Tree>
    <p:extLst>
      <p:ext uri="{BB962C8B-B14F-4D97-AF65-F5344CB8AC3E}">
        <p14:creationId xmlns:p14="http://schemas.microsoft.com/office/powerpoint/2010/main" val="3336410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blue" userDrawn="1">
  <p:cSld name="Divider-blue">
    <p:bg>
      <p:bgPr>
        <a:blipFill>
          <a:blip r:embed="rId2">
            <a:alphaModFix/>
          </a:blip>
          <a:stretch>
            <a:fillRect/>
          </a:stretch>
        </a:blip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 name="Google Shape;30;p5">
            <a:extLst>
              <a:ext uri="{FF2B5EF4-FFF2-40B4-BE49-F238E27FC236}">
                <a16:creationId xmlns:a16="http://schemas.microsoft.com/office/drawing/2014/main" id="{9BE11FB7-3A90-7DC9-AE43-16898879C114}"/>
              </a:ext>
            </a:extLst>
          </p:cNvPr>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blue" preserve="1" userDrawn="1">
  <p:cSld name="Slide-blue">
    <p:bg>
      <p:bgPr>
        <a:solidFill>
          <a:srgbClr val="B8CADC"/>
        </a:solidFill>
        <a:effectLst/>
      </p:bgPr>
    </p:bg>
    <p:spTree>
      <p:nvGrpSpPr>
        <p:cNvPr id="1" name="Shape 59"/>
        <p:cNvGrpSpPr/>
        <p:nvPr/>
      </p:nvGrpSpPr>
      <p:grpSpPr>
        <a:xfrm>
          <a:off x="0" y="0"/>
          <a:ext cx="0" cy="0"/>
          <a:chOff x="0" y="0"/>
          <a:chExt cx="0" cy="0"/>
        </a:xfrm>
      </p:grpSpPr>
      <p:sp>
        <p:nvSpPr>
          <p:cNvPr id="60" name="Google Shape;60;p13"/>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5" name="Google Shape;34;p6">
            <a:extLst>
              <a:ext uri="{FF2B5EF4-FFF2-40B4-BE49-F238E27FC236}">
                <a16:creationId xmlns:a16="http://schemas.microsoft.com/office/drawing/2014/main" id="{91CFC2C6-47C3-CDFB-E297-282723917E2E}"/>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2" name="Google Shape;35;p6">
            <a:extLst>
              <a:ext uri="{FF2B5EF4-FFF2-40B4-BE49-F238E27FC236}">
                <a16:creationId xmlns:a16="http://schemas.microsoft.com/office/drawing/2014/main" id="{4B26B179-FAF2-A2C6-D167-81252005E3C2}"/>
              </a:ext>
            </a:extLst>
          </p:cNvPr>
          <p:cNvSpPr txBox="1">
            <a:spLocks noGrp="1"/>
          </p:cNvSpPr>
          <p:nvPr>
            <p:ph type="body" idx="1" hasCustomPrompt="1"/>
          </p:nvPr>
        </p:nvSpPr>
        <p:spPr>
          <a:xfrm>
            <a:off x="381158" y="1120724"/>
            <a:ext cx="8380221" cy="3831526"/>
          </a:xfrm>
          <a:prstGeom prst="rect">
            <a:avLst/>
          </a:prstGeom>
          <a:noFill/>
          <a:ln>
            <a:noFill/>
          </a:ln>
        </p:spPr>
        <p:txBody>
          <a:bodyPr spcFirstLastPara="1" wrap="square" lIns="0" tIns="91425" rIns="91425" bIns="91425" anchor="t" anchorCtr="0">
            <a:noAutofit/>
          </a:bodyPr>
          <a:lstStyle>
            <a:lvl1pPr marL="0" lvl="0" indent="0" algn="l" rtl="0">
              <a:lnSpc>
                <a:spcPct val="100000"/>
              </a:lnSpc>
              <a:spcBef>
                <a:spcPts val="0"/>
              </a:spcBef>
              <a:spcAft>
                <a:spcPts val="0"/>
              </a:spcAft>
              <a:buSzPct val="135000"/>
              <a:buFont typeface="Arial" panose="020B0604020202020204" pitchFamily="34" charset="0"/>
              <a:buNone/>
              <a:defRPr sz="1800"/>
            </a:lvl1pPr>
            <a:lvl2pPr marL="914400" lvl="1" indent="-342900" algn="l" rtl="0">
              <a:lnSpc>
                <a:spcPct val="100000"/>
              </a:lnSpc>
              <a:spcBef>
                <a:spcPts val="1500"/>
              </a:spcBef>
              <a:spcAft>
                <a:spcPts val="0"/>
              </a:spcAft>
              <a:buSzPts val="1800"/>
              <a:buChar char="–"/>
              <a:defRPr sz="1800"/>
            </a:lvl2pPr>
            <a:lvl3pPr marL="1371600" lvl="2" indent="-342900" algn="l" rtl="0">
              <a:lnSpc>
                <a:spcPct val="100000"/>
              </a:lnSpc>
              <a:spcBef>
                <a:spcPts val="1500"/>
              </a:spcBef>
              <a:spcAft>
                <a:spcPts val="0"/>
              </a:spcAft>
              <a:buSzPts val="1800"/>
              <a:buChar char="•"/>
              <a:defRPr sz="1800"/>
            </a:lvl3pPr>
            <a:lvl4pPr marL="1828800" lvl="3" indent="-342900" algn="l" rtl="0">
              <a:lnSpc>
                <a:spcPct val="100000"/>
              </a:lnSpc>
              <a:spcBef>
                <a:spcPts val="1500"/>
              </a:spcBef>
              <a:spcAft>
                <a:spcPts val="0"/>
              </a:spcAft>
              <a:buSzPts val="1800"/>
              <a:buChar char="﹘"/>
              <a:defRPr sz="1800"/>
            </a:lvl4pPr>
            <a:lvl5pPr marL="2286000" lvl="4" indent="-342900" algn="l" rtl="0">
              <a:lnSpc>
                <a:spcPct val="100000"/>
              </a:lnSpc>
              <a:spcBef>
                <a:spcPts val="1500"/>
              </a:spcBef>
              <a:spcAft>
                <a:spcPts val="0"/>
              </a:spcAft>
              <a:buSzPts val="1800"/>
              <a:buChar char="•"/>
              <a:defRPr sz="1800"/>
            </a:lvl5pPr>
            <a:lvl6pPr marL="2743200" lvl="5" indent="-342900" algn="l" rtl="0">
              <a:lnSpc>
                <a:spcPct val="100000"/>
              </a:lnSpc>
              <a:spcBef>
                <a:spcPts val="1500"/>
              </a:spcBef>
              <a:spcAft>
                <a:spcPts val="0"/>
              </a:spcAft>
              <a:buSzPts val="1800"/>
              <a:buChar char="﹘"/>
              <a:defRPr sz="1800"/>
            </a:lvl6pPr>
            <a:lvl7pPr marL="3200400" lvl="6" indent="-342900" algn="l" rtl="0">
              <a:lnSpc>
                <a:spcPct val="100000"/>
              </a:lnSpc>
              <a:spcBef>
                <a:spcPts val="1500"/>
              </a:spcBef>
              <a:spcAft>
                <a:spcPts val="0"/>
              </a:spcAft>
              <a:buSzPts val="1800"/>
              <a:buChar char="•"/>
              <a:defRPr sz="1800"/>
            </a:lvl7pPr>
            <a:lvl8pPr marL="3657600" lvl="7" indent="-342900" algn="l" rtl="0">
              <a:lnSpc>
                <a:spcPct val="100000"/>
              </a:lnSpc>
              <a:spcBef>
                <a:spcPts val="1500"/>
              </a:spcBef>
              <a:spcAft>
                <a:spcPts val="0"/>
              </a:spcAft>
              <a:buSzPts val="1800"/>
              <a:buChar char="﹘"/>
              <a:defRPr sz="1800"/>
            </a:lvl8pPr>
            <a:lvl9pPr marL="4114800" lvl="8" indent="-342900" algn="l" rtl="0">
              <a:lnSpc>
                <a:spcPct val="100000"/>
              </a:lnSpc>
              <a:spcBef>
                <a:spcPts val="1500"/>
              </a:spcBef>
              <a:spcAft>
                <a:spcPts val="1500"/>
              </a:spcAft>
              <a:buSzPts val="1800"/>
              <a:buChar char="•"/>
              <a:defRPr sz="1800"/>
            </a:lvl9pPr>
          </a:lstStyle>
          <a:p>
            <a:br>
              <a:rPr lang="en-US"/>
            </a:br>
            <a:br>
              <a:rPr lang="en-US"/>
            </a:br>
            <a:endParaRPr/>
          </a:p>
        </p:txBody>
      </p:sp>
    </p:spTree>
    <p:extLst>
      <p:ext uri="{BB962C8B-B14F-4D97-AF65-F5344CB8AC3E}">
        <p14:creationId xmlns:p14="http://schemas.microsoft.com/office/powerpoint/2010/main" val="166660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blue-2-cols" preserve="1" userDrawn="1">
  <p:cSld name="Slide-blue-2-cols">
    <p:bg>
      <p:bgPr>
        <a:solidFill>
          <a:srgbClr val="B8CADC"/>
        </a:solidFill>
        <a:effectLst/>
      </p:bgPr>
    </p:bg>
    <p:spTree>
      <p:nvGrpSpPr>
        <p:cNvPr id="1" name="Shape 59"/>
        <p:cNvGrpSpPr/>
        <p:nvPr/>
      </p:nvGrpSpPr>
      <p:grpSpPr>
        <a:xfrm>
          <a:off x="0" y="0"/>
          <a:ext cx="0" cy="0"/>
          <a:chOff x="0" y="0"/>
          <a:chExt cx="0" cy="0"/>
        </a:xfrm>
      </p:grpSpPr>
      <p:sp>
        <p:nvSpPr>
          <p:cNvPr id="60" name="Google Shape;60;p13"/>
          <p:cNvSpPr/>
          <p:nvPr userDrawn="1"/>
        </p:nvSpPr>
        <p:spPr>
          <a:xfrm>
            <a:off x="0" y="0"/>
            <a:ext cx="9144000" cy="9552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Helvetica Neue"/>
              <a:ea typeface="Helvetica Neue"/>
              <a:cs typeface="Helvetica Neue"/>
              <a:sym typeface="Helvetica Neue"/>
            </a:endParaRPr>
          </a:p>
        </p:txBody>
      </p:sp>
      <p:sp>
        <p:nvSpPr>
          <p:cNvPr id="5" name="Google Shape;34;p6">
            <a:extLst>
              <a:ext uri="{FF2B5EF4-FFF2-40B4-BE49-F238E27FC236}">
                <a16:creationId xmlns:a16="http://schemas.microsoft.com/office/drawing/2014/main" id="{91CFC2C6-47C3-CDFB-E297-282723917E2E}"/>
              </a:ext>
            </a:extLst>
          </p:cNvPr>
          <p:cNvSpPr txBox="1">
            <a:spLocks noGrp="1"/>
          </p:cNvSpPr>
          <p:nvPr>
            <p:ph type="title" hasCustomPrompt="1"/>
          </p:nvPr>
        </p:nvSpPr>
        <p:spPr>
          <a:xfrm>
            <a:off x="381159" y="191250"/>
            <a:ext cx="7991400" cy="572700"/>
          </a:xfrm>
          <a:prstGeom prst="rect">
            <a:avLst/>
          </a:prstGeom>
          <a:noFill/>
          <a:ln>
            <a:noFill/>
          </a:ln>
        </p:spPr>
        <p:txBody>
          <a:bodyPr spcFirstLastPara="1" wrap="square" lIns="0" tIns="91425" rIns="91425" bIns="91425" anchor="t" anchorCtr="0">
            <a:noAutofit/>
          </a:bodyPr>
          <a:lstStyle>
            <a:lvl1pPr lvl="0" algn="l" rtl="0">
              <a:lnSpc>
                <a:spcPct val="100000"/>
              </a:lnSpc>
              <a:spcBef>
                <a:spcPts val="0"/>
              </a:spcBef>
              <a:spcAft>
                <a:spcPts val="0"/>
              </a:spcAft>
              <a:buClr>
                <a:schemeClr val="lt1"/>
              </a:buClr>
              <a:buSzPts val="2800"/>
              <a:buNone/>
              <a:defRPr>
                <a:solidFill>
                  <a:schemeClr val="lt1"/>
                </a:solidFill>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r>
              <a:rPr lang="en-US"/>
              <a:t>Slide title</a:t>
            </a:r>
            <a:endParaRPr/>
          </a:p>
        </p:txBody>
      </p:sp>
      <p:sp>
        <p:nvSpPr>
          <p:cNvPr id="7" name="Text Placeholder 6">
            <a:extLst>
              <a:ext uri="{FF2B5EF4-FFF2-40B4-BE49-F238E27FC236}">
                <a16:creationId xmlns:a16="http://schemas.microsoft.com/office/drawing/2014/main" id="{DFA8F778-14CD-D7C0-6D86-8B24759A32C6}"/>
              </a:ext>
            </a:extLst>
          </p:cNvPr>
          <p:cNvSpPr>
            <a:spLocks noGrp="1"/>
          </p:cNvSpPr>
          <p:nvPr>
            <p:ph type="body" sz="quarter" idx="13" hasCustomPrompt="1"/>
          </p:nvPr>
        </p:nvSpPr>
        <p:spPr>
          <a:xfrm>
            <a:off x="381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pros are:</a:t>
            </a:r>
            <a:br>
              <a:rPr lang="en-US"/>
            </a:br>
            <a:endParaRPr lang="en-US"/>
          </a:p>
          <a:p>
            <a:pPr lvl="1"/>
            <a:r>
              <a:rPr lang="en-US"/>
              <a:t>bullet 1</a:t>
            </a:r>
          </a:p>
          <a:p>
            <a:pPr lvl="1"/>
            <a:r>
              <a:rPr lang="en-US"/>
              <a:t>bullet 2</a:t>
            </a:r>
          </a:p>
          <a:p>
            <a:pPr lvl="1"/>
            <a:r>
              <a:rPr lang="en-US"/>
              <a:t>bullet 3</a:t>
            </a:r>
          </a:p>
        </p:txBody>
      </p:sp>
      <p:sp>
        <p:nvSpPr>
          <p:cNvPr id="8" name="Text Placeholder 6">
            <a:extLst>
              <a:ext uri="{FF2B5EF4-FFF2-40B4-BE49-F238E27FC236}">
                <a16:creationId xmlns:a16="http://schemas.microsoft.com/office/drawing/2014/main" id="{29D4943C-6719-6292-ECAA-6BB798872F42}"/>
              </a:ext>
            </a:extLst>
          </p:cNvPr>
          <p:cNvSpPr>
            <a:spLocks noGrp="1"/>
          </p:cNvSpPr>
          <p:nvPr>
            <p:ph type="body" sz="quarter" idx="14" hasCustomPrompt="1"/>
          </p:nvPr>
        </p:nvSpPr>
        <p:spPr>
          <a:xfrm>
            <a:off x="4572000" y="1095367"/>
            <a:ext cx="4140000" cy="3832234"/>
          </a:xfrm>
        </p:spPr>
        <p:txBody>
          <a:bodyPr lIns="0"/>
          <a:lstStyle>
            <a:lvl1pPr marL="0" indent="0">
              <a:buNone/>
              <a:defRPr sz="1800" b="1"/>
            </a:lvl1pPr>
            <a:lvl2pPr marL="0" indent="-284400">
              <a:spcBef>
                <a:spcPts val="0"/>
              </a:spcBef>
              <a:buSzPct val="117000"/>
              <a:buFont typeface="Arial" panose="020B0604020202020204" pitchFamily="34" charset="0"/>
              <a:buChar char="•"/>
              <a:defRPr sz="1800"/>
            </a:lvl2pPr>
          </a:lstStyle>
          <a:p>
            <a:pPr lvl="0"/>
            <a:r>
              <a:rPr lang="en-US"/>
              <a:t>The cons are:</a:t>
            </a:r>
            <a:br>
              <a:rPr lang="en-US"/>
            </a:br>
            <a:endParaRPr lang="en-US"/>
          </a:p>
          <a:p>
            <a:pPr lvl="1"/>
            <a:r>
              <a:rPr lang="en-US"/>
              <a:t>bullet 1</a:t>
            </a:r>
          </a:p>
          <a:p>
            <a:pPr lvl="1"/>
            <a:r>
              <a:rPr lang="en-US"/>
              <a:t>bullet 2</a:t>
            </a:r>
          </a:p>
          <a:p>
            <a:pPr lvl="1"/>
            <a:r>
              <a:rPr lang="en-US"/>
              <a:t>bullet 3</a:t>
            </a:r>
          </a:p>
        </p:txBody>
      </p:sp>
    </p:spTree>
    <p:extLst>
      <p:ext uri="{BB962C8B-B14F-4D97-AF65-F5344CB8AC3E}">
        <p14:creationId xmlns:p14="http://schemas.microsoft.com/office/powerpoint/2010/main" val="400594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pink" userDrawn="1">
  <p:cSld name="Divider-pink">
    <p:bg>
      <p:bgPr>
        <a:blipFill>
          <a:blip r:embed="rId2">
            <a:alphaModFix/>
          </a:blip>
          <a:stretch>
            <a:fillRect/>
          </a:stretch>
        </a:blipFill>
        <a:effectLst/>
      </p:bgPr>
    </p:bg>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a:stretch/>
        </p:blipFill>
        <p:spPr>
          <a:xfrm>
            <a:off x="8039025" y="4251374"/>
            <a:ext cx="1060250" cy="836476"/>
          </a:xfrm>
          <a:prstGeom prst="rect">
            <a:avLst/>
          </a:prstGeom>
          <a:noFill/>
          <a:ln>
            <a:noFill/>
          </a:ln>
        </p:spPr>
      </p:pic>
      <p:sp>
        <p:nvSpPr>
          <p:cNvPr id="2" name="Google Shape;30;p5">
            <a:extLst>
              <a:ext uri="{FF2B5EF4-FFF2-40B4-BE49-F238E27FC236}">
                <a16:creationId xmlns:a16="http://schemas.microsoft.com/office/drawing/2014/main" id="{0B3CD482-894F-B040-A4FE-DAEB0A011F0D}"/>
              </a:ext>
            </a:extLst>
          </p:cNvPr>
          <p:cNvSpPr txBox="1">
            <a:spLocks noGrp="1"/>
          </p:cNvSpPr>
          <p:nvPr>
            <p:ph type="title" hasCustomPrompt="1"/>
          </p:nvPr>
        </p:nvSpPr>
        <p:spPr>
          <a:xfrm>
            <a:off x="570300" y="2156460"/>
            <a:ext cx="6852600" cy="823964"/>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r>
              <a:rPr lang="en-US"/>
              <a:t>Divider slide (36pt)</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68650" y="398650"/>
            <a:ext cx="79914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Helvetica Neue"/>
              <a:buNone/>
              <a:defRPr sz="28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568650" y="1152475"/>
            <a:ext cx="7991400" cy="3022800"/>
          </a:xfrm>
          <a:prstGeom prst="rect">
            <a:avLst/>
          </a:prstGeom>
          <a:noFill/>
          <a:ln>
            <a:noFill/>
          </a:ln>
        </p:spPr>
        <p:txBody>
          <a:bodyPr spcFirstLastPara="1" wrap="square" lIns="91425" tIns="91425" rIns="91425" bIns="91425" anchor="t" anchorCtr="0">
            <a:noAutofit/>
          </a:bodyPr>
          <a:lstStyle>
            <a:lvl1pPr marL="457200" marR="0" lvl="0" indent="-361950" algn="l" rtl="0">
              <a:lnSpc>
                <a:spcPct val="115000"/>
              </a:lnSpc>
              <a:spcBef>
                <a:spcPts val="0"/>
              </a:spcBef>
              <a:spcAft>
                <a:spcPts val="0"/>
              </a:spcAft>
              <a:buClr>
                <a:schemeClr val="dk1"/>
              </a:buClr>
              <a:buSzPts val="2100"/>
              <a:buFont typeface="Helvetica Neue"/>
              <a:buChar char="●"/>
              <a:defRPr sz="2100" b="0" i="0" u="none" strike="noStrike" cap="none">
                <a:solidFill>
                  <a:schemeClr val="dk1"/>
                </a:solidFill>
                <a:latin typeface="Helvetica Neue"/>
                <a:ea typeface="Helvetica Neue"/>
                <a:cs typeface="Helvetica Neue"/>
                <a:sym typeface="Helvetica Neue"/>
              </a:defRPr>
            </a:lvl1pPr>
            <a:lvl2pPr marL="914400" marR="0" lvl="1" indent="-349250" algn="l" rtl="0">
              <a:lnSpc>
                <a:spcPct val="115000"/>
              </a:lnSpc>
              <a:spcBef>
                <a:spcPts val="1000"/>
              </a:spcBef>
              <a:spcAft>
                <a:spcPts val="0"/>
              </a:spcAft>
              <a:buClr>
                <a:schemeClr val="dk1"/>
              </a:buClr>
              <a:buSzPts val="1900"/>
              <a:buFont typeface="Helvetica Neue"/>
              <a:buChar char="–"/>
              <a:defRPr sz="1900" b="0" i="0" u="none" strike="noStrike" cap="none">
                <a:solidFill>
                  <a:schemeClr val="dk1"/>
                </a:solidFill>
                <a:latin typeface="Helvetica Neue"/>
                <a:ea typeface="Helvetica Neue"/>
                <a:cs typeface="Helvetica Neue"/>
                <a:sym typeface="Helvetica Neue"/>
              </a:defRPr>
            </a:lvl2pPr>
            <a:lvl3pPr marL="1371600" marR="0" lvl="2" indent="-336550" algn="l" rtl="0">
              <a:lnSpc>
                <a:spcPct val="115000"/>
              </a:lnSpc>
              <a:spcBef>
                <a:spcPts val="1000"/>
              </a:spcBef>
              <a:spcAft>
                <a:spcPts val="0"/>
              </a:spcAft>
              <a:buClr>
                <a:schemeClr val="dk1"/>
              </a:buClr>
              <a:buSzPts val="1700"/>
              <a:buFont typeface="Helvetica Neue"/>
              <a:buChar char="•"/>
              <a:defRPr sz="17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115000"/>
              </a:lnSpc>
              <a:spcBef>
                <a:spcPts val="1000"/>
              </a:spcBef>
              <a:spcAft>
                <a:spcPts val="0"/>
              </a:spcAft>
              <a:buClr>
                <a:schemeClr val="dk1"/>
              </a:buClr>
              <a:buSzPts val="1600"/>
              <a:buFont typeface="Helvetica Neue"/>
              <a:buChar char="﹘"/>
              <a:defRPr sz="1600" b="0" i="0" u="none" strike="noStrike" cap="none">
                <a:solidFill>
                  <a:schemeClr val="dk1"/>
                </a:solidFill>
                <a:latin typeface="Helvetica Neue"/>
                <a:ea typeface="Helvetica Neue"/>
                <a:cs typeface="Helvetica Neue"/>
                <a:sym typeface="Helvetica Neue"/>
              </a:defRPr>
            </a:lvl4pPr>
            <a:lvl5pPr marL="2286000" marR="0" lvl="4" indent="-323850" algn="l" rtl="0">
              <a:lnSpc>
                <a:spcPct val="115000"/>
              </a:lnSpc>
              <a:spcBef>
                <a:spcPts val="1000"/>
              </a:spcBef>
              <a:spcAft>
                <a:spcPts val="0"/>
              </a:spcAft>
              <a:buClr>
                <a:schemeClr val="dk1"/>
              </a:buClr>
              <a:buSzPts val="1500"/>
              <a:buFont typeface="Helvetica Neue"/>
              <a:buChar char="•"/>
              <a:defRPr sz="15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115000"/>
              </a:lnSpc>
              <a:spcBef>
                <a:spcPts val="10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115000"/>
              </a:lnSpc>
              <a:spcBef>
                <a:spcPts val="1000"/>
              </a:spcBef>
              <a:spcAft>
                <a:spcPts val="100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8" name="Google Shape;8;p1"/>
          <p:cNvPicPr preferRelativeResize="0"/>
          <p:nvPr/>
        </p:nvPicPr>
        <p:blipFill rotWithShape="1">
          <a:blip r:embed="rId16">
            <a:alphaModFix/>
          </a:blip>
          <a:srcRect/>
          <a:stretch/>
        </p:blipFill>
        <p:spPr>
          <a:xfrm>
            <a:off x="8039025" y="4251374"/>
            <a:ext cx="1060250" cy="836476"/>
          </a:xfrm>
          <a:prstGeom prst="rect">
            <a:avLst/>
          </a:prstGeom>
          <a:noFill/>
          <a:ln>
            <a:noFill/>
          </a:ln>
        </p:spPr>
      </p:pic>
      <p:sp>
        <p:nvSpPr>
          <p:cNvPr id="4" name="TextBox 3">
            <a:extLst>
              <a:ext uri="{FF2B5EF4-FFF2-40B4-BE49-F238E27FC236}">
                <a16:creationId xmlns:a16="http://schemas.microsoft.com/office/drawing/2014/main" id="{43E98964-905C-B77D-0168-8809E4957A18}"/>
              </a:ext>
            </a:extLst>
          </p:cNvPr>
          <p:cNvSpPr txBox="1"/>
          <p:nvPr>
            <p:extLst>
              <p:ext uri="{1162E1C5-73C7-4A58-AE30-91384D911F3F}">
                <p184:classification xmlns:p184="http://schemas.microsoft.com/office/powerpoint/2018/4/main" val="hdr"/>
              </p:ext>
            </p:extLst>
          </p:nvPr>
        </p:nvSpPr>
        <p:spPr>
          <a:xfrm>
            <a:off x="4341813" y="63500"/>
            <a:ext cx="4889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0C3B5634-BF36-70EF-6C8E-4DC19F0BFA4E}"/>
              </a:ext>
            </a:extLst>
          </p:cNvPr>
          <p:cNvSpPr txBox="1"/>
          <p:nvPr>
            <p:extLst>
              <p:ext uri="{1162E1C5-73C7-4A58-AE30-91384D911F3F}">
                <p184:classification xmlns:p184="http://schemas.microsoft.com/office/powerpoint/2018/4/main" val="ftr"/>
              </p:ext>
            </p:extLst>
          </p:nvPr>
        </p:nvSpPr>
        <p:spPr>
          <a:xfrm>
            <a:off x="4341813" y="4927600"/>
            <a:ext cx="4889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OFFICIAL</a:t>
            </a:r>
          </a:p>
        </p:txBody>
      </p:sp>
    </p:spTree>
  </p:cSld>
  <p:clrMap bg1="lt1" tx1="dk1" bg2="dk2" tx2="lt2" accent1="accent1" accent2="accent2" accent3="accent3" accent4="accent4" accent5="accent5" accent6="accent6" hlink="hlink" folHlink="folHlink"/>
  <p:sldLayoutIdLst>
    <p:sldLayoutId id="2147483677" r:id="rId1"/>
    <p:sldLayoutId id="2147483650" r:id="rId2"/>
    <p:sldLayoutId id="2147483651" r:id="rId3"/>
    <p:sldLayoutId id="2147483652" r:id="rId4"/>
    <p:sldLayoutId id="2147483672" r:id="rId5"/>
    <p:sldLayoutId id="2147483656" r:id="rId6"/>
    <p:sldLayoutId id="2147483676" r:id="rId7"/>
    <p:sldLayoutId id="2147483679" r:id="rId8"/>
    <p:sldLayoutId id="2147483660" r:id="rId9"/>
    <p:sldLayoutId id="2147483678" r:id="rId10"/>
    <p:sldLayoutId id="2147483680" r:id="rId11"/>
    <p:sldLayoutId id="2147483673" r:id="rId12"/>
    <p:sldLayoutId id="2147483675" r:id="rId13"/>
    <p:sldLayoutId id="214748367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microsoft.com/office/2018/10/relationships/comments" Target="../comments/modernComment_17D_3D9024B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17E_3D037D5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v.uk/guidance/make-your-website-or-app-accessible-and-publish-an-accessibility-statement" TargetMode="External"/><Relationship Id="rId2" Type="http://schemas.openxmlformats.org/officeDocument/2006/relationships/hyperlink" Target="https://webaim.org/articles/pour/"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hyperlink" Target="https://support.microsoft.com/en-gb/office/improve-accessibility-with-the-accessibility-checker-a16f6de0-2f39-4a2b-8bd8-5ad801426c7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orcestershire.gov.uk/digital-worcestershire/sculpt-accessibility"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hemingwayapp.com/" TargetMode="External"/><Relationship Id="rId2" Type="http://schemas.microsoft.com/office/2018/10/relationships/comments" Target="../comments/modernComment_163_92376B4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forms.office.com/e/KXAg6amBhm"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F8D1-BC1B-2B6B-F782-09A822011C4A}"/>
              </a:ext>
            </a:extLst>
          </p:cNvPr>
          <p:cNvSpPr>
            <a:spLocks noGrp="1"/>
          </p:cNvSpPr>
          <p:nvPr>
            <p:ph type="title"/>
          </p:nvPr>
        </p:nvSpPr>
        <p:spPr>
          <a:xfrm>
            <a:off x="372351" y="1735101"/>
            <a:ext cx="4811708" cy="1289840"/>
          </a:xfrm>
        </p:spPr>
        <p:txBody>
          <a:bodyPr/>
          <a:lstStyle/>
          <a:p>
            <a:r>
              <a:rPr lang="en-US" dirty="0"/>
              <a:t>Content design overview</a:t>
            </a:r>
            <a:endParaRPr lang="en-GB" dirty="0"/>
          </a:p>
        </p:txBody>
      </p:sp>
    </p:spTree>
    <p:extLst>
      <p:ext uri="{BB962C8B-B14F-4D97-AF65-F5344CB8AC3E}">
        <p14:creationId xmlns:p14="http://schemas.microsoft.com/office/powerpoint/2010/main" val="3051438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BC65A-00E0-F98D-BB1B-7FE8B6857AD3}"/>
              </a:ext>
            </a:extLst>
          </p:cNvPr>
          <p:cNvSpPr>
            <a:spLocks noGrp="1"/>
          </p:cNvSpPr>
          <p:nvPr>
            <p:ph type="title"/>
          </p:nvPr>
        </p:nvSpPr>
        <p:spPr/>
        <p:txBody>
          <a:bodyPr/>
          <a:lstStyle/>
          <a:p>
            <a:r>
              <a:rPr lang="en-US" dirty="0"/>
              <a:t>Good design is centred on users </a:t>
            </a:r>
          </a:p>
        </p:txBody>
      </p:sp>
      <p:sp>
        <p:nvSpPr>
          <p:cNvPr id="3" name="Text Placeholder 2">
            <a:extLst>
              <a:ext uri="{FF2B5EF4-FFF2-40B4-BE49-F238E27FC236}">
                <a16:creationId xmlns:a16="http://schemas.microsoft.com/office/drawing/2014/main" id="{0318CDF2-F7E7-A6C8-9A37-7544BA7D261D}"/>
              </a:ext>
            </a:extLst>
          </p:cNvPr>
          <p:cNvSpPr>
            <a:spLocks noGrp="1"/>
          </p:cNvSpPr>
          <p:nvPr>
            <p:ph type="body" idx="1"/>
          </p:nvPr>
        </p:nvSpPr>
        <p:spPr/>
        <p:txBody>
          <a:bodyPr/>
          <a:lstStyle/>
          <a:p>
            <a:r>
              <a:rPr lang="en-US" dirty="0"/>
              <a:t>User-centered design is all about putting users and their needs at the </a:t>
            </a:r>
            <a:r>
              <a:rPr lang="en-US" dirty="0" err="1"/>
              <a:t>centre</a:t>
            </a:r>
            <a:r>
              <a:rPr lang="en-US" dirty="0"/>
              <a:t> of every design decision. This foundation is also essential to content design. </a:t>
            </a:r>
            <a:endParaRPr lang="en-US"/>
          </a:p>
          <a:p>
            <a:endParaRPr lang="en-US"/>
          </a:p>
          <a:p>
            <a:r>
              <a:rPr lang="en-US" dirty="0"/>
              <a:t>User-</a:t>
            </a:r>
            <a:r>
              <a:rPr lang="en-US" dirty="0" err="1"/>
              <a:t>centred</a:t>
            </a:r>
            <a:r>
              <a:rPr lang="en-US" dirty="0"/>
              <a:t> design is about putting users, not technology, at the </a:t>
            </a:r>
            <a:r>
              <a:rPr lang="en-US" dirty="0" err="1"/>
              <a:t>centre</a:t>
            </a:r>
            <a:r>
              <a:rPr lang="en-US" dirty="0"/>
              <a:t>. </a:t>
            </a:r>
            <a:endParaRPr lang="en-GB" dirty="0"/>
          </a:p>
        </p:txBody>
      </p:sp>
      <p:pic>
        <p:nvPicPr>
          <p:cNvPr id="4" name="Picture 3" descr="Seesaw showing feasibility, desirability and viability, with desirability which signifies the user in the middle of the seesaw.">
            <a:extLst>
              <a:ext uri="{FF2B5EF4-FFF2-40B4-BE49-F238E27FC236}">
                <a16:creationId xmlns:a16="http://schemas.microsoft.com/office/drawing/2014/main" id="{50BC0007-4F0F-8186-C5ED-E14AED779C36}"/>
              </a:ext>
            </a:extLst>
          </p:cNvPr>
          <p:cNvPicPr>
            <a:picLocks noChangeAspect="1"/>
          </p:cNvPicPr>
          <p:nvPr/>
        </p:nvPicPr>
        <p:blipFill>
          <a:blip r:embed="rId3"/>
          <a:stretch>
            <a:fillRect/>
          </a:stretch>
        </p:blipFill>
        <p:spPr>
          <a:xfrm>
            <a:off x="3235569" y="1762857"/>
            <a:ext cx="5468815" cy="2602523"/>
          </a:xfrm>
          <a:prstGeom prst="rect">
            <a:avLst/>
          </a:prstGeom>
        </p:spPr>
      </p:pic>
    </p:spTree>
    <p:extLst>
      <p:ext uri="{BB962C8B-B14F-4D97-AF65-F5344CB8AC3E}">
        <p14:creationId xmlns:p14="http://schemas.microsoft.com/office/powerpoint/2010/main" val="51150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49EE-E1B6-C3D6-5718-CD9190F8FA29}"/>
              </a:ext>
            </a:extLst>
          </p:cNvPr>
          <p:cNvSpPr>
            <a:spLocks noGrp="1"/>
          </p:cNvSpPr>
          <p:nvPr>
            <p:ph type="title"/>
          </p:nvPr>
        </p:nvSpPr>
        <p:spPr/>
        <p:txBody>
          <a:bodyPr/>
          <a:lstStyle/>
          <a:p>
            <a:r>
              <a:rPr lang="en-US"/>
              <a:t>Who is the user in user-centred design?</a:t>
            </a:r>
            <a:endParaRPr lang="en-GB"/>
          </a:p>
        </p:txBody>
      </p:sp>
      <p:sp>
        <p:nvSpPr>
          <p:cNvPr id="3" name="Text Placeholder 2">
            <a:extLst>
              <a:ext uri="{FF2B5EF4-FFF2-40B4-BE49-F238E27FC236}">
                <a16:creationId xmlns:a16="http://schemas.microsoft.com/office/drawing/2014/main" id="{B1BA9055-83E5-E9AE-71CD-E65A97EBBB6B}"/>
              </a:ext>
            </a:extLst>
          </p:cNvPr>
          <p:cNvSpPr>
            <a:spLocks noGrp="1"/>
          </p:cNvSpPr>
          <p:nvPr>
            <p:ph type="body" idx="1"/>
          </p:nvPr>
        </p:nvSpPr>
        <p:spPr>
          <a:xfrm>
            <a:off x="381158" y="1120724"/>
            <a:ext cx="5787525" cy="3831526"/>
          </a:xfrm>
        </p:spPr>
        <p:txBody>
          <a:bodyPr/>
          <a:lstStyle/>
          <a:p>
            <a:r>
              <a:rPr lang="en-US"/>
              <a:t>A user is anyone who interacts with one or more of your products and services. They can be internal or external.​</a:t>
            </a:r>
          </a:p>
          <a:p>
            <a:endParaRPr lang="en-US"/>
          </a:p>
          <a:p>
            <a:r>
              <a:rPr lang="en-US"/>
              <a:t>Find the most appropriate word to use to describe your audience on a project-by-project basis.​</a:t>
            </a:r>
          </a:p>
          <a:p>
            <a:endParaRPr lang="en-US"/>
          </a:p>
          <a:p>
            <a:r>
              <a:rPr lang="en-US"/>
              <a:t>It may be service user, beneficiary or resident. Whatever is most relevant to your project. </a:t>
            </a:r>
          </a:p>
          <a:p>
            <a:endParaRPr lang="en-US"/>
          </a:p>
          <a:p>
            <a:r>
              <a:rPr lang="en-US"/>
              <a:t>Some projects find it useful to create a few 'typical' users to help sense check ideas. Think of some individuals who best represent your target group. </a:t>
            </a:r>
          </a:p>
        </p:txBody>
      </p:sp>
      <p:pic>
        <p:nvPicPr>
          <p:cNvPr id="3074" name="Picture 2">
            <a:extLst>
              <a:ext uri="{FF2B5EF4-FFF2-40B4-BE49-F238E27FC236}">
                <a16:creationId xmlns:a16="http://schemas.microsoft.com/office/drawing/2014/main" id="{C1708CE9-0E67-9B7B-28C3-443AEC27893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220" y="1120724"/>
            <a:ext cx="2672262" cy="3915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59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41285-D0A0-49C2-610E-BBD2D2B8FFBD}"/>
              </a:ext>
            </a:extLst>
          </p:cNvPr>
          <p:cNvSpPr>
            <a:spLocks noGrp="1"/>
          </p:cNvSpPr>
          <p:nvPr>
            <p:ph type="title"/>
          </p:nvPr>
        </p:nvSpPr>
        <p:spPr/>
        <p:txBody>
          <a:bodyPr/>
          <a:lstStyle/>
          <a:p>
            <a:r>
              <a:rPr lang="en-US" dirty="0"/>
              <a:t>A user-centred webpage</a:t>
            </a:r>
            <a:endParaRPr lang="en-GB" dirty="0"/>
          </a:p>
        </p:txBody>
      </p:sp>
      <p:sp>
        <p:nvSpPr>
          <p:cNvPr id="3" name="Text Placeholder 2">
            <a:extLst>
              <a:ext uri="{FF2B5EF4-FFF2-40B4-BE49-F238E27FC236}">
                <a16:creationId xmlns:a16="http://schemas.microsoft.com/office/drawing/2014/main" id="{B37AABA3-2116-8AE8-E3A8-07C32495F41B}"/>
              </a:ext>
            </a:extLst>
          </p:cNvPr>
          <p:cNvSpPr>
            <a:spLocks noGrp="1"/>
          </p:cNvSpPr>
          <p:nvPr>
            <p:ph type="body" idx="1"/>
          </p:nvPr>
        </p:nvSpPr>
        <p:spPr/>
        <p:txBody>
          <a:bodyPr/>
          <a:lstStyle/>
          <a:p>
            <a:r>
              <a:rPr lang="en-US" dirty="0"/>
              <a:t>A user-</a:t>
            </a:r>
            <a:r>
              <a:rPr lang="en-US" dirty="0" err="1"/>
              <a:t>centred</a:t>
            </a:r>
            <a:r>
              <a:rPr lang="en-US" dirty="0"/>
              <a:t> webpage should have a clear, descriptive page title.​​</a:t>
            </a:r>
          </a:p>
          <a:p>
            <a:endParaRPr lang="en-US"/>
          </a:p>
          <a:p>
            <a:r>
              <a:rPr lang="en-US" dirty="0"/>
              <a:t>No waffle, just clear headings on what users need to know.​​</a:t>
            </a:r>
          </a:p>
          <a:p>
            <a:endParaRPr lang="en-US"/>
          </a:p>
          <a:p>
            <a:r>
              <a:rPr lang="en-US" dirty="0"/>
              <a:t>Paragraphs should give the information users need, quickly and clearly.</a:t>
            </a:r>
            <a:endParaRPr lang="en-GB" dirty="0"/>
          </a:p>
        </p:txBody>
      </p:sp>
      <p:pic>
        <p:nvPicPr>
          <p:cNvPr id="8" name="Picture 7" descr="A mock-up of a webpage with a title which reads how to pay your council tax'">
            <a:extLst>
              <a:ext uri="{FF2B5EF4-FFF2-40B4-BE49-F238E27FC236}">
                <a16:creationId xmlns:a16="http://schemas.microsoft.com/office/drawing/2014/main" id="{4AE40DC3-D2D2-180E-07E3-AA427A68DE5C}"/>
              </a:ext>
              <a:ext uri="{C183D7F6-B498-43B3-948B-1728B52AA6E4}">
                <adec:decorative xmlns:adec="http://schemas.microsoft.com/office/drawing/2017/decorative" val="0"/>
              </a:ext>
            </a:extLst>
          </p:cNvPr>
          <p:cNvPicPr>
            <a:picLocks noChangeAspect="1"/>
          </p:cNvPicPr>
          <p:nvPr/>
        </p:nvPicPr>
        <p:blipFill rotWithShape="1">
          <a:blip r:embed="rId3"/>
          <a:srcRect r="347" b="815"/>
          <a:stretch/>
        </p:blipFill>
        <p:spPr>
          <a:xfrm>
            <a:off x="2944801" y="972000"/>
            <a:ext cx="6199200" cy="4177476"/>
          </a:xfrm>
          <a:prstGeom prst="rect">
            <a:avLst/>
          </a:prstGeom>
        </p:spPr>
      </p:pic>
    </p:spTree>
    <p:extLst>
      <p:ext uri="{BB962C8B-B14F-4D97-AF65-F5344CB8AC3E}">
        <p14:creationId xmlns:p14="http://schemas.microsoft.com/office/powerpoint/2010/main" val="12281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2285E-FD84-7ED8-7962-0BEDBC0D8B24}"/>
              </a:ext>
            </a:extLst>
          </p:cNvPr>
          <p:cNvSpPr>
            <a:spLocks noGrp="1"/>
          </p:cNvSpPr>
          <p:nvPr>
            <p:ph type="title"/>
          </p:nvPr>
        </p:nvSpPr>
        <p:spPr/>
        <p:txBody>
          <a:bodyPr/>
          <a:lstStyle/>
          <a:p>
            <a:r>
              <a:rPr lang="en-US"/>
              <a:t>The first step is to identify user needs</a:t>
            </a:r>
            <a:endParaRPr lang="en-GB"/>
          </a:p>
        </p:txBody>
      </p:sp>
      <p:sp>
        <p:nvSpPr>
          <p:cNvPr id="3" name="Text Placeholder 2">
            <a:extLst>
              <a:ext uri="{FF2B5EF4-FFF2-40B4-BE49-F238E27FC236}">
                <a16:creationId xmlns:a16="http://schemas.microsoft.com/office/drawing/2014/main" id="{60E2CB5B-2B90-9FF3-206E-ABA3ECA24837}"/>
              </a:ext>
            </a:extLst>
          </p:cNvPr>
          <p:cNvSpPr>
            <a:spLocks noGrp="1"/>
          </p:cNvSpPr>
          <p:nvPr>
            <p:ph type="body" idx="1"/>
          </p:nvPr>
        </p:nvSpPr>
        <p:spPr/>
        <p:txBody>
          <a:bodyPr/>
          <a:lstStyle/>
          <a:p>
            <a:r>
              <a:rPr lang="en-US" dirty="0"/>
              <a:t>A content designer should work closely with a user researcher to identify user needs.​​</a:t>
            </a:r>
          </a:p>
          <a:p>
            <a:endParaRPr lang="en-US" dirty="0"/>
          </a:p>
          <a:p>
            <a:r>
              <a:rPr lang="en-US" dirty="0"/>
              <a:t>They will:​</a:t>
            </a:r>
          </a:p>
          <a:p>
            <a:endParaRPr lang="en-US" sz="1200" dirty="0"/>
          </a:p>
          <a:p>
            <a:pPr indent="-285750">
              <a:buSzPct val="117000"/>
              <a:buFont typeface="Arial" panose="020B0604020202020204" pitchFamily="34" charset="0"/>
              <a:buChar char="•"/>
            </a:pPr>
            <a:r>
              <a:rPr lang="en-US" dirty="0"/>
              <a:t>observe user research and offer to take notes​</a:t>
            </a:r>
          </a:p>
          <a:p>
            <a:pPr indent="-285750">
              <a:buSzPct val="117000"/>
              <a:buFont typeface="Arial" panose="020B0604020202020204" pitchFamily="34" charset="0"/>
              <a:buChar char="•"/>
            </a:pPr>
            <a:r>
              <a:rPr lang="en-US" dirty="0"/>
              <a:t>work with the researcher to </a:t>
            </a:r>
            <a:r>
              <a:rPr lang="en-US" dirty="0" err="1"/>
              <a:t>summarise</a:t>
            </a:r>
            <a:r>
              <a:rPr lang="en-US" dirty="0"/>
              <a:t> what’s been learned</a:t>
            </a:r>
          </a:p>
          <a:p>
            <a:pPr indent="-285750">
              <a:buSzPct val="117000"/>
              <a:buFont typeface="Arial" panose="020B0604020202020204" pitchFamily="34" charset="0"/>
              <a:buChar char="•"/>
            </a:pPr>
            <a:r>
              <a:rPr lang="en-US" dirty="0"/>
              <a:t>turn findings into actions to improve content </a:t>
            </a:r>
          </a:p>
          <a:p>
            <a:pPr indent="-285750">
              <a:buSzPct val="117000"/>
              <a:buFont typeface="Arial" panose="020B0604020202020204" pitchFamily="34" charset="0"/>
              <a:buChar char="•"/>
            </a:pPr>
            <a:r>
              <a:rPr lang="en-US" dirty="0"/>
              <a:t>create a bank of user needs to meet through content</a:t>
            </a:r>
          </a:p>
        </p:txBody>
      </p:sp>
    </p:spTree>
    <p:extLst>
      <p:ext uri="{BB962C8B-B14F-4D97-AF65-F5344CB8AC3E}">
        <p14:creationId xmlns:p14="http://schemas.microsoft.com/office/powerpoint/2010/main" val="1041428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563F-9ADE-A0B7-3895-9F885598BE7B}"/>
              </a:ext>
            </a:extLst>
          </p:cNvPr>
          <p:cNvSpPr>
            <a:spLocks noGrp="1"/>
          </p:cNvSpPr>
          <p:nvPr>
            <p:ph type="title"/>
          </p:nvPr>
        </p:nvSpPr>
        <p:spPr/>
        <p:txBody>
          <a:bodyPr/>
          <a:lstStyle/>
          <a:p>
            <a:r>
              <a:rPr lang="en-US"/>
              <a:t>How to meet user needs with content </a:t>
            </a:r>
            <a:endParaRPr lang="en-GB"/>
          </a:p>
        </p:txBody>
      </p:sp>
      <p:sp>
        <p:nvSpPr>
          <p:cNvPr id="3" name="Text Placeholder 2">
            <a:extLst>
              <a:ext uri="{FF2B5EF4-FFF2-40B4-BE49-F238E27FC236}">
                <a16:creationId xmlns:a16="http://schemas.microsoft.com/office/drawing/2014/main" id="{369FEF8C-79E1-82CF-3488-554F7DCBB114}"/>
              </a:ext>
            </a:extLst>
          </p:cNvPr>
          <p:cNvSpPr>
            <a:spLocks noGrp="1"/>
          </p:cNvSpPr>
          <p:nvPr>
            <p:ph type="body" idx="1"/>
          </p:nvPr>
        </p:nvSpPr>
        <p:spPr/>
        <p:txBody>
          <a:bodyPr/>
          <a:lstStyle/>
          <a:p>
            <a:r>
              <a:rPr lang="en-US" dirty="0"/>
              <a:t>This is an example of a user need, written as a user story:​​</a:t>
            </a:r>
          </a:p>
          <a:p>
            <a:endParaRPr lang="en-US"/>
          </a:p>
          <a:p>
            <a:r>
              <a:rPr lang="en-US" b="1" dirty="0"/>
              <a:t>As a </a:t>
            </a:r>
            <a:r>
              <a:rPr lang="en-US" dirty="0"/>
              <a:t>resident​</a:t>
            </a:r>
          </a:p>
          <a:p>
            <a:r>
              <a:rPr lang="en-US" b="1" dirty="0"/>
              <a:t>I need to </a:t>
            </a:r>
            <a:r>
              <a:rPr lang="en-US" dirty="0"/>
              <a:t>pay my council tax ​</a:t>
            </a:r>
          </a:p>
          <a:p>
            <a:r>
              <a:rPr lang="en-US" b="1" dirty="0"/>
              <a:t>So that </a:t>
            </a:r>
            <a:r>
              <a:rPr lang="en-US" dirty="0"/>
              <a:t>I don’t get a fine​</a:t>
            </a:r>
          </a:p>
          <a:p>
            <a:endParaRPr lang="en-US"/>
          </a:p>
          <a:p>
            <a:r>
              <a:rPr lang="en-US" dirty="0"/>
              <a:t>You might meet this need by creating a webpage on your council’s website where the user can pay their council tax. </a:t>
            </a:r>
            <a:endParaRPr lang="en-GB" dirty="0"/>
          </a:p>
        </p:txBody>
      </p:sp>
    </p:spTree>
    <p:extLst>
      <p:ext uri="{BB962C8B-B14F-4D97-AF65-F5344CB8AC3E}">
        <p14:creationId xmlns:p14="http://schemas.microsoft.com/office/powerpoint/2010/main" val="2951930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C1CDB-A555-979A-FB05-2221CAE0DD0A}"/>
              </a:ext>
            </a:extLst>
          </p:cNvPr>
          <p:cNvSpPr>
            <a:spLocks noGrp="1"/>
          </p:cNvSpPr>
          <p:nvPr>
            <p:ph type="title"/>
          </p:nvPr>
        </p:nvSpPr>
        <p:spPr/>
        <p:txBody>
          <a:bodyPr/>
          <a:lstStyle/>
          <a:p>
            <a:r>
              <a:rPr lang="en-US"/>
              <a:t>If the team does not have a user researcher</a:t>
            </a:r>
            <a:endParaRPr lang="en-GB"/>
          </a:p>
        </p:txBody>
      </p:sp>
      <p:sp>
        <p:nvSpPr>
          <p:cNvPr id="3" name="Text Placeholder 2">
            <a:extLst>
              <a:ext uri="{FF2B5EF4-FFF2-40B4-BE49-F238E27FC236}">
                <a16:creationId xmlns:a16="http://schemas.microsoft.com/office/drawing/2014/main" id="{49B69C84-6DF7-2E5D-AC11-E938DE819E21}"/>
              </a:ext>
            </a:extLst>
          </p:cNvPr>
          <p:cNvSpPr>
            <a:spLocks noGrp="1"/>
          </p:cNvSpPr>
          <p:nvPr>
            <p:ph type="body" idx="1"/>
          </p:nvPr>
        </p:nvSpPr>
        <p:spPr/>
        <p:txBody>
          <a:bodyPr/>
          <a:lstStyle/>
          <a:p>
            <a:r>
              <a:rPr lang="en-US" dirty="0"/>
              <a:t>A content designer can use other techniques to learn more about users.​​</a:t>
            </a:r>
          </a:p>
          <a:p>
            <a:endParaRPr lang="en-US" dirty="0"/>
          </a:p>
          <a:p>
            <a:r>
              <a:rPr lang="en-US" dirty="0"/>
              <a:t>They will:​​</a:t>
            </a:r>
          </a:p>
          <a:p>
            <a:endParaRPr lang="en-US" sz="1200" dirty="0"/>
          </a:p>
          <a:p>
            <a:pPr marL="285750" indent="-285750">
              <a:buSzPct val="117000"/>
              <a:buChar char="•"/>
            </a:pPr>
            <a:r>
              <a:rPr lang="en-US" dirty="0"/>
              <a:t>look at existing user feedback gathered through surveys and focus groups ​​</a:t>
            </a:r>
          </a:p>
          <a:p>
            <a:pPr marL="285750" indent="-285750">
              <a:buSzPct val="117000"/>
              <a:buChar char="•"/>
            </a:pPr>
            <a:r>
              <a:rPr lang="en-US" dirty="0"/>
              <a:t>speak to frontline staff, such as customer services​​</a:t>
            </a:r>
          </a:p>
          <a:p>
            <a:pPr marL="285750" indent="-285750">
              <a:buSzPct val="117000"/>
              <a:buChar char="•"/>
            </a:pPr>
            <a:r>
              <a:rPr lang="en-US" dirty="0"/>
              <a:t>look at existing website data</a:t>
            </a:r>
          </a:p>
          <a:p>
            <a:pPr marL="285750" indent="-285750">
              <a:buSzPct val="117000"/>
              <a:buChar char="•"/>
            </a:pPr>
            <a:r>
              <a:rPr lang="en-US" dirty="0"/>
              <a:t>use search tools, such as Google Trends​​. For example, searching for your council's name will show the kinds of things users are commonly looking for in related searches. This could be things like planning, or housing</a:t>
            </a:r>
          </a:p>
          <a:p>
            <a:pPr marL="285750" indent="-285750">
              <a:buSzPct val="117000"/>
              <a:buChar char="•"/>
            </a:pPr>
            <a:r>
              <a:rPr lang="en-US" dirty="0"/>
              <a:t>document what they’ve learned and revisit this as they learn more</a:t>
            </a:r>
            <a:endParaRPr lang="en-GB" dirty="0"/>
          </a:p>
        </p:txBody>
      </p:sp>
    </p:spTree>
    <p:extLst>
      <p:ext uri="{BB962C8B-B14F-4D97-AF65-F5344CB8AC3E}">
        <p14:creationId xmlns:p14="http://schemas.microsoft.com/office/powerpoint/2010/main" val="1394420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600A9-A35E-3647-F1C6-7DB930F50D29}"/>
              </a:ext>
            </a:extLst>
          </p:cNvPr>
          <p:cNvSpPr>
            <a:spLocks noGrp="1"/>
          </p:cNvSpPr>
          <p:nvPr>
            <p:ph type="title"/>
          </p:nvPr>
        </p:nvSpPr>
        <p:spPr/>
        <p:txBody>
          <a:bodyPr/>
          <a:lstStyle/>
          <a:p>
            <a:r>
              <a:rPr lang="en-US" dirty="0"/>
              <a:t>An example of using data in content design</a:t>
            </a:r>
            <a:endParaRPr lang="en-GB" dirty="0"/>
          </a:p>
        </p:txBody>
      </p:sp>
      <p:sp>
        <p:nvSpPr>
          <p:cNvPr id="3" name="Text Placeholder 2">
            <a:extLst>
              <a:ext uri="{FF2B5EF4-FFF2-40B4-BE49-F238E27FC236}">
                <a16:creationId xmlns:a16="http://schemas.microsoft.com/office/drawing/2014/main" id="{FE3E1EE6-8E9F-A29F-1310-A147D2605527}"/>
              </a:ext>
            </a:extLst>
          </p:cNvPr>
          <p:cNvSpPr>
            <a:spLocks noGrp="1"/>
          </p:cNvSpPr>
          <p:nvPr>
            <p:ph type="body" idx="1"/>
          </p:nvPr>
        </p:nvSpPr>
        <p:spPr>
          <a:xfrm>
            <a:off x="381159" y="1120724"/>
            <a:ext cx="5787524" cy="3831526"/>
          </a:xfrm>
        </p:spPr>
        <p:txBody>
          <a:bodyPr/>
          <a:lstStyle/>
          <a:p>
            <a:r>
              <a:rPr lang="en-US" dirty="0"/>
              <a:t>Cumbria County Council used website data to help improve the highways section of the website. </a:t>
            </a:r>
          </a:p>
          <a:p>
            <a:endParaRPr lang="en-US" dirty="0"/>
          </a:p>
          <a:p>
            <a:r>
              <a:rPr lang="en-US" dirty="0"/>
              <a:t>They used Google Analytics data to work out:​​</a:t>
            </a:r>
          </a:p>
          <a:p>
            <a:endParaRPr lang="en-US" sz="1200" dirty="0"/>
          </a:p>
          <a:p>
            <a:pPr marL="285750" indent="-285750">
              <a:buSzPct val="117000"/>
              <a:buFont typeface="Arial" panose="020B0604020202020204" pitchFamily="34" charset="0"/>
              <a:buChar char="•"/>
            </a:pPr>
            <a:r>
              <a:rPr lang="en-US" dirty="0"/>
              <a:t>how popular (or unpopular) the pages were​</a:t>
            </a:r>
          </a:p>
          <a:p>
            <a:pPr marL="285750" indent="-285750">
              <a:buSzPct val="117000"/>
              <a:buFont typeface="Arial" panose="020B0604020202020204" pitchFamily="34" charset="0"/>
              <a:buChar char="•"/>
            </a:pPr>
            <a:r>
              <a:rPr lang="en-US" dirty="0"/>
              <a:t>which pages people clicked on and then immediately clicked away from (bounce rate)​</a:t>
            </a:r>
          </a:p>
          <a:p>
            <a:pPr marL="285750" indent="-285750">
              <a:buSzPct val="117000"/>
              <a:buFont typeface="Arial" panose="020B0604020202020204" pitchFamily="34" charset="0"/>
              <a:buChar char="•"/>
            </a:pPr>
            <a:r>
              <a:rPr lang="en-US" dirty="0"/>
              <a:t>which pages people spent longer on​</a:t>
            </a:r>
          </a:p>
          <a:p>
            <a:endParaRPr lang="en-US" dirty="0"/>
          </a:p>
          <a:p>
            <a:r>
              <a:rPr lang="en-US" dirty="0"/>
              <a:t>​Their content designer said: "Using data allowed me to discover the main things people are interested in, where people struggled and where I should focus my attention.”</a:t>
            </a:r>
            <a:endParaRPr lang="en-GB" dirty="0"/>
          </a:p>
        </p:txBody>
      </p:sp>
      <p:pic>
        <p:nvPicPr>
          <p:cNvPr id="11" name="Picture 10" descr="Post-it notes on a virtual whiteboard listing website data ">
            <a:extLst>
              <a:ext uri="{FF2B5EF4-FFF2-40B4-BE49-F238E27FC236}">
                <a16:creationId xmlns:a16="http://schemas.microsoft.com/office/drawing/2014/main" id="{CBFE0BED-03C1-C4AF-3DC4-EC2CC16108CD}"/>
              </a:ext>
            </a:extLst>
          </p:cNvPr>
          <p:cNvPicPr>
            <a:picLocks noChangeAspect="1"/>
          </p:cNvPicPr>
          <p:nvPr/>
        </p:nvPicPr>
        <p:blipFill>
          <a:blip r:embed="rId2"/>
          <a:stretch>
            <a:fillRect/>
          </a:stretch>
        </p:blipFill>
        <p:spPr>
          <a:xfrm>
            <a:off x="6275434" y="1120724"/>
            <a:ext cx="2704434" cy="3915333"/>
          </a:xfrm>
          <a:prstGeom prst="rect">
            <a:avLst/>
          </a:prstGeom>
        </p:spPr>
      </p:pic>
    </p:spTree>
    <p:extLst>
      <p:ext uri="{BB962C8B-B14F-4D97-AF65-F5344CB8AC3E}">
        <p14:creationId xmlns:p14="http://schemas.microsoft.com/office/powerpoint/2010/main" val="180838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A48D-3E18-351E-2731-062220E32EFD}"/>
              </a:ext>
            </a:extLst>
          </p:cNvPr>
          <p:cNvSpPr>
            <a:spLocks noGrp="1"/>
          </p:cNvSpPr>
          <p:nvPr>
            <p:ph type="title"/>
          </p:nvPr>
        </p:nvSpPr>
        <p:spPr>
          <a:xfrm>
            <a:off x="381159" y="191250"/>
            <a:ext cx="7991400" cy="572700"/>
          </a:xfrm>
        </p:spPr>
        <p:txBody>
          <a:bodyPr wrap="square" anchor="t">
            <a:normAutofit/>
          </a:bodyPr>
          <a:lstStyle/>
          <a:p>
            <a:pPr>
              <a:lnSpc>
                <a:spcPct val="90000"/>
              </a:lnSpc>
            </a:pPr>
            <a:r>
              <a:rPr lang="en-US"/>
              <a:t>Good content design starts with planning</a:t>
            </a:r>
            <a:endParaRPr lang="en-GB"/>
          </a:p>
        </p:txBody>
      </p:sp>
      <p:sp>
        <p:nvSpPr>
          <p:cNvPr id="3" name="Text Placeholder 2">
            <a:extLst>
              <a:ext uri="{FF2B5EF4-FFF2-40B4-BE49-F238E27FC236}">
                <a16:creationId xmlns:a16="http://schemas.microsoft.com/office/drawing/2014/main" id="{3C754309-9C22-50F1-6E31-A719789400C7}"/>
              </a:ext>
            </a:extLst>
          </p:cNvPr>
          <p:cNvSpPr>
            <a:spLocks noGrp="1"/>
          </p:cNvSpPr>
          <p:nvPr>
            <p:ph type="body" idx="1"/>
          </p:nvPr>
        </p:nvSpPr>
        <p:spPr>
          <a:xfrm>
            <a:off x="381158" y="1120724"/>
            <a:ext cx="8380221" cy="3831526"/>
          </a:xfrm>
        </p:spPr>
        <p:txBody>
          <a:bodyPr wrap="square" anchor="t">
            <a:normAutofit/>
          </a:bodyPr>
          <a:lstStyle/>
          <a:p>
            <a:pPr>
              <a:spcAft>
                <a:spcPts val="600"/>
              </a:spcAft>
            </a:pPr>
            <a:r>
              <a:rPr lang="en-US" dirty="0"/>
              <a:t>Once the user needs are clear, the next step is to plan the content.​​</a:t>
            </a:r>
          </a:p>
          <a:p>
            <a:pPr>
              <a:spcAft>
                <a:spcPts val="600"/>
              </a:spcAft>
            </a:pPr>
            <a:endParaRPr lang="en-US" dirty="0"/>
          </a:p>
          <a:p>
            <a:pPr>
              <a:spcAft>
                <a:spcPts val="600"/>
              </a:spcAft>
            </a:pPr>
            <a:r>
              <a:rPr lang="en-US" dirty="0"/>
              <a:t>A content designer will ask questions such as:​​</a:t>
            </a:r>
          </a:p>
          <a:p>
            <a:pPr>
              <a:spcAft>
                <a:spcPts val="600"/>
              </a:spcAft>
            </a:pPr>
            <a:endParaRPr lang="en-US" sz="1200" dirty="0"/>
          </a:p>
          <a:p>
            <a:pPr indent="-285750">
              <a:spcAft>
                <a:spcPts val="600"/>
              </a:spcAft>
              <a:buSzPct val="117000"/>
              <a:buFont typeface="Arial" panose="020B0604020202020204" pitchFamily="34" charset="0"/>
              <a:buChar char="•"/>
            </a:pPr>
            <a:r>
              <a:rPr lang="en-US" dirty="0"/>
              <a:t>what content type will best meet this need?​​</a:t>
            </a:r>
          </a:p>
          <a:p>
            <a:pPr indent="-285750">
              <a:spcAft>
                <a:spcPts val="600"/>
              </a:spcAft>
              <a:buSzPct val="117000"/>
              <a:buFont typeface="Arial" panose="020B0604020202020204" pitchFamily="34" charset="0"/>
              <a:buChar char="•"/>
            </a:pPr>
            <a:r>
              <a:rPr lang="en-US" dirty="0"/>
              <a:t>how can I convey the information clearly and simply?​</a:t>
            </a:r>
          </a:p>
          <a:p>
            <a:pPr indent="-285750">
              <a:spcAft>
                <a:spcPts val="600"/>
              </a:spcAft>
              <a:buSzPct val="117000"/>
              <a:buFont typeface="Arial" panose="020B0604020202020204" pitchFamily="34" charset="0"/>
              <a:buChar char="•"/>
            </a:pPr>
            <a:r>
              <a:rPr lang="en-US" dirty="0"/>
              <a:t>where will users be coming from, such as Google search, or email?​​</a:t>
            </a:r>
          </a:p>
          <a:p>
            <a:pPr indent="-285750">
              <a:spcAft>
                <a:spcPts val="600"/>
              </a:spcAft>
              <a:buSzPct val="117000"/>
              <a:buFont typeface="Arial" panose="020B0604020202020204" pitchFamily="34" charset="0"/>
              <a:buChar char="•"/>
            </a:pPr>
            <a:r>
              <a:rPr lang="en-US" dirty="0"/>
              <a:t>who else needs to be involved, to fact-check or sign-off the content?​​</a:t>
            </a:r>
          </a:p>
          <a:p>
            <a:pPr indent="-285750">
              <a:spcAft>
                <a:spcPts val="600"/>
              </a:spcAft>
              <a:buSzPct val="117000"/>
              <a:buFont typeface="Arial" panose="020B0604020202020204" pitchFamily="34" charset="0"/>
              <a:buChar char="•"/>
            </a:pPr>
            <a:r>
              <a:rPr lang="en-US" dirty="0"/>
              <a:t>how much information do we need to give to make things clear, but not overload users?</a:t>
            </a:r>
            <a:endParaRPr lang="en-GB" dirty="0"/>
          </a:p>
        </p:txBody>
      </p:sp>
    </p:spTree>
    <p:extLst>
      <p:ext uri="{BB962C8B-B14F-4D97-AF65-F5344CB8AC3E}">
        <p14:creationId xmlns:p14="http://schemas.microsoft.com/office/powerpoint/2010/main" val="1032856757"/>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4A56-0F62-7A24-BA10-395C044F3FE5}"/>
              </a:ext>
            </a:extLst>
          </p:cNvPr>
          <p:cNvSpPr>
            <a:spLocks noGrp="1"/>
          </p:cNvSpPr>
          <p:nvPr>
            <p:ph type="title"/>
          </p:nvPr>
        </p:nvSpPr>
        <p:spPr>
          <a:xfrm>
            <a:off x="570300" y="2298563"/>
            <a:ext cx="6852600" cy="823964"/>
          </a:xfrm>
        </p:spPr>
        <p:txBody>
          <a:bodyPr/>
          <a:lstStyle/>
          <a:p>
            <a:r>
              <a:rPr lang="en-US"/>
              <a:t>Accessible and usable content </a:t>
            </a:r>
            <a:endParaRPr lang="en-GB"/>
          </a:p>
        </p:txBody>
      </p:sp>
    </p:spTree>
    <p:extLst>
      <p:ext uri="{BB962C8B-B14F-4D97-AF65-F5344CB8AC3E}">
        <p14:creationId xmlns:p14="http://schemas.microsoft.com/office/powerpoint/2010/main" val="134062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63F71-6A0C-6981-5B26-2D3C85F2353E}"/>
              </a:ext>
            </a:extLst>
          </p:cNvPr>
          <p:cNvSpPr>
            <a:spLocks noGrp="1"/>
          </p:cNvSpPr>
          <p:nvPr>
            <p:ph type="title"/>
          </p:nvPr>
        </p:nvSpPr>
        <p:spPr/>
        <p:txBody>
          <a:bodyPr/>
          <a:lstStyle/>
          <a:p>
            <a:r>
              <a:rPr lang="en-US" dirty="0"/>
              <a:t>Why content should be easy to understand </a:t>
            </a:r>
            <a:endParaRPr lang="en-GB" dirty="0"/>
          </a:p>
        </p:txBody>
      </p:sp>
      <p:sp>
        <p:nvSpPr>
          <p:cNvPr id="3" name="Text Placeholder 2">
            <a:extLst>
              <a:ext uri="{FF2B5EF4-FFF2-40B4-BE49-F238E27FC236}">
                <a16:creationId xmlns:a16="http://schemas.microsoft.com/office/drawing/2014/main" id="{266C5002-EAC7-7963-534E-6B6A8D85DEB6}"/>
              </a:ext>
            </a:extLst>
          </p:cNvPr>
          <p:cNvSpPr>
            <a:spLocks noGrp="1"/>
          </p:cNvSpPr>
          <p:nvPr>
            <p:ph type="body" idx="1"/>
          </p:nvPr>
        </p:nvSpPr>
        <p:spPr/>
        <p:txBody>
          <a:bodyPr/>
          <a:lstStyle/>
          <a:p>
            <a:r>
              <a:rPr lang="en-US" dirty="0"/>
              <a:t>Up to 5 million people in the UK have visual disabilities or dexterity difficulties, and 1 in 10 people have dyslexia. ​All these users may face barriers and challenges with content.  ​</a:t>
            </a:r>
          </a:p>
          <a:p>
            <a:endParaRPr lang="en-US"/>
          </a:p>
          <a:p>
            <a:r>
              <a:rPr lang="en-US" dirty="0"/>
              <a:t>One of the most important things you can do is to make sure your content is easy to understand.​</a:t>
            </a:r>
          </a:p>
          <a:p>
            <a:endParaRPr lang="en-US"/>
          </a:p>
          <a:p>
            <a:r>
              <a:rPr lang="en-US" dirty="0"/>
              <a:t>For example, do not choose a difficult word when there is a simpler alternative.</a:t>
            </a:r>
          </a:p>
          <a:p>
            <a:endParaRPr lang="en-US"/>
          </a:p>
          <a:p>
            <a:r>
              <a:rPr lang="en-US" b="1" dirty="0"/>
              <a:t>Don’t say: </a:t>
            </a:r>
            <a:r>
              <a:rPr lang="en-US" dirty="0"/>
              <a:t>We refer you to our dedicated webpage in order to complete your recycling </a:t>
            </a:r>
            <a:r>
              <a:rPr lang="en-US" dirty="0" err="1"/>
              <a:t>centre</a:t>
            </a:r>
            <a:r>
              <a:rPr lang="en-US" dirty="0"/>
              <a:t> reservation.​​</a:t>
            </a:r>
          </a:p>
          <a:p>
            <a:endParaRPr lang="en-US"/>
          </a:p>
          <a:p>
            <a:r>
              <a:rPr lang="en-US" b="1" dirty="0"/>
              <a:t>Do say: </a:t>
            </a:r>
            <a:r>
              <a:rPr lang="en-US" dirty="0"/>
              <a:t>You can book a tip visit online. </a:t>
            </a:r>
            <a:endParaRPr lang="en-GB" dirty="0"/>
          </a:p>
        </p:txBody>
      </p:sp>
    </p:spTree>
    <p:extLst>
      <p:ext uri="{BB962C8B-B14F-4D97-AF65-F5344CB8AC3E}">
        <p14:creationId xmlns:p14="http://schemas.microsoft.com/office/powerpoint/2010/main" val="102363886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6EAD-08BE-9EF3-3050-2CC14638A7AE}"/>
              </a:ext>
            </a:extLst>
          </p:cNvPr>
          <p:cNvSpPr>
            <a:spLocks noGrp="1"/>
          </p:cNvSpPr>
          <p:nvPr>
            <p:ph type="title"/>
          </p:nvPr>
        </p:nvSpPr>
        <p:spPr/>
        <p:txBody>
          <a:bodyPr/>
          <a:lstStyle/>
          <a:p>
            <a:r>
              <a:rPr lang="en-US" dirty="0"/>
              <a:t>Welcome</a:t>
            </a:r>
            <a:endParaRPr lang="en-GB" dirty="0"/>
          </a:p>
        </p:txBody>
      </p:sp>
      <p:sp>
        <p:nvSpPr>
          <p:cNvPr id="3" name="Text Placeholder 2">
            <a:extLst>
              <a:ext uri="{FF2B5EF4-FFF2-40B4-BE49-F238E27FC236}">
                <a16:creationId xmlns:a16="http://schemas.microsoft.com/office/drawing/2014/main" id="{F86566FB-2607-09A2-00FA-500621CE05B0}"/>
              </a:ext>
            </a:extLst>
          </p:cNvPr>
          <p:cNvSpPr>
            <a:spLocks noGrp="1"/>
          </p:cNvSpPr>
          <p:nvPr>
            <p:ph type="body" idx="1"/>
          </p:nvPr>
        </p:nvSpPr>
        <p:spPr/>
        <p:txBody>
          <a:bodyPr/>
          <a:lstStyle/>
          <a:p>
            <a:r>
              <a:rPr lang="en-US" dirty="0"/>
              <a:t>This Local Digital content design overview aims to cover the basics of content design.​​</a:t>
            </a:r>
          </a:p>
          <a:p>
            <a:endParaRPr lang="en-US" dirty="0"/>
          </a:p>
          <a:p>
            <a:r>
              <a:rPr lang="en-US" dirty="0"/>
              <a:t>The overview will </a:t>
            </a:r>
            <a:r>
              <a:rPr lang="en-US" b="1" dirty="0"/>
              <a:t>not</a:t>
            </a:r>
            <a:r>
              <a:rPr lang="en-US" dirty="0"/>
              <a:t> make you a content designer.​</a:t>
            </a:r>
          </a:p>
          <a:p>
            <a:endParaRPr lang="en-US" dirty="0"/>
          </a:p>
          <a:p>
            <a:r>
              <a:rPr lang="en-US" dirty="0"/>
              <a:t>But it should help you understand how to apply content design thinking in your work. It will also help you to work with content designers more effectively.​</a:t>
            </a:r>
          </a:p>
        </p:txBody>
      </p:sp>
    </p:spTree>
    <p:extLst>
      <p:ext uri="{BB962C8B-B14F-4D97-AF65-F5344CB8AC3E}">
        <p14:creationId xmlns:p14="http://schemas.microsoft.com/office/powerpoint/2010/main" val="343018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E7E5-823D-F65A-E48F-987077BD54B0}"/>
              </a:ext>
            </a:extLst>
          </p:cNvPr>
          <p:cNvSpPr>
            <a:spLocks noGrp="1"/>
          </p:cNvSpPr>
          <p:nvPr>
            <p:ph type="title"/>
          </p:nvPr>
        </p:nvSpPr>
        <p:spPr/>
        <p:txBody>
          <a:bodyPr/>
          <a:lstStyle/>
          <a:p>
            <a:r>
              <a:rPr lang="en-US" dirty="0"/>
              <a:t>Accessibility and the law</a:t>
            </a:r>
            <a:endParaRPr lang="en-GB" dirty="0"/>
          </a:p>
        </p:txBody>
      </p:sp>
      <p:sp>
        <p:nvSpPr>
          <p:cNvPr id="3" name="Text Placeholder 2">
            <a:extLst>
              <a:ext uri="{FF2B5EF4-FFF2-40B4-BE49-F238E27FC236}">
                <a16:creationId xmlns:a16="http://schemas.microsoft.com/office/drawing/2014/main" id="{29D1E4A6-83D6-EA2C-870D-1F36DDEBDEB3}"/>
              </a:ext>
            </a:extLst>
          </p:cNvPr>
          <p:cNvSpPr>
            <a:spLocks noGrp="1"/>
          </p:cNvSpPr>
          <p:nvPr>
            <p:ph type="body" idx="1"/>
          </p:nvPr>
        </p:nvSpPr>
        <p:spPr/>
        <p:txBody>
          <a:bodyPr/>
          <a:lstStyle/>
          <a:p>
            <a:r>
              <a:rPr lang="en-US" dirty="0"/>
              <a:t>Accessibility regulations came into force for public sector bodies on 23 September 2018. This includes local government </a:t>
            </a:r>
            <a:r>
              <a:rPr lang="en-US" dirty="0" err="1"/>
              <a:t>organisations</a:t>
            </a:r>
            <a:r>
              <a:rPr lang="en-US" dirty="0"/>
              <a:t>. </a:t>
            </a:r>
            <a:endParaRPr lang="en-US"/>
          </a:p>
          <a:p>
            <a:endParaRPr lang="en-US"/>
          </a:p>
          <a:p>
            <a:r>
              <a:rPr lang="en-US" dirty="0"/>
              <a:t>The regulations say you must make your website or mobile app more accessible by making it perceivable, operable, understandable and robust. These 4 design principles are often referred to as </a:t>
            </a:r>
            <a:r>
              <a:rPr lang="en-US" dirty="0">
                <a:hlinkClick r:id="rId2"/>
              </a:rPr>
              <a:t>‘POUR’</a:t>
            </a:r>
            <a:r>
              <a:rPr lang="en-US" dirty="0"/>
              <a:t>. </a:t>
            </a:r>
          </a:p>
          <a:p>
            <a:br>
              <a:rPr lang="en-US" dirty="0"/>
            </a:br>
            <a:r>
              <a:rPr lang="en-US" dirty="0"/>
              <a:t>You may not need to fully meet accessibility standards, if this would be too much for your </a:t>
            </a:r>
            <a:r>
              <a:rPr lang="en-US" dirty="0" err="1"/>
              <a:t>organisation</a:t>
            </a:r>
            <a:r>
              <a:rPr lang="en-US" dirty="0"/>
              <a:t> to cope with. This is called a ‘disproportionate burden’.</a:t>
            </a:r>
            <a:br>
              <a:rPr lang="en-US" dirty="0"/>
            </a:br>
            <a:br>
              <a:rPr lang="en-US" dirty="0"/>
            </a:br>
            <a:r>
              <a:rPr lang="en-US" dirty="0">
                <a:hlinkClick r:id="rId3"/>
              </a:rPr>
              <a:t>GOV.UK has lots of useful information</a:t>
            </a:r>
            <a:r>
              <a:rPr lang="en-US" dirty="0"/>
              <a:t> to help you check if this applies to you. There’s also guidance on how to make sure websites, services and apps are accessible. </a:t>
            </a:r>
          </a:p>
          <a:p>
            <a:br>
              <a:rPr lang="en-US" dirty="0"/>
            </a:br>
            <a:br>
              <a:rPr lang="en-US" dirty="0"/>
            </a:br>
            <a:endParaRPr lang="en-US"/>
          </a:p>
          <a:p>
            <a:endParaRPr lang="en-US"/>
          </a:p>
          <a:p>
            <a:endParaRPr lang="en-GB"/>
          </a:p>
        </p:txBody>
      </p:sp>
    </p:spTree>
    <p:extLst>
      <p:ext uri="{BB962C8B-B14F-4D97-AF65-F5344CB8AC3E}">
        <p14:creationId xmlns:p14="http://schemas.microsoft.com/office/powerpoint/2010/main" val="143963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75B8D-678B-ACFA-952C-02142AB81780}"/>
              </a:ext>
            </a:extLst>
          </p:cNvPr>
          <p:cNvSpPr>
            <a:spLocks noGrp="1"/>
          </p:cNvSpPr>
          <p:nvPr>
            <p:ph type="title"/>
          </p:nvPr>
        </p:nvSpPr>
        <p:spPr>
          <a:xfrm>
            <a:off x="381158" y="191250"/>
            <a:ext cx="8601063" cy="572700"/>
          </a:xfrm>
        </p:spPr>
        <p:txBody>
          <a:bodyPr/>
          <a:lstStyle/>
          <a:p>
            <a:r>
              <a:rPr lang="en-US" dirty="0"/>
              <a:t>Accessibility principles </a:t>
            </a:r>
            <a:endParaRPr lang="en-GB" dirty="0"/>
          </a:p>
        </p:txBody>
      </p:sp>
      <p:sp>
        <p:nvSpPr>
          <p:cNvPr id="3" name="Text Placeholder 2">
            <a:extLst>
              <a:ext uri="{FF2B5EF4-FFF2-40B4-BE49-F238E27FC236}">
                <a16:creationId xmlns:a16="http://schemas.microsoft.com/office/drawing/2014/main" id="{0A5F6FAD-01AB-9202-1873-7505165A04B9}"/>
              </a:ext>
            </a:extLst>
          </p:cNvPr>
          <p:cNvSpPr>
            <a:spLocks noGrp="1"/>
          </p:cNvSpPr>
          <p:nvPr>
            <p:ph type="body" idx="1"/>
          </p:nvPr>
        </p:nvSpPr>
        <p:spPr/>
        <p:txBody>
          <a:bodyPr/>
          <a:lstStyle/>
          <a:p>
            <a:r>
              <a:rPr lang="en-US" dirty="0"/>
              <a:t>Here are some examples of how these principles apply to content.</a:t>
            </a:r>
            <a:endParaRPr lang="en-GB"/>
          </a:p>
          <a:p>
            <a:endParaRPr lang="en-US" dirty="0"/>
          </a:p>
          <a:p>
            <a:r>
              <a:rPr lang="en-US" b="1" dirty="0"/>
              <a:t>Perceivable </a:t>
            </a:r>
            <a:r>
              <a:rPr lang="en-US" dirty="0"/>
              <a:t>– make sure users can </a:t>
            </a:r>
            <a:r>
              <a:rPr lang="en-US" dirty="0" err="1"/>
              <a:t>recognise</a:t>
            </a:r>
            <a:r>
              <a:rPr lang="en-US" dirty="0"/>
              <a:t> content. This includes providing captions for videos and not using </a:t>
            </a:r>
            <a:r>
              <a:rPr lang="en-US" dirty="0" err="1"/>
              <a:t>colour</a:t>
            </a:r>
            <a:r>
              <a:rPr lang="en-US" dirty="0"/>
              <a:t> as the only way to explain something. </a:t>
            </a:r>
            <a:endParaRPr lang="en-GB" dirty="0"/>
          </a:p>
          <a:p>
            <a:endParaRPr lang="en-US" dirty="0"/>
          </a:p>
          <a:p>
            <a:r>
              <a:rPr lang="en-US" b="1" dirty="0"/>
              <a:t>Operable </a:t>
            </a:r>
            <a:r>
              <a:rPr lang="en-US" dirty="0"/>
              <a:t>– make sure users can find and use content. For example, make sure content works for someone who’s only using a keyboard to navigate.</a:t>
            </a:r>
            <a:endParaRPr lang="en-GB" dirty="0"/>
          </a:p>
          <a:p>
            <a:endParaRPr lang="en-US" dirty="0"/>
          </a:p>
          <a:p>
            <a:r>
              <a:rPr lang="en-US" b="1" dirty="0"/>
              <a:t>Understandable </a:t>
            </a:r>
            <a:r>
              <a:rPr lang="en-US" dirty="0"/>
              <a:t>– make sure users understand content. For example, write content that is easy to read, and make it simple for users to sign-in to services.</a:t>
            </a:r>
            <a:endParaRPr lang="en-GB"/>
          </a:p>
          <a:p>
            <a:endParaRPr lang="en-US" dirty="0"/>
          </a:p>
          <a:p>
            <a:r>
              <a:rPr lang="en-US" b="1" dirty="0"/>
              <a:t>Robust </a:t>
            </a:r>
            <a:r>
              <a:rPr lang="en-US" dirty="0"/>
              <a:t>– make sure content can be interpreted by a variety of assistive technologies, such as screen readers. </a:t>
            </a:r>
            <a:endParaRPr lang="en-GB"/>
          </a:p>
        </p:txBody>
      </p:sp>
    </p:spTree>
    <p:extLst>
      <p:ext uri="{BB962C8B-B14F-4D97-AF65-F5344CB8AC3E}">
        <p14:creationId xmlns:p14="http://schemas.microsoft.com/office/powerpoint/2010/main" val="2112180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8ED7-FE6B-510F-E328-9FC362341A2E}"/>
              </a:ext>
            </a:extLst>
          </p:cNvPr>
          <p:cNvSpPr>
            <a:spLocks noGrp="1"/>
          </p:cNvSpPr>
          <p:nvPr>
            <p:ph type="title"/>
          </p:nvPr>
        </p:nvSpPr>
        <p:spPr/>
        <p:txBody>
          <a:bodyPr/>
          <a:lstStyle/>
          <a:p>
            <a:r>
              <a:rPr lang="en-US"/>
              <a:t>Accessibility and usability</a:t>
            </a:r>
            <a:endParaRPr lang="en-GB"/>
          </a:p>
        </p:txBody>
      </p:sp>
      <p:sp>
        <p:nvSpPr>
          <p:cNvPr id="3" name="Text Placeholder 2">
            <a:extLst>
              <a:ext uri="{FF2B5EF4-FFF2-40B4-BE49-F238E27FC236}">
                <a16:creationId xmlns:a16="http://schemas.microsoft.com/office/drawing/2014/main" id="{A8525B35-2838-EA32-49A2-3A9F190F7E6A}"/>
              </a:ext>
            </a:extLst>
          </p:cNvPr>
          <p:cNvSpPr>
            <a:spLocks noGrp="1"/>
          </p:cNvSpPr>
          <p:nvPr>
            <p:ph type="body" idx="1"/>
          </p:nvPr>
        </p:nvSpPr>
        <p:spPr>
          <a:xfrm>
            <a:off x="381159" y="1120724"/>
            <a:ext cx="2561143" cy="3831526"/>
          </a:xfrm>
        </p:spPr>
        <p:txBody>
          <a:bodyPr/>
          <a:lstStyle/>
          <a:p>
            <a:r>
              <a:rPr lang="en-US" dirty="0"/>
              <a:t>Readability is about how easy or difficult it is to read something. </a:t>
            </a:r>
          </a:p>
          <a:p>
            <a:endParaRPr lang="en-US" dirty="0"/>
          </a:p>
          <a:p>
            <a:r>
              <a:rPr lang="en-US" dirty="0"/>
              <a:t>Good readability improves usability but it also improves accessibility. For example, content that is clear for users reading on a mobile phone can also benefit users with a lower reading age.  </a:t>
            </a:r>
          </a:p>
        </p:txBody>
      </p:sp>
      <p:pic>
        <p:nvPicPr>
          <p:cNvPr id="4" name="Picture 3">
            <a:extLst>
              <a:ext uri="{FF2B5EF4-FFF2-40B4-BE49-F238E27FC236}">
                <a16:creationId xmlns:a16="http://schemas.microsoft.com/office/drawing/2014/main" id="{B17E0A97-CE61-D8C2-AEC2-8C3F0E002C2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23492" y="1374833"/>
            <a:ext cx="5486400" cy="2824658"/>
          </a:xfrm>
          <a:prstGeom prst="rect">
            <a:avLst/>
          </a:prstGeom>
        </p:spPr>
      </p:pic>
    </p:spTree>
    <p:extLst>
      <p:ext uri="{BB962C8B-B14F-4D97-AF65-F5344CB8AC3E}">
        <p14:creationId xmlns:p14="http://schemas.microsoft.com/office/powerpoint/2010/main" val="493656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C0AC-9495-969E-25A0-327A4DFDD6BE}"/>
              </a:ext>
            </a:extLst>
          </p:cNvPr>
          <p:cNvSpPr>
            <a:spLocks noGrp="1"/>
          </p:cNvSpPr>
          <p:nvPr>
            <p:ph type="title"/>
          </p:nvPr>
        </p:nvSpPr>
        <p:spPr/>
        <p:txBody>
          <a:bodyPr/>
          <a:lstStyle/>
          <a:p>
            <a:r>
              <a:rPr lang="en-US"/>
              <a:t>How to review content for accessibility </a:t>
            </a:r>
            <a:endParaRPr lang="en-GB"/>
          </a:p>
        </p:txBody>
      </p:sp>
      <p:sp>
        <p:nvSpPr>
          <p:cNvPr id="3" name="Text Placeholder 2">
            <a:extLst>
              <a:ext uri="{FF2B5EF4-FFF2-40B4-BE49-F238E27FC236}">
                <a16:creationId xmlns:a16="http://schemas.microsoft.com/office/drawing/2014/main" id="{72C13F3B-60BF-0622-11E1-CB96F2CAB67D}"/>
              </a:ext>
            </a:extLst>
          </p:cNvPr>
          <p:cNvSpPr>
            <a:spLocks noGrp="1"/>
          </p:cNvSpPr>
          <p:nvPr>
            <p:ph type="body" idx="1"/>
          </p:nvPr>
        </p:nvSpPr>
        <p:spPr/>
        <p:txBody>
          <a:bodyPr/>
          <a:lstStyle/>
          <a:p>
            <a:r>
              <a:rPr lang="en-US" dirty="0"/>
              <a:t>Use in-built tools to help you create accessible content, including documents. </a:t>
            </a:r>
            <a:br>
              <a:rPr lang="en-US" dirty="0"/>
            </a:br>
            <a:br>
              <a:rPr lang="en-US" dirty="0"/>
            </a:br>
            <a:r>
              <a:rPr lang="en-US" dirty="0"/>
              <a:t>You can run the </a:t>
            </a:r>
            <a:r>
              <a:rPr lang="en-US" dirty="0">
                <a:hlinkClick r:id="rId2"/>
              </a:rPr>
              <a:t>accessibility checker in Microsoft products</a:t>
            </a:r>
            <a:r>
              <a:rPr lang="en-US" dirty="0"/>
              <a:t>, such as Word and PowerPoint. Select the review tab, then select ‘check accessibility’. This will give you helpful suggestions to make your content more accessible. </a:t>
            </a:r>
          </a:p>
          <a:p>
            <a:endParaRPr lang="en-US" dirty="0"/>
          </a:p>
          <a:p>
            <a:r>
              <a:rPr lang="en-US" dirty="0"/>
              <a:t>Creating an accessible structure for your content is essential. For example, apply heading styles to help users easily navigate through the content’s hierarchy. </a:t>
            </a:r>
          </a:p>
          <a:p>
            <a:endParaRPr lang="en-US" dirty="0"/>
          </a:p>
          <a:p>
            <a:r>
              <a:rPr lang="en-US" dirty="0"/>
              <a:t>Use heading styles sequentially. Start by giving your content a clear title, then use Heading One, followed by Heading Two, Heading Three and so on. </a:t>
            </a:r>
          </a:p>
          <a:p>
            <a:endParaRPr lang="en-US" dirty="0"/>
          </a:p>
          <a:p>
            <a:endParaRPr lang="en-GB" dirty="0"/>
          </a:p>
        </p:txBody>
      </p:sp>
    </p:spTree>
    <p:extLst>
      <p:ext uri="{BB962C8B-B14F-4D97-AF65-F5344CB8AC3E}">
        <p14:creationId xmlns:p14="http://schemas.microsoft.com/office/powerpoint/2010/main" val="3197408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255D-8368-2515-6DC8-8E392B55986D}"/>
              </a:ext>
            </a:extLst>
          </p:cNvPr>
          <p:cNvSpPr>
            <a:spLocks noGrp="1"/>
          </p:cNvSpPr>
          <p:nvPr>
            <p:ph type="title"/>
          </p:nvPr>
        </p:nvSpPr>
        <p:spPr/>
        <p:txBody>
          <a:bodyPr/>
          <a:lstStyle/>
          <a:p>
            <a:r>
              <a:rPr lang="en-US"/>
              <a:t>Learn more about making content accessible</a:t>
            </a:r>
            <a:endParaRPr lang="en-GB"/>
          </a:p>
        </p:txBody>
      </p:sp>
      <p:sp>
        <p:nvSpPr>
          <p:cNvPr id="3" name="Text Placeholder 2">
            <a:extLst>
              <a:ext uri="{FF2B5EF4-FFF2-40B4-BE49-F238E27FC236}">
                <a16:creationId xmlns:a16="http://schemas.microsoft.com/office/drawing/2014/main" id="{2B1CE7DF-6BEA-5CC9-8D3D-71F1242336F0}"/>
              </a:ext>
            </a:extLst>
          </p:cNvPr>
          <p:cNvSpPr>
            <a:spLocks noGrp="1"/>
          </p:cNvSpPr>
          <p:nvPr>
            <p:ph type="body" idx="1"/>
          </p:nvPr>
        </p:nvSpPr>
        <p:spPr/>
        <p:txBody>
          <a:bodyPr/>
          <a:lstStyle/>
          <a:p>
            <a:endParaRPr lang="en-US"/>
          </a:p>
        </p:txBody>
      </p:sp>
      <p:sp>
        <p:nvSpPr>
          <p:cNvPr id="5" name="Text Placeholder 2">
            <a:extLst>
              <a:ext uri="{FF2B5EF4-FFF2-40B4-BE49-F238E27FC236}">
                <a16:creationId xmlns:a16="http://schemas.microsoft.com/office/drawing/2014/main" id="{9C434A45-7068-37AE-F5B3-67F1EBC0C385}"/>
              </a:ext>
            </a:extLst>
          </p:cNvPr>
          <p:cNvSpPr txBox="1">
            <a:spLocks/>
          </p:cNvSpPr>
          <p:nvPr/>
        </p:nvSpPr>
        <p:spPr>
          <a:xfrm>
            <a:off x="381159" y="1120724"/>
            <a:ext cx="5567313" cy="3831526"/>
          </a:xfrm>
          <a:prstGeom prst="rect">
            <a:avLst/>
          </a:prstGeom>
          <a:noFill/>
          <a:ln>
            <a:noFill/>
          </a:ln>
        </p:spPr>
        <p:txBody>
          <a:bodyPr spcFirstLastPara="1" wrap="square" lIns="0"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ct val="135000"/>
              <a:buFont typeface="Arial" panose="020B0604020202020204" pitchFamily="34" charset="0"/>
              <a:buNone/>
              <a:defRPr sz="18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2pPr>
            <a:lvl3pPr marL="1371600" marR="0" lvl="2"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100000"/>
              </a:lnSpc>
              <a:spcBef>
                <a:spcPts val="15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100000"/>
              </a:lnSpc>
              <a:spcBef>
                <a:spcPts val="1500"/>
              </a:spcBef>
              <a:spcAft>
                <a:spcPts val="150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9pPr>
          </a:lstStyle>
          <a:p>
            <a:r>
              <a:rPr lang="en-US" dirty="0"/>
              <a:t>Worcestershire County Council developed </a:t>
            </a:r>
            <a:r>
              <a:rPr lang="en-US" dirty="0">
                <a:hlinkClick r:id="rId2"/>
              </a:rPr>
              <a:t>SCULPT</a:t>
            </a:r>
            <a:r>
              <a:rPr lang="en-US" dirty="0"/>
              <a:t>, a beginner’s guide to help create accessible content, including documents. ​</a:t>
            </a:r>
          </a:p>
          <a:p>
            <a:endParaRPr lang="en-US" dirty="0"/>
          </a:p>
          <a:p>
            <a:r>
              <a:rPr lang="en-US" dirty="0"/>
              <a:t>SCULPT stands for:​​</a:t>
            </a:r>
          </a:p>
          <a:p>
            <a:endParaRPr lang="en-US" dirty="0"/>
          </a:p>
          <a:p>
            <a:pPr indent="-285750">
              <a:buSzPct val="117000"/>
              <a:buFont typeface="Arial" panose="020B0604020202020204" pitchFamily="34" charset="0"/>
              <a:buChar char="•"/>
            </a:pPr>
            <a:r>
              <a:rPr lang="en-US" dirty="0"/>
              <a:t>structure (headings and styles)​</a:t>
            </a:r>
          </a:p>
          <a:p>
            <a:pPr indent="-285750">
              <a:buSzPct val="117000"/>
              <a:buFont typeface="Arial" panose="020B0604020202020204" pitchFamily="34" charset="0"/>
              <a:buChar char="•"/>
            </a:pPr>
            <a:r>
              <a:rPr lang="en-US" dirty="0" err="1"/>
              <a:t>colour</a:t>
            </a:r>
            <a:r>
              <a:rPr lang="en-US" dirty="0"/>
              <a:t> and contrast​</a:t>
            </a:r>
          </a:p>
          <a:p>
            <a:pPr indent="-285750">
              <a:buSzPct val="117000"/>
              <a:buFont typeface="Arial" panose="020B0604020202020204" pitchFamily="34" charset="0"/>
              <a:buChar char="•"/>
            </a:pPr>
            <a:r>
              <a:rPr lang="en-US" dirty="0"/>
              <a:t>use of images​</a:t>
            </a:r>
          </a:p>
          <a:p>
            <a:pPr indent="-285750">
              <a:buSzPct val="117000"/>
              <a:buFont typeface="Arial" panose="020B0604020202020204" pitchFamily="34" charset="0"/>
              <a:buChar char="•"/>
            </a:pPr>
            <a:r>
              <a:rPr lang="en-US" dirty="0"/>
              <a:t>links (hyperlinks)​</a:t>
            </a:r>
          </a:p>
          <a:p>
            <a:pPr indent="-285750">
              <a:buSzPct val="117000"/>
              <a:buFont typeface="Arial" panose="020B0604020202020204" pitchFamily="34" charset="0"/>
              <a:buChar char="•"/>
            </a:pPr>
            <a:r>
              <a:rPr lang="en-US" dirty="0"/>
              <a:t>plain English​</a:t>
            </a:r>
          </a:p>
          <a:p>
            <a:pPr indent="-285750">
              <a:buSzPct val="117000"/>
              <a:buFont typeface="Arial" panose="020B0604020202020204" pitchFamily="34" charset="0"/>
              <a:buChar char="•"/>
            </a:pPr>
            <a:r>
              <a:rPr lang="en-US" dirty="0"/>
              <a:t>table styles </a:t>
            </a:r>
            <a:endParaRPr lang="en-GB" dirty="0"/>
          </a:p>
        </p:txBody>
      </p:sp>
      <p:pic>
        <p:nvPicPr>
          <p:cNvPr id="6146" name="Picture 2">
            <a:extLst>
              <a:ext uri="{FF2B5EF4-FFF2-40B4-BE49-F238E27FC236}">
                <a16:creationId xmlns:a16="http://schemas.microsoft.com/office/drawing/2014/main" id="{37C625D0-DEF7-22AF-DC0B-6C90FDD8713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978" y="2319338"/>
            <a:ext cx="3100250" cy="111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D5A6-3E23-A8A1-D584-12C710073567}"/>
              </a:ext>
            </a:extLst>
          </p:cNvPr>
          <p:cNvSpPr>
            <a:spLocks noGrp="1"/>
          </p:cNvSpPr>
          <p:nvPr>
            <p:ph type="title"/>
          </p:nvPr>
        </p:nvSpPr>
        <p:spPr/>
        <p:txBody>
          <a:bodyPr/>
          <a:lstStyle/>
          <a:p>
            <a:r>
              <a:rPr lang="en-US"/>
              <a:t>Writing and designing content </a:t>
            </a:r>
            <a:endParaRPr lang="en-GB"/>
          </a:p>
        </p:txBody>
      </p:sp>
    </p:spTree>
    <p:extLst>
      <p:ext uri="{BB962C8B-B14F-4D97-AF65-F5344CB8AC3E}">
        <p14:creationId xmlns:p14="http://schemas.microsoft.com/office/powerpoint/2010/main" val="124124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5BEE-8831-B9D3-45DC-B5CF735ADEAA}"/>
              </a:ext>
            </a:extLst>
          </p:cNvPr>
          <p:cNvSpPr>
            <a:spLocks noGrp="1"/>
          </p:cNvSpPr>
          <p:nvPr>
            <p:ph type="title"/>
          </p:nvPr>
        </p:nvSpPr>
        <p:spPr/>
        <p:txBody>
          <a:bodyPr/>
          <a:lstStyle/>
          <a:p>
            <a:r>
              <a:rPr lang="en-US"/>
              <a:t>How to structure clear content </a:t>
            </a:r>
            <a:endParaRPr lang="en-GB"/>
          </a:p>
        </p:txBody>
      </p:sp>
      <p:sp>
        <p:nvSpPr>
          <p:cNvPr id="4" name="Text Placeholder 2">
            <a:extLst>
              <a:ext uri="{FF2B5EF4-FFF2-40B4-BE49-F238E27FC236}">
                <a16:creationId xmlns:a16="http://schemas.microsoft.com/office/drawing/2014/main" id="{1321391B-2143-2E3A-5C5D-66E5983AA497}"/>
              </a:ext>
            </a:extLst>
          </p:cNvPr>
          <p:cNvSpPr>
            <a:spLocks noGrp="1"/>
          </p:cNvSpPr>
          <p:nvPr>
            <p:ph type="body" idx="1"/>
          </p:nvPr>
        </p:nvSpPr>
        <p:spPr>
          <a:xfrm>
            <a:off x="381158" y="1120724"/>
            <a:ext cx="5787525" cy="3831526"/>
          </a:xfrm>
        </p:spPr>
        <p:txBody>
          <a:bodyPr/>
          <a:lstStyle/>
          <a:p>
            <a:r>
              <a:rPr lang="en-US" dirty="0"/>
              <a:t>Writing for the web is very different from other types of writing, such as reports.​</a:t>
            </a:r>
          </a:p>
          <a:p>
            <a:endParaRPr lang="en-US"/>
          </a:p>
          <a:p>
            <a:r>
              <a:rPr lang="en-US" dirty="0"/>
              <a:t>Well-structured content puts the most important information at the top. Digital content does not need a long introduction. It just gives users what they need.​</a:t>
            </a:r>
          </a:p>
          <a:p>
            <a:endParaRPr lang="en-US"/>
          </a:p>
          <a:p>
            <a:r>
              <a:rPr lang="en-US" dirty="0"/>
              <a:t>Additional information is in order of decreasing importance. ​​</a:t>
            </a:r>
          </a:p>
          <a:p>
            <a:endParaRPr lang="en-US"/>
          </a:p>
          <a:p>
            <a:r>
              <a:rPr lang="en-US" dirty="0"/>
              <a:t>This is called the 'inverted pyramid'. </a:t>
            </a:r>
            <a:endParaRPr lang="en-GB" dirty="0"/>
          </a:p>
        </p:txBody>
      </p:sp>
      <p:pic>
        <p:nvPicPr>
          <p:cNvPr id="6" name="Picture 5">
            <a:extLst>
              <a:ext uri="{FF2B5EF4-FFF2-40B4-BE49-F238E27FC236}">
                <a16:creationId xmlns:a16="http://schemas.microsoft.com/office/drawing/2014/main" id="{0C621158-8BE5-1C2C-7A3E-4F16E0849A5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65367" y="1285523"/>
            <a:ext cx="2926849" cy="2942560"/>
          </a:xfrm>
          <a:prstGeom prst="rect">
            <a:avLst/>
          </a:prstGeom>
        </p:spPr>
      </p:pic>
    </p:spTree>
    <p:extLst>
      <p:ext uri="{BB962C8B-B14F-4D97-AF65-F5344CB8AC3E}">
        <p14:creationId xmlns:p14="http://schemas.microsoft.com/office/powerpoint/2010/main" val="2154363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C7EC-B921-81C7-3B2A-5360D9012EC1}"/>
              </a:ext>
            </a:extLst>
          </p:cNvPr>
          <p:cNvSpPr>
            <a:spLocks noGrp="1"/>
          </p:cNvSpPr>
          <p:nvPr>
            <p:ph type="title"/>
          </p:nvPr>
        </p:nvSpPr>
        <p:spPr/>
        <p:txBody>
          <a:bodyPr/>
          <a:lstStyle/>
          <a:p>
            <a:r>
              <a:rPr lang="en-US"/>
              <a:t>Making content easy to read </a:t>
            </a:r>
            <a:endParaRPr lang="en-GB"/>
          </a:p>
        </p:txBody>
      </p:sp>
      <p:sp>
        <p:nvSpPr>
          <p:cNvPr id="3" name="Text Placeholder 2">
            <a:extLst>
              <a:ext uri="{FF2B5EF4-FFF2-40B4-BE49-F238E27FC236}">
                <a16:creationId xmlns:a16="http://schemas.microsoft.com/office/drawing/2014/main" id="{0E87A906-5896-CF96-1154-7A1400037848}"/>
              </a:ext>
            </a:extLst>
          </p:cNvPr>
          <p:cNvSpPr>
            <a:spLocks noGrp="1"/>
          </p:cNvSpPr>
          <p:nvPr>
            <p:ph type="body" idx="1"/>
          </p:nvPr>
        </p:nvSpPr>
        <p:spPr>
          <a:xfrm>
            <a:off x="381159" y="1120724"/>
            <a:ext cx="7929558" cy="3831526"/>
          </a:xfrm>
        </p:spPr>
        <p:txBody>
          <a:bodyPr/>
          <a:lstStyle/>
          <a:p>
            <a:r>
              <a:rPr lang="en-US" dirty="0"/>
              <a:t>One way to make your content easier to read is by using the active voice.​</a:t>
            </a:r>
          </a:p>
          <a:p>
            <a:endParaRPr lang="en-US" dirty="0"/>
          </a:p>
          <a:p>
            <a:r>
              <a:rPr lang="en-US" dirty="0"/>
              <a:t>An active sentence makes clear who is doing what by putting the subject of the sentence (the person or thing doing something) upfront. A passive sentence sometimes gets rid of the subject altogether.​</a:t>
            </a:r>
          </a:p>
          <a:p>
            <a:endParaRPr lang="en-US" dirty="0"/>
          </a:p>
          <a:p>
            <a:r>
              <a:rPr lang="en-US" b="1" dirty="0"/>
              <a:t>Do say: </a:t>
            </a:r>
            <a:r>
              <a:rPr lang="en-US" dirty="0"/>
              <a:t>You can hire the swimming pool for children's parties ​</a:t>
            </a:r>
          </a:p>
          <a:p>
            <a:r>
              <a:rPr lang="en-US" dirty="0"/>
              <a:t>​</a:t>
            </a:r>
          </a:p>
          <a:p>
            <a:r>
              <a:rPr lang="en-US" b="1" dirty="0"/>
              <a:t>Don’t say: </a:t>
            </a:r>
            <a:r>
              <a:rPr lang="en-US" dirty="0"/>
              <a:t>The swimming pool can be hired for children's parties​​</a:t>
            </a:r>
          </a:p>
          <a:p>
            <a:endParaRPr lang="en-US" dirty="0"/>
          </a:p>
          <a:p>
            <a:r>
              <a:rPr lang="en-US" dirty="0"/>
              <a:t>Using the active voice makes content more concise. This helps all users. From someone who’s quickly scrolling through content on a mobile phone, to ​someone who speaks English as an additional language.</a:t>
            </a:r>
            <a:endParaRPr lang="en-GB" dirty="0"/>
          </a:p>
        </p:txBody>
      </p:sp>
    </p:spTree>
    <p:extLst>
      <p:ext uri="{BB962C8B-B14F-4D97-AF65-F5344CB8AC3E}">
        <p14:creationId xmlns:p14="http://schemas.microsoft.com/office/powerpoint/2010/main" val="2678856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2EA9-A683-5B39-43A6-BA673AA24A3D}"/>
              </a:ext>
            </a:extLst>
          </p:cNvPr>
          <p:cNvSpPr>
            <a:spLocks noGrp="1"/>
          </p:cNvSpPr>
          <p:nvPr>
            <p:ph type="title"/>
          </p:nvPr>
        </p:nvSpPr>
        <p:spPr/>
        <p:txBody>
          <a:bodyPr/>
          <a:lstStyle/>
          <a:p>
            <a:r>
              <a:rPr lang="en-US"/>
              <a:t>Writing link text </a:t>
            </a:r>
            <a:endParaRPr lang="en-GB"/>
          </a:p>
        </p:txBody>
      </p:sp>
      <p:sp>
        <p:nvSpPr>
          <p:cNvPr id="3" name="Text Placeholder 2">
            <a:extLst>
              <a:ext uri="{FF2B5EF4-FFF2-40B4-BE49-F238E27FC236}">
                <a16:creationId xmlns:a16="http://schemas.microsoft.com/office/drawing/2014/main" id="{40238838-84F8-06A7-39B9-A31877DA2617}"/>
              </a:ext>
            </a:extLst>
          </p:cNvPr>
          <p:cNvSpPr>
            <a:spLocks noGrp="1"/>
          </p:cNvSpPr>
          <p:nvPr>
            <p:ph type="body" idx="1"/>
          </p:nvPr>
        </p:nvSpPr>
        <p:spPr/>
        <p:txBody>
          <a:bodyPr/>
          <a:lstStyle/>
          <a:p>
            <a:r>
              <a:rPr lang="en-US" dirty="0"/>
              <a:t>A content designer will make sure any hyperlinks (or links) are descriptive.</a:t>
            </a:r>
            <a:br>
              <a:rPr lang="en-US" dirty="0"/>
            </a:br>
            <a:br>
              <a:rPr lang="en-US" dirty="0"/>
            </a:br>
            <a:r>
              <a:rPr lang="en-US" dirty="0"/>
              <a:t>Avoid generic links, which don’t help the user understand where they are about to go. Good link text should make sense when read out of context. </a:t>
            </a:r>
          </a:p>
          <a:p>
            <a:endParaRPr lang="en-US" dirty="0"/>
          </a:p>
          <a:p>
            <a:r>
              <a:rPr lang="en-US" b="1" dirty="0"/>
              <a:t>Do say: </a:t>
            </a:r>
            <a:r>
              <a:rPr lang="en-US" u="sng" dirty="0"/>
              <a:t>Pay a parking fine online</a:t>
            </a:r>
            <a:r>
              <a:rPr lang="en-US" dirty="0"/>
              <a:t>.​</a:t>
            </a:r>
          </a:p>
          <a:p>
            <a:r>
              <a:rPr lang="en-US" dirty="0"/>
              <a:t>​</a:t>
            </a:r>
          </a:p>
          <a:p>
            <a:r>
              <a:rPr lang="en-US" b="1" dirty="0"/>
              <a:t>Don’t say: </a:t>
            </a:r>
            <a:r>
              <a:rPr lang="en-US" dirty="0"/>
              <a:t>To pay a parking fine </a:t>
            </a:r>
            <a:r>
              <a:rPr lang="en-US" u="sng" dirty="0"/>
              <a:t>click here</a:t>
            </a:r>
            <a:r>
              <a:rPr lang="en-US" dirty="0"/>
              <a:t>.</a:t>
            </a:r>
            <a:br>
              <a:rPr lang="en-US" dirty="0"/>
            </a:br>
            <a:br>
              <a:rPr lang="en-US" dirty="0"/>
            </a:br>
            <a:r>
              <a:rPr lang="en-US" dirty="0"/>
              <a:t>Screen reader users often navigate from link to link, skimming the content in between by using the 'tab' key. This means they will hear the link read to them, with no visual context about where the link will go. By using descriptive link</a:t>
            </a:r>
            <a:br>
              <a:rPr lang="en-US" dirty="0"/>
            </a:br>
            <a:r>
              <a:rPr lang="en-US" dirty="0"/>
              <a:t>text, the user can easily toggle between different links when read aloud.  </a:t>
            </a:r>
          </a:p>
        </p:txBody>
      </p:sp>
    </p:spTree>
    <p:extLst>
      <p:ext uri="{BB962C8B-B14F-4D97-AF65-F5344CB8AC3E}">
        <p14:creationId xmlns:p14="http://schemas.microsoft.com/office/powerpoint/2010/main" val="1044163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688D-204D-5A21-5051-FDD6CB79206F}"/>
              </a:ext>
            </a:extLst>
          </p:cNvPr>
          <p:cNvSpPr>
            <a:spLocks noGrp="1"/>
          </p:cNvSpPr>
          <p:nvPr>
            <p:ph type="title"/>
          </p:nvPr>
        </p:nvSpPr>
        <p:spPr/>
        <p:txBody>
          <a:bodyPr/>
          <a:lstStyle/>
          <a:p>
            <a:r>
              <a:rPr lang="en-US"/>
              <a:t>Testing content </a:t>
            </a:r>
            <a:endParaRPr lang="en-GB"/>
          </a:p>
        </p:txBody>
      </p:sp>
    </p:spTree>
    <p:extLst>
      <p:ext uri="{BB962C8B-B14F-4D97-AF65-F5344CB8AC3E}">
        <p14:creationId xmlns:p14="http://schemas.microsoft.com/office/powerpoint/2010/main" val="73077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F2A0-A7ED-ADC6-6453-B6DDA9D5777D}"/>
              </a:ext>
            </a:extLst>
          </p:cNvPr>
          <p:cNvSpPr>
            <a:spLocks noGrp="1"/>
          </p:cNvSpPr>
          <p:nvPr>
            <p:ph type="title"/>
          </p:nvPr>
        </p:nvSpPr>
        <p:spPr/>
        <p:txBody>
          <a:bodyPr/>
          <a:lstStyle/>
          <a:p>
            <a:r>
              <a:rPr lang="en-US" dirty="0"/>
              <a:t>Who should read this overview?</a:t>
            </a:r>
            <a:endParaRPr lang="en-GB" dirty="0"/>
          </a:p>
        </p:txBody>
      </p:sp>
      <p:sp>
        <p:nvSpPr>
          <p:cNvPr id="3" name="Text Placeholder 2">
            <a:extLst>
              <a:ext uri="{FF2B5EF4-FFF2-40B4-BE49-F238E27FC236}">
                <a16:creationId xmlns:a16="http://schemas.microsoft.com/office/drawing/2014/main" id="{E1A7D46C-B8B4-34EB-48A3-BB0DD314785C}"/>
              </a:ext>
            </a:extLst>
          </p:cNvPr>
          <p:cNvSpPr>
            <a:spLocks noGrp="1"/>
          </p:cNvSpPr>
          <p:nvPr>
            <p:ph type="body" idx="1"/>
          </p:nvPr>
        </p:nvSpPr>
        <p:spPr/>
        <p:txBody>
          <a:bodyPr/>
          <a:lstStyle/>
          <a:p>
            <a:r>
              <a:rPr lang="en-US" dirty="0"/>
              <a:t>Anyone with an interest in content design and making their content more user-</a:t>
            </a:r>
            <a:r>
              <a:rPr lang="en-US" dirty="0" err="1"/>
              <a:t>centred</a:t>
            </a:r>
            <a:r>
              <a:rPr lang="en-US" dirty="0"/>
              <a:t> and accessible.</a:t>
            </a:r>
          </a:p>
          <a:p>
            <a:endParaRPr lang="en-US" dirty="0"/>
          </a:p>
          <a:p>
            <a:r>
              <a:rPr lang="en-US" dirty="0"/>
              <a:t>For example, you might be working on a product, website or service and want to understand how to write content that meets the needs of your users. ​</a:t>
            </a:r>
          </a:p>
          <a:p>
            <a:endParaRPr lang="en-US" dirty="0"/>
          </a:p>
          <a:p>
            <a:r>
              <a:rPr lang="en-US" dirty="0"/>
              <a:t>It will also help you work with content designers more effectively. </a:t>
            </a:r>
          </a:p>
          <a:p>
            <a:endParaRPr lang="en-GB" dirty="0"/>
          </a:p>
        </p:txBody>
      </p:sp>
    </p:spTree>
    <p:extLst>
      <p:ext uri="{BB962C8B-B14F-4D97-AF65-F5344CB8AC3E}">
        <p14:creationId xmlns:p14="http://schemas.microsoft.com/office/powerpoint/2010/main" val="3504786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2FD4-229E-CB39-226E-AD324909AA7A}"/>
              </a:ext>
            </a:extLst>
          </p:cNvPr>
          <p:cNvSpPr>
            <a:spLocks noGrp="1"/>
          </p:cNvSpPr>
          <p:nvPr>
            <p:ph type="title"/>
          </p:nvPr>
        </p:nvSpPr>
        <p:spPr>
          <a:xfrm>
            <a:off x="381158" y="191250"/>
            <a:ext cx="8649782" cy="572700"/>
          </a:xfrm>
        </p:spPr>
        <p:txBody>
          <a:bodyPr/>
          <a:lstStyle/>
          <a:p>
            <a:r>
              <a:rPr lang="en-US"/>
              <a:t>Testing content by working with user researchers </a:t>
            </a:r>
            <a:endParaRPr lang="en-GB"/>
          </a:p>
        </p:txBody>
      </p:sp>
      <p:sp>
        <p:nvSpPr>
          <p:cNvPr id="3" name="Text Placeholder 2">
            <a:extLst>
              <a:ext uri="{FF2B5EF4-FFF2-40B4-BE49-F238E27FC236}">
                <a16:creationId xmlns:a16="http://schemas.microsoft.com/office/drawing/2014/main" id="{CE3436FF-5C2C-FA21-6E14-1F4190942AF3}"/>
              </a:ext>
            </a:extLst>
          </p:cNvPr>
          <p:cNvSpPr>
            <a:spLocks noGrp="1"/>
          </p:cNvSpPr>
          <p:nvPr>
            <p:ph type="body" idx="1"/>
          </p:nvPr>
        </p:nvSpPr>
        <p:spPr/>
        <p:txBody>
          <a:bodyPr/>
          <a:lstStyle/>
          <a:p>
            <a:r>
              <a:rPr lang="en-US" dirty="0"/>
              <a:t>Before publishing, it's a good idea to test content with real users.​</a:t>
            </a:r>
          </a:p>
          <a:p>
            <a:endParaRPr lang="en-US"/>
          </a:p>
          <a:p>
            <a:r>
              <a:rPr lang="en-US" dirty="0"/>
              <a:t>Content designers can work with user researchers to arrange usability testing.​​</a:t>
            </a:r>
          </a:p>
          <a:p>
            <a:endParaRPr lang="en-US"/>
          </a:p>
          <a:p>
            <a:r>
              <a:rPr lang="en-US" dirty="0"/>
              <a:t>Usability testing involves asking a user to complete a task, observing them, and asking questions to learn more. </a:t>
            </a:r>
            <a:endParaRPr lang="en-GB" dirty="0"/>
          </a:p>
          <a:p>
            <a:endParaRPr lang="en-US"/>
          </a:p>
          <a:p>
            <a:r>
              <a:rPr lang="en-US" dirty="0"/>
              <a:t>Sometimes tight timescales might mean you are not able to test with real users as early as you might like. If this happens, you can test early drafts of the content with colleagues or others who are not familiar with the product or service. </a:t>
            </a:r>
          </a:p>
        </p:txBody>
      </p:sp>
    </p:spTree>
    <p:extLst>
      <p:ext uri="{BB962C8B-B14F-4D97-AF65-F5344CB8AC3E}">
        <p14:creationId xmlns:p14="http://schemas.microsoft.com/office/powerpoint/2010/main" val="1409334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E67D-7611-F8A6-B897-895B3296790F}"/>
              </a:ext>
            </a:extLst>
          </p:cNvPr>
          <p:cNvSpPr>
            <a:spLocks noGrp="1"/>
          </p:cNvSpPr>
          <p:nvPr>
            <p:ph type="title"/>
          </p:nvPr>
        </p:nvSpPr>
        <p:spPr/>
        <p:txBody>
          <a:bodyPr/>
          <a:lstStyle/>
          <a:p>
            <a:r>
              <a:rPr lang="en-US" dirty="0"/>
              <a:t>Usability testing example</a:t>
            </a:r>
            <a:endParaRPr lang="en-GB" dirty="0"/>
          </a:p>
        </p:txBody>
      </p:sp>
      <p:sp>
        <p:nvSpPr>
          <p:cNvPr id="3" name="Text Placeholder 2">
            <a:extLst>
              <a:ext uri="{FF2B5EF4-FFF2-40B4-BE49-F238E27FC236}">
                <a16:creationId xmlns:a16="http://schemas.microsoft.com/office/drawing/2014/main" id="{7D07FD02-6A62-DC5C-57E3-04ABBC8B7D34}"/>
              </a:ext>
            </a:extLst>
          </p:cNvPr>
          <p:cNvSpPr>
            <a:spLocks noGrp="1"/>
          </p:cNvSpPr>
          <p:nvPr>
            <p:ph type="body" idx="1"/>
          </p:nvPr>
        </p:nvSpPr>
        <p:spPr/>
        <p:txBody>
          <a:bodyPr/>
          <a:lstStyle/>
          <a:p>
            <a:r>
              <a:rPr lang="en-US" dirty="0"/>
              <a:t>In this example scenario, a content designer is working on a digital service for users to check when their next bin collection is.​​</a:t>
            </a:r>
          </a:p>
          <a:p>
            <a:endParaRPr lang="en-US" dirty="0"/>
          </a:p>
          <a:p>
            <a:r>
              <a:rPr lang="en-US" dirty="0"/>
              <a:t>Usability testing could include asking users:</a:t>
            </a:r>
          </a:p>
          <a:p>
            <a:endParaRPr lang="en-US" sz="1100" dirty="0"/>
          </a:p>
          <a:p>
            <a:pPr indent="-285750">
              <a:buSzPct val="117000"/>
              <a:buFont typeface="Arial" panose="020B0604020202020204" pitchFamily="34" charset="0"/>
              <a:buChar char="•"/>
            </a:pPr>
            <a:r>
              <a:rPr lang="en-US" dirty="0"/>
              <a:t>to find out when their next collection is</a:t>
            </a:r>
          </a:p>
          <a:p>
            <a:pPr indent="-285750">
              <a:buSzPct val="117000"/>
              <a:buFont typeface="Arial" panose="020B0604020202020204" pitchFamily="34" charset="0"/>
              <a:buChar char="•"/>
            </a:pPr>
            <a:r>
              <a:rPr lang="en-US" dirty="0"/>
              <a:t>​how they would usually approach finding this information​</a:t>
            </a:r>
          </a:p>
          <a:p>
            <a:pPr indent="-285750">
              <a:buSzPct val="117000"/>
              <a:buFont typeface="Arial" panose="020B0604020202020204" pitchFamily="34" charset="0"/>
              <a:buChar char="•"/>
            </a:pPr>
            <a:r>
              <a:rPr lang="en-US" dirty="0"/>
              <a:t>how they found the experience</a:t>
            </a:r>
            <a:endParaRPr lang="en-GB" dirty="0"/>
          </a:p>
        </p:txBody>
      </p:sp>
    </p:spTree>
    <p:extLst>
      <p:ext uri="{BB962C8B-B14F-4D97-AF65-F5344CB8AC3E}">
        <p14:creationId xmlns:p14="http://schemas.microsoft.com/office/powerpoint/2010/main" val="431522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71FC-2D5D-16A8-B01E-65E4EF63E81A}"/>
              </a:ext>
            </a:extLst>
          </p:cNvPr>
          <p:cNvSpPr>
            <a:spLocks noGrp="1"/>
          </p:cNvSpPr>
          <p:nvPr>
            <p:ph type="title"/>
          </p:nvPr>
        </p:nvSpPr>
        <p:spPr/>
        <p:txBody>
          <a:bodyPr/>
          <a:lstStyle/>
          <a:p>
            <a:r>
              <a:rPr lang="en-US"/>
              <a:t>Other methods for testing content </a:t>
            </a:r>
            <a:endParaRPr lang="en-GB"/>
          </a:p>
        </p:txBody>
      </p:sp>
      <p:sp>
        <p:nvSpPr>
          <p:cNvPr id="3" name="Text Placeholder 2">
            <a:extLst>
              <a:ext uri="{FF2B5EF4-FFF2-40B4-BE49-F238E27FC236}">
                <a16:creationId xmlns:a16="http://schemas.microsoft.com/office/drawing/2014/main" id="{FA801180-2E17-58E3-A3BD-F9E39517EFD3}"/>
              </a:ext>
            </a:extLst>
          </p:cNvPr>
          <p:cNvSpPr>
            <a:spLocks noGrp="1"/>
          </p:cNvSpPr>
          <p:nvPr>
            <p:ph type="body" idx="1"/>
          </p:nvPr>
        </p:nvSpPr>
        <p:spPr/>
        <p:txBody>
          <a:bodyPr/>
          <a:lstStyle/>
          <a:p>
            <a:r>
              <a:rPr lang="en-US" dirty="0"/>
              <a:t>You could also use these methods to test content:</a:t>
            </a:r>
          </a:p>
          <a:p>
            <a:endParaRPr lang="en-US" sz="1200" dirty="0"/>
          </a:p>
          <a:p>
            <a:pPr marL="285750" indent="-285750">
              <a:buSzPct val="117000"/>
              <a:buFont typeface="Arial" panose="020B0604020202020204" pitchFamily="34" charset="0"/>
              <a:buChar char="•"/>
            </a:pPr>
            <a:r>
              <a:rPr lang="en-US" b="1" dirty="0"/>
              <a:t>A/B testing</a:t>
            </a:r>
            <a:r>
              <a:rPr lang="en-US" dirty="0"/>
              <a:t> – create 2 different versions of the same content and test which performs better. This could include testing different variants of the page design, or wording on the page. </a:t>
            </a:r>
          </a:p>
          <a:p>
            <a:pPr marL="285750" indent="-285750">
              <a:buSzPct val="117000"/>
              <a:buFont typeface="Arial" panose="020B0604020202020204" pitchFamily="34" charset="0"/>
              <a:buChar char="•"/>
            </a:pPr>
            <a:r>
              <a:rPr lang="en-US" b="1" dirty="0"/>
              <a:t>Highlighter testing</a:t>
            </a:r>
            <a:r>
              <a:rPr lang="en-US" dirty="0"/>
              <a:t> –</a:t>
            </a:r>
            <a:r>
              <a:rPr lang="en-US" dirty="0">
                <a:solidFill>
                  <a:srgbClr val="000000"/>
                </a:solidFill>
              </a:rPr>
              <a:t> </a:t>
            </a:r>
            <a:r>
              <a:rPr lang="en-US" sz="1800" b="0" i="0" u="none" strike="noStrike" dirty="0">
                <a:solidFill>
                  <a:srgbClr val="000000"/>
                </a:solidFill>
                <a:effectLst/>
              </a:rPr>
              <a:t>print a copy of the content and ask users to highlight things which are easy to understand in one </a:t>
            </a:r>
            <a:r>
              <a:rPr lang="en-US" sz="1800" b="0" i="0" u="none" strike="noStrike" dirty="0" err="1">
                <a:solidFill>
                  <a:srgbClr val="000000"/>
                </a:solidFill>
                <a:effectLst/>
              </a:rPr>
              <a:t>colour</a:t>
            </a:r>
            <a:r>
              <a:rPr lang="en-US" sz="1800" b="0" i="0" u="none" strike="noStrike" dirty="0">
                <a:solidFill>
                  <a:srgbClr val="000000"/>
                </a:solidFill>
                <a:effectLst/>
              </a:rPr>
              <a:t>. </a:t>
            </a:r>
            <a:r>
              <a:rPr lang="en-US" dirty="0">
                <a:solidFill>
                  <a:srgbClr val="000000"/>
                </a:solidFill>
              </a:rPr>
              <a:t>Then, ask them to use</a:t>
            </a:r>
            <a:r>
              <a:rPr lang="en-US" sz="1800" b="0" i="0" u="none" strike="noStrike" dirty="0">
                <a:solidFill>
                  <a:srgbClr val="000000"/>
                </a:solidFill>
                <a:effectLst/>
              </a:rPr>
              <a:t> another </a:t>
            </a:r>
            <a:r>
              <a:rPr lang="en-US" sz="1800" b="0" i="0" u="none" strike="noStrike" dirty="0" err="1">
                <a:solidFill>
                  <a:srgbClr val="000000"/>
                </a:solidFill>
                <a:effectLst/>
              </a:rPr>
              <a:t>colour</a:t>
            </a:r>
            <a:r>
              <a:rPr lang="en-US" sz="1800" b="0" i="0" u="none" strike="noStrike" dirty="0">
                <a:solidFill>
                  <a:srgbClr val="000000"/>
                </a:solidFill>
                <a:effectLst/>
              </a:rPr>
              <a:t> </a:t>
            </a:r>
            <a:r>
              <a:rPr lang="en-US" dirty="0">
                <a:solidFill>
                  <a:srgbClr val="000000"/>
                </a:solidFill>
              </a:rPr>
              <a:t>to highlight</a:t>
            </a:r>
            <a:r>
              <a:rPr lang="en-US" sz="1800" b="0" i="0" u="none" strike="noStrike" dirty="0">
                <a:solidFill>
                  <a:srgbClr val="000000"/>
                </a:solidFill>
                <a:effectLst/>
              </a:rPr>
              <a:t> anything they find confusing. </a:t>
            </a:r>
            <a:br>
              <a:rPr lang="en-US" dirty="0"/>
            </a:br>
            <a:br>
              <a:rPr lang="en-US" dirty="0"/>
            </a:br>
            <a:endParaRPr lang="en-GB" dirty="0"/>
          </a:p>
        </p:txBody>
      </p:sp>
    </p:spTree>
    <p:extLst>
      <p:ext uri="{BB962C8B-B14F-4D97-AF65-F5344CB8AC3E}">
        <p14:creationId xmlns:p14="http://schemas.microsoft.com/office/powerpoint/2010/main" val="506367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E1BD-002E-87ED-6956-82B42F9D6658}"/>
              </a:ext>
            </a:extLst>
          </p:cNvPr>
          <p:cNvSpPr>
            <a:spLocks noGrp="1"/>
          </p:cNvSpPr>
          <p:nvPr>
            <p:ph type="title"/>
          </p:nvPr>
        </p:nvSpPr>
        <p:spPr/>
        <p:txBody>
          <a:bodyPr/>
          <a:lstStyle/>
          <a:p>
            <a:r>
              <a:rPr lang="en-US"/>
              <a:t>Next steps </a:t>
            </a:r>
            <a:endParaRPr lang="en-GB"/>
          </a:p>
        </p:txBody>
      </p:sp>
    </p:spTree>
    <p:extLst>
      <p:ext uri="{BB962C8B-B14F-4D97-AF65-F5344CB8AC3E}">
        <p14:creationId xmlns:p14="http://schemas.microsoft.com/office/powerpoint/2010/main" val="44923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A27A-7ACB-3C9D-3D66-CD93AE392809}"/>
              </a:ext>
            </a:extLst>
          </p:cNvPr>
          <p:cNvSpPr>
            <a:spLocks noGrp="1"/>
          </p:cNvSpPr>
          <p:nvPr>
            <p:ph type="title"/>
          </p:nvPr>
        </p:nvSpPr>
        <p:spPr/>
        <p:txBody>
          <a:bodyPr/>
          <a:lstStyle/>
          <a:p>
            <a:r>
              <a:rPr lang="en-US" dirty="0"/>
              <a:t>Putting content design into practice </a:t>
            </a:r>
            <a:endParaRPr lang="en-GB" dirty="0"/>
          </a:p>
        </p:txBody>
      </p:sp>
      <p:sp>
        <p:nvSpPr>
          <p:cNvPr id="3" name="Text Placeholder 2">
            <a:extLst>
              <a:ext uri="{FF2B5EF4-FFF2-40B4-BE49-F238E27FC236}">
                <a16:creationId xmlns:a16="http://schemas.microsoft.com/office/drawing/2014/main" id="{6BBD5554-63E4-2D77-1D6A-FFD24469D64D}"/>
              </a:ext>
            </a:extLst>
          </p:cNvPr>
          <p:cNvSpPr>
            <a:spLocks noGrp="1"/>
          </p:cNvSpPr>
          <p:nvPr>
            <p:ph type="body" idx="1"/>
          </p:nvPr>
        </p:nvSpPr>
        <p:spPr/>
        <p:txBody>
          <a:bodyPr/>
          <a:lstStyle/>
          <a:p>
            <a:r>
              <a:rPr lang="en-US" dirty="0"/>
              <a:t>Here are some ideas to start using content design thinking in your day-to-day role:​​</a:t>
            </a:r>
          </a:p>
          <a:p>
            <a:endParaRPr lang="en-US" sz="1100" dirty="0"/>
          </a:p>
          <a:p>
            <a:pPr marL="285750" indent="-285750">
              <a:buSzPct val="117000"/>
              <a:buFont typeface="Arial" panose="020B0604020202020204" pitchFamily="34" charset="0"/>
              <a:buChar char="•"/>
            </a:pPr>
            <a:r>
              <a:rPr lang="en-US" dirty="0"/>
              <a:t>learn more about your users – this could be by working with a user researcher, or by using existing user feedback from different channels​</a:t>
            </a:r>
          </a:p>
          <a:p>
            <a:pPr marL="285750" indent="-285750">
              <a:buSzPct val="117000"/>
              <a:buFont typeface="Arial" panose="020B0604020202020204" pitchFamily="34" charset="0"/>
              <a:buChar char="•"/>
            </a:pPr>
            <a:r>
              <a:rPr lang="en-US" dirty="0"/>
              <a:t>structure content using the inverted pyramid – put the most important information at the top, followed by points of decreasing importance ​</a:t>
            </a:r>
          </a:p>
          <a:p>
            <a:pPr marL="285750" indent="-285750">
              <a:buSzPct val="117000"/>
              <a:buFont typeface="Arial" panose="020B0604020202020204" pitchFamily="34" charset="0"/>
              <a:buChar char="•"/>
            </a:pPr>
            <a:r>
              <a:rPr lang="en-US" dirty="0"/>
              <a:t>use concise, plain language – try using the </a:t>
            </a:r>
            <a:r>
              <a:rPr lang="en-US" dirty="0">
                <a:hlinkClick r:id="rId3"/>
              </a:rPr>
              <a:t>Hemingway editor tool</a:t>
            </a:r>
            <a:r>
              <a:rPr lang="en-US" dirty="0"/>
              <a:t> to write using the active voice and make your writing easier to understand </a:t>
            </a:r>
          </a:p>
          <a:p>
            <a:pPr marL="285750" indent="-285750">
              <a:buSzPct val="117000"/>
              <a:buFont typeface="Arial" panose="020B0604020202020204" pitchFamily="34" charset="0"/>
              <a:buChar char="•"/>
            </a:pPr>
            <a:r>
              <a:rPr lang="en-US" dirty="0"/>
              <a:t>search for case studies – see how other councils improved the readability, usability and accessibility of their content, such as Leeds City Council </a:t>
            </a:r>
          </a:p>
        </p:txBody>
      </p:sp>
    </p:spTree>
    <p:extLst>
      <p:ext uri="{BB962C8B-B14F-4D97-AF65-F5344CB8AC3E}">
        <p14:creationId xmlns:p14="http://schemas.microsoft.com/office/powerpoint/2010/main" val="2453105476"/>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D10B-B25E-60D2-E395-40ED138ECBDC}"/>
              </a:ext>
            </a:extLst>
          </p:cNvPr>
          <p:cNvSpPr>
            <a:spLocks noGrp="1"/>
          </p:cNvSpPr>
          <p:nvPr>
            <p:ph type="title"/>
          </p:nvPr>
        </p:nvSpPr>
        <p:spPr/>
        <p:txBody>
          <a:bodyPr/>
          <a:lstStyle/>
          <a:p>
            <a:r>
              <a:rPr lang="en-GB"/>
              <a:t>Tell us what you thought of this overview</a:t>
            </a:r>
            <a:endParaRPr lang="en-US"/>
          </a:p>
        </p:txBody>
      </p:sp>
      <p:sp>
        <p:nvSpPr>
          <p:cNvPr id="3" name="Text Placeholder 2">
            <a:extLst>
              <a:ext uri="{FF2B5EF4-FFF2-40B4-BE49-F238E27FC236}">
                <a16:creationId xmlns:a16="http://schemas.microsoft.com/office/drawing/2014/main" id="{A4A7D64E-03A8-4A37-A0B6-1BB69D1028AA}"/>
              </a:ext>
            </a:extLst>
          </p:cNvPr>
          <p:cNvSpPr>
            <a:spLocks noGrp="1"/>
          </p:cNvSpPr>
          <p:nvPr>
            <p:ph type="body" idx="1"/>
          </p:nvPr>
        </p:nvSpPr>
        <p:spPr/>
        <p:txBody>
          <a:bodyPr/>
          <a:lstStyle/>
          <a:p>
            <a:pPr algn="l" rtl="0" fontAlgn="base"/>
            <a:r>
              <a:rPr lang="en-US" sz="1800" b="0" i="0" u="none" strike="noStrike" dirty="0">
                <a:solidFill>
                  <a:srgbClr val="000000"/>
                </a:solidFill>
                <a:effectLst/>
              </a:rPr>
              <a:t>If this overview was useful to you, do share it with your colleagues.​</a:t>
            </a:r>
            <a:r>
              <a:rPr lang="en-US" sz="1800" b="0" i="0" dirty="0">
                <a:solidFill>
                  <a:srgbClr val="000000"/>
                </a:solidFill>
                <a:effectLst/>
              </a:rPr>
              <a:t>​</a:t>
            </a:r>
            <a:endParaRPr lang="en-US"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rPr>
              <a:t>​</a:t>
            </a:r>
            <a:r>
              <a:rPr lang="en-US" sz="1800" b="0" i="0" dirty="0">
                <a:solidFill>
                  <a:srgbClr val="000000"/>
                </a:solidFill>
                <a:effectLst/>
              </a:rPr>
              <a:t>​</a:t>
            </a:r>
            <a:endParaRPr lang="en-US" b="0" i="0" dirty="0">
              <a:solidFill>
                <a:srgbClr val="000000"/>
              </a:solidFill>
              <a:effectLst/>
            </a:endParaRPr>
          </a:p>
          <a:p>
            <a:pPr fontAlgn="base"/>
            <a:r>
              <a:rPr lang="en-US" sz="1800" b="0" i="0" u="none" strike="noStrike" dirty="0">
                <a:solidFill>
                  <a:srgbClr val="000000"/>
                </a:solidFill>
                <a:effectLst/>
              </a:rPr>
              <a:t>Please </a:t>
            </a:r>
            <a:r>
              <a:rPr lang="en-US" dirty="0">
                <a:solidFill>
                  <a:srgbClr val="000000"/>
                </a:solidFill>
              </a:rPr>
              <a:t>take</a:t>
            </a:r>
            <a:r>
              <a:rPr lang="en-US" sz="1800" b="0" i="0" u="none" strike="noStrike" dirty="0">
                <a:solidFill>
                  <a:srgbClr val="000000"/>
                </a:solidFill>
                <a:effectLst/>
              </a:rPr>
              <a:t> a moment to </a:t>
            </a:r>
            <a:r>
              <a:rPr lang="en-US" sz="1800" b="1" i="0" u="sng" strike="noStrike" dirty="0">
                <a:solidFill>
                  <a:srgbClr val="0070C0"/>
                </a:solidFill>
                <a:effectLst/>
                <a:hlinkClick r:id="rId2">
                  <a:extLst>
                    <a:ext uri="{A12FA001-AC4F-418D-AE19-62706E023703}">
                      <ahyp:hlinkClr xmlns:ahyp="http://schemas.microsoft.com/office/drawing/2018/hyperlinkcolor" val="tx"/>
                    </a:ext>
                  </a:extLst>
                </a:hlinkClick>
              </a:rPr>
              <a:t>complete our</a:t>
            </a:r>
            <a:r>
              <a:rPr lang="en-US" b="1" u="sng" dirty="0">
                <a:solidFill>
                  <a:srgbClr val="0070C0"/>
                </a:solidFill>
                <a:hlinkClick r:id="rId2"/>
              </a:rPr>
              <a:t> </a:t>
            </a:r>
            <a:r>
              <a:rPr lang="en-US" sz="1800" b="1" i="0" u="sng" strike="noStrike" dirty="0">
                <a:solidFill>
                  <a:srgbClr val="0070C0"/>
                </a:solidFill>
                <a:effectLst/>
                <a:hlinkClick r:id="rId2">
                  <a:extLst>
                    <a:ext uri="{A12FA001-AC4F-418D-AE19-62706E023703}">
                      <ahyp:hlinkClr xmlns:ahyp="http://schemas.microsoft.com/office/drawing/2018/hyperlinkcolor" val="tx"/>
                    </a:ext>
                  </a:extLst>
                </a:hlinkClick>
              </a:rPr>
              <a:t>feedback survey</a:t>
            </a:r>
            <a:r>
              <a:rPr lang="en-US" sz="1800" b="1" i="0" u="none" strike="noStrike" dirty="0">
                <a:solidFill>
                  <a:srgbClr val="000000"/>
                </a:solidFill>
                <a:effectLst/>
              </a:rPr>
              <a:t> </a:t>
            </a:r>
            <a:r>
              <a:rPr lang="en-US" sz="1800" b="0" i="0" u="none" strike="noStrike" dirty="0">
                <a:solidFill>
                  <a:srgbClr val="000000"/>
                </a:solidFill>
                <a:effectLst/>
              </a:rPr>
              <a:t>(link opens </a:t>
            </a:r>
            <a:r>
              <a:rPr lang="en-US" dirty="0">
                <a:solidFill>
                  <a:srgbClr val="000000"/>
                </a:solidFill>
              </a:rPr>
              <a:t>a </a:t>
            </a:r>
            <a:r>
              <a:rPr lang="en-US" sz="1800" b="0" i="0" u="none" strike="noStrike" dirty="0">
                <a:solidFill>
                  <a:srgbClr val="000000"/>
                </a:solidFill>
                <a:effectLst/>
              </a:rPr>
              <a:t>Microsoft </a:t>
            </a:r>
            <a:r>
              <a:rPr lang="en-US" dirty="0">
                <a:solidFill>
                  <a:srgbClr val="000000"/>
                </a:solidFill>
              </a:rPr>
              <a:t>Form</a:t>
            </a:r>
            <a:r>
              <a:rPr lang="en-US" sz="1800" b="0" i="0" u="none" strike="noStrike" dirty="0">
                <a:solidFill>
                  <a:srgbClr val="000000"/>
                </a:solidFill>
                <a:effectLst/>
              </a:rPr>
              <a:t>).  ​</a:t>
            </a:r>
            <a:r>
              <a:rPr lang="en-US" sz="1800" b="0" i="0" dirty="0">
                <a:solidFill>
                  <a:srgbClr val="000000"/>
                </a:solidFill>
                <a:effectLst/>
              </a:rPr>
              <a:t>​</a:t>
            </a:r>
            <a:endParaRPr lang="en-US" b="0" i="0" dirty="0">
              <a:solidFill>
                <a:srgbClr val="000000"/>
              </a:solidFill>
              <a:effectLst/>
            </a:endParaRPr>
          </a:p>
          <a:p>
            <a:pPr algn="l" rtl="0" fontAlgn="base"/>
            <a:r>
              <a:rPr lang="en-US" sz="1800" b="0" i="0" u="none" strike="noStrike" dirty="0">
                <a:solidFill>
                  <a:srgbClr val="000000"/>
                </a:solidFill>
                <a:effectLst/>
              </a:rPr>
              <a:t>​</a:t>
            </a:r>
            <a:r>
              <a:rPr lang="en-US" sz="1800" b="0" i="0" dirty="0">
                <a:solidFill>
                  <a:srgbClr val="000000"/>
                </a:solidFill>
                <a:effectLst/>
              </a:rPr>
              <a:t>​</a:t>
            </a:r>
            <a:endParaRPr lang="en-US" b="0" i="0" dirty="0">
              <a:solidFill>
                <a:srgbClr val="000000"/>
              </a:solidFill>
              <a:effectLst/>
            </a:endParaRPr>
          </a:p>
          <a:p>
            <a:pPr algn="l" rtl="0" fontAlgn="base"/>
            <a:r>
              <a:rPr lang="en-US" sz="1800" b="0" i="0" u="none" strike="noStrike" dirty="0">
                <a:solidFill>
                  <a:srgbClr val="000000"/>
                </a:solidFill>
                <a:effectLst/>
              </a:rPr>
              <a:t>Thank you. </a:t>
            </a:r>
            <a:r>
              <a:rPr lang="en-US" sz="1800" b="0" i="0" dirty="0">
                <a:solidFill>
                  <a:srgbClr val="000000"/>
                </a:solidFill>
                <a:effectLst/>
              </a:rPr>
              <a:t>​</a:t>
            </a:r>
            <a:br>
              <a:rPr lang="en-US" sz="1800" b="0" i="0" dirty="0">
                <a:effectLst/>
                <a:latin typeface="Helvetica Neue" panose="020B0604020202020204" charset="0"/>
              </a:rPr>
            </a:br>
            <a:r>
              <a:rPr lang="en-US" sz="1800" b="0" i="0" dirty="0">
                <a:solidFill>
                  <a:srgbClr val="000000"/>
                </a:solidFill>
                <a:effectLst/>
              </a:rPr>
              <a:t>​</a:t>
            </a:r>
            <a:endParaRPr lang="en-US" b="0" i="0" dirty="0">
              <a:solidFill>
                <a:srgbClr val="000000"/>
              </a:solidFill>
              <a:effectLst/>
            </a:endParaRPr>
          </a:p>
          <a:p>
            <a:endParaRPr lang="en-GB"/>
          </a:p>
        </p:txBody>
      </p:sp>
    </p:spTree>
    <p:extLst>
      <p:ext uri="{BB962C8B-B14F-4D97-AF65-F5344CB8AC3E}">
        <p14:creationId xmlns:p14="http://schemas.microsoft.com/office/powerpoint/2010/main" val="279731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9095-9326-BB49-7636-21B36527C1F3}"/>
              </a:ext>
            </a:extLst>
          </p:cNvPr>
          <p:cNvSpPr>
            <a:spLocks noGrp="1"/>
          </p:cNvSpPr>
          <p:nvPr>
            <p:ph type="title"/>
          </p:nvPr>
        </p:nvSpPr>
        <p:spPr/>
        <p:txBody>
          <a:bodyPr/>
          <a:lstStyle/>
          <a:p>
            <a:r>
              <a:rPr lang="en-US" dirty="0"/>
              <a:t>What will this overview cover?</a:t>
            </a:r>
            <a:endParaRPr lang="en-GB" dirty="0"/>
          </a:p>
        </p:txBody>
      </p:sp>
      <p:sp>
        <p:nvSpPr>
          <p:cNvPr id="3" name="Text Placeholder 2">
            <a:extLst>
              <a:ext uri="{FF2B5EF4-FFF2-40B4-BE49-F238E27FC236}">
                <a16:creationId xmlns:a16="http://schemas.microsoft.com/office/drawing/2014/main" id="{17312546-AC3D-9316-BD0F-2306A986DA13}"/>
              </a:ext>
            </a:extLst>
          </p:cNvPr>
          <p:cNvSpPr>
            <a:spLocks noGrp="1"/>
          </p:cNvSpPr>
          <p:nvPr>
            <p:ph type="body" idx="1"/>
          </p:nvPr>
        </p:nvSpPr>
        <p:spPr>
          <a:xfrm>
            <a:off x="381159" y="1120724"/>
            <a:ext cx="8158158" cy="4022776"/>
          </a:xfrm>
        </p:spPr>
        <p:txBody>
          <a:bodyPr/>
          <a:lstStyle/>
          <a:p>
            <a:r>
              <a:rPr lang="en-US" dirty="0"/>
              <a:t>This overview will cover:​​</a:t>
            </a:r>
          </a:p>
          <a:p>
            <a:endParaRPr lang="en-US" sz="1100" dirty="0"/>
          </a:p>
          <a:p>
            <a:pPr indent="-285750">
              <a:buSzPct val="117000"/>
              <a:buFont typeface="Arial" panose="020B0604020202020204" pitchFamily="34" charset="0"/>
              <a:buChar char="•"/>
            </a:pPr>
            <a:r>
              <a:rPr lang="en-US" dirty="0"/>
              <a:t>what we mean by content</a:t>
            </a:r>
          </a:p>
          <a:p>
            <a:pPr indent="-285750">
              <a:buSzPct val="117000"/>
              <a:buFont typeface="Arial" panose="020B0604020202020204" pitchFamily="34" charset="0"/>
              <a:buChar char="•"/>
            </a:pPr>
            <a:r>
              <a:rPr lang="en-US" dirty="0"/>
              <a:t>what is content design</a:t>
            </a:r>
          </a:p>
          <a:p>
            <a:pPr indent="-285750">
              <a:buSzPct val="117000"/>
              <a:buFont typeface="Arial" panose="020B0604020202020204" pitchFamily="34" charset="0"/>
              <a:buChar char="•"/>
            </a:pPr>
            <a:r>
              <a:rPr lang="en-US" dirty="0"/>
              <a:t>understanding your users  ​</a:t>
            </a:r>
          </a:p>
          <a:p>
            <a:pPr indent="-285750">
              <a:buSzPct val="117000"/>
              <a:buFont typeface="Arial" panose="020B0604020202020204" pitchFamily="34" charset="0"/>
              <a:buChar char="•"/>
            </a:pPr>
            <a:r>
              <a:rPr lang="en-US" dirty="0"/>
              <a:t>writing and designing user-</a:t>
            </a:r>
            <a:r>
              <a:rPr lang="en-US" dirty="0" err="1"/>
              <a:t>centred</a:t>
            </a:r>
            <a:r>
              <a:rPr lang="en-US" dirty="0"/>
              <a:t> content</a:t>
            </a:r>
          </a:p>
          <a:p>
            <a:pPr indent="-285750">
              <a:buSzPct val="117000"/>
              <a:buFont typeface="Arial" panose="020B0604020202020204" pitchFamily="34" charset="0"/>
              <a:buChar char="•"/>
            </a:pPr>
            <a:r>
              <a:rPr lang="en-US" dirty="0"/>
              <a:t>accessible and usable content ​</a:t>
            </a:r>
          </a:p>
          <a:p>
            <a:pPr indent="-285750">
              <a:buSzPct val="117000"/>
              <a:buFont typeface="Arial" panose="020B0604020202020204" pitchFamily="34" charset="0"/>
              <a:buChar char="•"/>
            </a:pPr>
            <a:r>
              <a:rPr lang="en-US" dirty="0"/>
              <a:t>methods for testing content with users​​</a:t>
            </a:r>
          </a:p>
          <a:p>
            <a:endParaRPr lang="en-US" sz="1100" dirty="0"/>
          </a:p>
          <a:p>
            <a:r>
              <a:rPr lang="en-US" dirty="0"/>
              <a:t>You can also find links to further resources and tips for ​putting content design into practice in your own context. </a:t>
            </a:r>
            <a:endParaRPr lang="en-GB" dirty="0"/>
          </a:p>
          <a:p>
            <a:endParaRPr lang="en-US" dirty="0"/>
          </a:p>
          <a:p>
            <a:r>
              <a:rPr lang="en-US" b="1" dirty="0"/>
              <a:t>Tip: </a:t>
            </a:r>
            <a:r>
              <a:rPr lang="en-US" dirty="0"/>
              <a:t>if you are viewing this file in Edit mode, use Control (ctrl) + Click to open any links you want to access.</a:t>
            </a:r>
            <a:endParaRPr lang="en-GB" dirty="0"/>
          </a:p>
        </p:txBody>
      </p:sp>
    </p:spTree>
    <p:extLst>
      <p:ext uri="{BB962C8B-B14F-4D97-AF65-F5344CB8AC3E}">
        <p14:creationId xmlns:p14="http://schemas.microsoft.com/office/powerpoint/2010/main" val="349693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DCE12-407F-5D22-3EAA-AAEB784B6391}"/>
              </a:ext>
            </a:extLst>
          </p:cNvPr>
          <p:cNvSpPr>
            <a:spLocks noGrp="1"/>
          </p:cNvSpPr>
          <p:nvPr>
            <p:ph type="title"/>
          </p:nvPr>
        </p:nvSpPr>
        <p:spPr/>
        <p:txBody>
          <a:bodyPr/>
          <a:lstStyle/>
          <a:p>
            <a:r>
              <a:rPr lang="en-US" dirty="0"/>
              <a:t>What do we mean by content?</a:t>
            </a:r>
            <a:endParaRPr lang="en-GB" dirty="0"/>
          </a:p>
        </p:txBody>
      </p:sp>
      <p:sp>
        <p:nvSpPr>
          <p:cNvPr id="3" name="Text Placeholder 2">
            <a:extLst>
              <a:ext uri="{FF2B5EF4-FFF2-40B4-BE49-F238E27FC236}">
                <a16:creationId xmlns:a16="http://schemas.microsoft.com/office/drawing/2014/main" id="{43DB96EE-7C7A-489A-DE70-3EBCE1834782}"/>
              </a:ext>
            </a:extLst>
          </p:cNvPr>
          <p:cNvSpPr>
            <a:spLocks noGrp="1"/>
          </p:cNvSpPr>
          <p:nvPr>
            <p:ph type="body" idx="1"/>
          </p:nvPr>
        </p:nvSpPr>
        <p:spPr>
          <a:xfrm>
            <a:off x="381158" y="1120724"/>
            <a:ext cx="6654516" cy="3831526"/>
          </a:xfrm>
        </p:spPr>
        <p:txBody>
          <a:bodyPr/>
          <a:lstStyle/>
          <a:p>
            <a:r>
              <a:rPr lang="en-US" dirty="0"/>
              <a:t>Content is more than just the words you see. ​It's everything you see in a website, product or service.</a:t>
            </a:r>
          </a:p>
          <a:p>
            <a:endParaRPr lang="en-US" dirty="0"/>
          </a:p>
          <a:p>
            <a:r>
              <a:rPr lang="en-US" dirty="0"/>
              <a:t>Users engage with many different types of content. ​</a:t>
            </a:r>
          </a:p>
          <a:p>
            <a:r>
              <a:rPr lang="en-US" dirty="0"/>
              <a:t>​</a:t>
            </a:r>
          </a:p>
          <a:p>
            <a:r>
              <a:rPr lang="en-US" dirty="0"/>
              <a:t>For example, if a user needs to pay their council tax, they might:</a:t>
            </a:r>
          </a:p>
          <a:p>
            <a:endParaRPr lang="en-US" sz="1050" dirty="0"/>
          </a:p>
          <a:p>
            <a:pPr marL="285750" indent="-285750">
              <a:buSzPct val="117000"/>
              <a:buFont typeface="Arial" panose="020B0604020202020204" pitchFamily="34" charset="0"/>
              <a:buChar char="•"/>
            </a:pPr>
            <a:r>
              <a:rPr lang="en-US" dirty="0"/>
              <a:t>search for how to pay​</a:t>
            </a:r>
          </a:p>
          <a:p>
            <a:pPr marL="285750" indent="-285750">
              <a:buSzPct val="117000"/>
              <a:buFont typeface="Arial" panose="020B0604020202020204" pitchFamily="34" charset="0"/>
              <a:buChar char="•"/>
            </a:pPr>
            <a:r>
              <a:rPr lang="en-US" dirty="0"/>
              <a:t>visit a council's website</a:t>
            </a:r>
          </a:p>
          <a:p>
            <a:pPr marL="285750" indent="-285750">
              <a:buSzPct val="117000"/>
              <a:buFont typeface="Arial" panose="020B0604020202020204" pitchFamily="34" charset="0"/>
              <a:buChar char="•"/>
            </a:pPr>
            <a:r>
              <a:rPr lang="en-US" dirty="0"/>
              <a:t>use the council’s online service</a:t>
            </a:r>
          </a:p>
          <a:p>
            <a:pPr marL="285750" indent="-285750">
              <a:buSzPct val="117000"/>
              <a:buFont typeface="Arial" panose="020B0604020202020204" pitchFamily="34" charset="0"/>
              <a:buChar char="•"/>
            </a:pPr>
            <a:r>
              <a:rPr lang="en-US" dirty="0"/>
              <a:t>sign-up for weekly email reminders</a:t>
            </a:r>
            <a:endParaRPr lang="en-GB" dirty="0"/>
          </a:p>
        </p:txBody>
      </p:sp>
      <p:pic>
        <p:nvPicPr>
          <p:cNvPr id="13" name="Picture 12">
            <a:extLst>
              <a:ext uri="{FF2B5EF4-FFF2-40B4-BE49-F238E27FC236}">
                <a16:creationId xmlns:a16="http://schemas.microsoft.com/office/drawing/2014/main" id="{95E47D1F-D0DE-3E60-37FC-0DE55A349C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96539" y="1223375"/>
            <a:ext cx="1331613" cy="2932863"/>
          </a:xfrm>
          <a:prstGeom prst="rect">
            <a:avLst/>
          </a:prstGeom>
        </p:spPr>
      </p:pic>
    </p:spTree>
    <p:extLst>
      <p:ext uri="{BB962C8B-B14F-4D97-AF65-F5344CB8AC3E}">
        <p14:creationId xmlns:p14="http://schemas.microsoft.com/office/powerpoint/2010/main" val="98033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00D0-39BD-49BE-20BA-85F1C95D6630}"/>
              </a:ext>
            </a:extLst>
          </p:cNvPr>
          <p:cNvSpPr>
            <a:spLocks noGrp="1"/>
          </p:cNvSpPr>
          <p:nvPr>
            <p:ph type="title"/>
          </p:nvPr>
        </p:nvSpPr>
        <p:spPr/>
        <p:txBody>
          <a:bodyPr/>
          <a:lstStyle/>
          <a:p>
            <a:r>
              <a:rPr lang="en-US" dirty="0"/>
              <a:t>What is content design?</a:t>
            </a:r>
            <a:endParaRPr lang="en-GB" dirty="0"/>
          </a:p>
        </p:txBody>
      </p:sp>
      <p:sp>
        <p:nvSpPr>
          <p:cNvPr id="3" name="Text Placeholder 2">
            <a:extLst>
              <a:ext uri="{FF2B5EF4-FFF2-40B4-BE49-F238E27FC236}">
                <a16:creationId xmlns:a16="http://schemas.microsoft.com/office/drawing/2014/main" id="{1FE97E07-3E23-5F29-D388-02F2E163274A}"/>
              </a:ext>
            </a:extLst>
          </p:cNvPr>
          <p:cNvSpPr>
            <a:spLocks noGrp="1"/>
          </p:cNvSpPr>
          <p:nvPr>
            <p:ph type="body" sz="quarter" idx="10"/>
          </p:nvPr>
        </p:nvSpPr>
        <p:spPr/>
        <p:txBody>
          <a:bodyPr/>
          <a:lstStyle/>
          <a:p>
            <a:pPr marL="0"/>
            <a:r>
              <a:rPr lang="en-US" dirty="0"/>
              <a:t>“Content design is answering a user need in the best possible way for the user to consume it. It helps your user to get that content when they need it, in the language and format they need it.”</a:t>
            </a:r>
          </a:p>
          <a:p>
            <a:pPr marL="0"/>
            <a:endParaRPr lang="en-US"/>
          </a:p>
          <a:p>
            <a:pPr marL="0"/>
            <a:r>
              <a:rPr lang="en-US"/>
              <a:t>Sarah Richards, former Head of Content Design at </a:t>
            </a:r>
            <a:r>
              <a:rPr lang="en-US" dirty="0"/>
              <a:t>Government Digital Service (GDS) </a:t>
            </a:r>
            <a:endParaRPr lang="en-GB"/>
          </a:p>
        </p:txBody>
      </p:sp>
    </p:spTree>
    <p:extLst>
      <p:ext uri="{BB962C8B-B14F-4D97-AF65-F5344CB8AC3E}">
        <p14:creationId xmlns:p14="http://schemas.microsoft.com/office/powerpoint/2010/main" val="204679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B8F0-0FD0-9980-644D-0FF8B4769DEE}"/>
              </a:ext>
            </a:extLst>
          </p:cNvPr>
          <p:cNvSpPr>
            <a:spLocks noGrp="1"/>
          </p:cNvSpPr>
          <p:nvPr>
            <p:ph type="title"/>
          </p:nvPr>
        </p:nvSpPr>
        <p:spPr/>
        <p:txBody>
          <a:bodyPr/>
          <a:lstStyle/>
          <a:p>
            <a:r>
              <a:rPr lang="en-US" dirty="0"/>
              <a:t>What content designers do</a:t>
            </a:r>
          </a:p>
        </p:txBody>
      </p:sp>
      <p:sp>
        <p:nvSpPr>
          <p:cNvPr id="3" name="Text Placeholder 2">
            <a:extLst>
              <a:ext uri="{FF2B5EF4-FFF2-40B4-BE49-F238E27FC236}">
                <a16:creationId xmlns:a16="http://schemas.microsoft.com/office/drawing/2014/main" id="{7318AA1C-E1B7-79F2-C66E-510C3B0C14C7}"/>
              </a:ext>
            </a:extLst>
          </p:cNvPr>
          <p:cNvSpPr>
            <a:spLocks noGrp="1"/>
          </p:cNvSpPr>
          <p:nvPr>
            <p:ph type="body" idx="1"/>
          </p:nvPr>
        </p:nvSpPr>
        <p:spPr>
          <a:xfrm>
            <a:off x="381158" y="1120724"/>
            <a:ext cx="8172907" cy="3831526"/>
          </a:xfrm>
        </p:spPr>
        <p:txBody>
          <a:bodyPr/>
          <a:lstStyle/>
          <a:p>
            <a:r>
              <a:rPr lang="en-US" dirty="0"/>
              <a:t>Content design starts with a user need. A user is anyone who interacts with one or more of your products and services. ​​</a:t>
            </a:r>
          </a:p>
          <a:p>
            <a:endParaRPr lang="en-US" dirty="0"/>
          </a:p>
          <a:p>
            <a:r>
              <a:rPr lang="en-US" dirty="0"/>
              <a:t>Often, this is an action or task which a user is looking to carry out. ​​</a:t>
            </a:r>
          </a:p>
          <a:p>
            <a:endParaRPr lang="en-US" dirty="0"/>
          </a:p>
          <a:p>
            <a:r>
              <a:rPr lang="en-US" dirty="0"/>
              <a:t>For example, a user might need to:​​</a:t>
            </a:r>
          </a:p>
          <a:p>
            <a:endParaRPr lang="en-US" sz="1200" dirty="0"/>
          </a:p>
          <a:p>
            <a:pPr indent="-285750">
              <a:buSzPct val="117000"/>
              <a:buFont typeface="Arial" panose="020B0604020202020204" pitchFamily="34" charset="0"/>
              <a:buChar char="•"/>
            </a:pPr>
            <a:r>
              <a:rPr lang="en-US" dirty="0"/>
              <a:t>book a school place for their child​​</a:t>
            </a:r>
          </a:p>
          <a:p>
            <a:pPr indent="-285750">
              <a:buSzPct val="117000"/>
              <a:buFont typeface="Arial" panose="020B0604020202020204" pitchFamily="34" charset="0"/>
              <a:buChar char="•"/>
            </a:pPr>
            <a:r>
              <a:rPr lang="en-US" dirty="0"/>
              <a:t>check when their bin will be collected​​</a:t>
            </a:r>
          </a:p>
          <a:p>
            <a:pPr indent="-285750">
              <a:buSzPct val="117000"/>
              <a:buFont typeface="Arial" panose="020B0604020202020204" pitchFamily="34" charset="0"/>
              <a:buChar char="•"/>
            </a:pPr>
            <a:r>
              <a:rPr lang="en-US" dirty="0"/>
              <a:t>know how to pay their council tax</a:t>
            </a:r>
          </a:p>
          <a:p>
            <a:pPr indent="-285750">
              <a:buSzPct val="117000"/>
              <a:buFont typeface="Arial" panose="020B0604020202020204" pitchFamily="34" charset="0"/>
              <a:buChar char="•"/>
            </a:pPr>
            <a:endParaRPr lang="en-US" dirty="0"/>
          </a:p>
          <a:p>
            <a:pPr>
              <a:buSzPct val="117000"/>
            </a:pPr>
            <a:r>
              <a:rPr lang="en-US" dirty="0"/>
              <a:t>Content designers create content that helps the user complete the action or task.</a:t>
            </a:r>
          </a:p>
        </p:txBody>
      </p:sp>
    </p:spTree>
    <p:extLst>
      <p:ext uri="{BB962C8B-B14F-4D97-AF65-F5344CB8AC3E}">
        <p14:creationId xmlns:p14="http://schemas.microsoft.com/office/powerpoint/2010/main" val="391209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BC03-4AFA-26E0-0837-F6E45764810C}"/>
              </a:ext>
            </a:extLst>
          </p:cNvPr>
          <p:cNvSpPr>
            <a:spLocks noGrp="1"/>
          </p:cNvSpPr>
          <p:nvPr>
            <p:ph type="title"/>
          </p:nvPr>
        </p:nvSpPr>
        <p:spPr/>
        <p:txBody>
          <a:bodyPr/>
          <a:lstStyle/>
          <a:p>
            <a:r>
              <a:rPr lang="en-US" dirty="0"/>
              <a:t>What content designers do not do</a:t>
            </a:r>
            <a:endParaRPr lang="en-GB" dirty="0"/>
          </a:p>
        </p:txBody>
      </p:sp>
      <p:sp>
        <p:nvSpPr>
          <p:cNvPr id="3" name="Text Placeholder 2">
            <a:extLst>
              <a:ext uri="{FF2B5EF4-FFF2-40B4-BE49-F238E27FC236}">
                <a16:creationId xmlns:a16="http://schemas.microsoft.com/office/drawing/2014/main" id="{D3094D90-1076-291B-B7A2-E160C1FB6306}"/>
              </a:ext>
            </a:extLst>
          </p:cNvPr>
          <p:cNvSpPr>
            <a:spLocks noGrp="1"/>
          </p:cNvSpPr>
          <p:nvPr>
            <p:ph type="body" idx="1"/>
          </p:nvPr>
        </p:nvSpPr>
        <p:spPr/>
        <p:txBody>
          <a:bodyPr/>
          <a:lstStyle/>
          <a:p>
            <a:r>
              <a:rPr lang="en-US" dirty="0"/>
              <a:t>Content designers are not responsible for:​</a:t>
            </a:r>
          </a:p>
          <a:p>
            <a:endParaRPr lang="en-US" sz="1200" dirty="0"/>
          </a:p>
          <a:p>
            <a:pPr marL="285750" indent="-285750">
              <a:buSzPct val="117000"/>
              <a:buFont typeface="Arial" panose="020B0604020202020204" pitchFamily="34" charset="0"/>
              <a:buChar char="•"/>
            </a:pPr>
            <a:r>
              <a:rPr lang="en-US" dirty="0">
                <a:latin typeface="Helvetica Neue" panose="02000503000000020004" pitchFamily="2"/>
              </a:rPr>
              <a:t>copywriting </a:t>
            </a:r>
            <a:r>
              <a:rPr lang="en-US" dirty="0">
                <a:latin typeface="Helvetica Neue" panose="02000503000000020004" pitchFamily="2"/>
                <a:cs typeface="Arial"/>
              </a:rPr>
              <a:t>–</a:t>
            </a:r>
            <a:r>
              <a:rPr lang="en-US" dirty="0">
                <a:latin typeface="Helvetica Neue" panose="02000503000000020004" pitchFamily="2"/>
              </a:rPr>
              <a:t> a copywriter writes content to communicate a key message, such as encouraging someone to buy or sign-up for something​</a:t>
            </a:r>
          </a:p>
          <a:p>
            <a:pPr marL="285750" indent="-285750">
              <a:buSzPct val="117000"/>
              <a:buFont typeface="Arial" panose="020B0604020202020204" pitchFamily="34" charset="0"/>
              <a:buChar char="•"/>
            </a:pPr>
            <a:r>
              <a:rPr lang="en-US" dirty="0">
                <a:latin typeface="Helvetica Neue" panose="02000503000000020004" pitchFamily="2"/>
              </a:rPr>
              <a:t>PR, comms or marketing</a:t>
            </a:r>
            <a:r>
              <a:rPr lang="en-US" b="1" dirty="0">
                <a:latin typeface="Helvetica Neue" panose="02000503000000020004" pitchFamily="2"/>
              </a:rPr>
              <a:t> </a:t>
            </a:r>
            <a:r>
              <a:rPr lang="en-US" dirty="0">
                <a:latin typeface="Helvetica Neue" panose="02000503000000020004" pitchFamily="2"/>
              </a:rPr>
              <a:t>– news items, press releases and promotional materials are usually created by communications professionals, not content designers</a:t>
            </a:r>
            <a:endParaRPr lang="en-GB" dirty="0">
              <a:latin typeface="Helvetica Neue" panose="02000503000000020004" pitchFamily="2"/>
            </a:endParaRPr>
          </a:p>
        </p:txBody>
      </p:sp>
    </p:spTree>
    <p:extLst>
      <p:ext uri="{BB962C8B-B14F-4D97-AF65-F5344CB8AC3E}">
        <p14:creationId xmlns:p14="http://schemas.microsoft.com/office/powerpoint/2010/main" val="262821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A70C-77E8-3922-4539-56CC416D1EF8}"/>
              </a:ext>
            </a:extLst>
          </p:cNvPr>
          <p:cNvSpPr>
            <a:spLocks noGrp="1"/>
          </p:cNvSpPr>
          <p:nvPr>
            <p:ph type="title"/>
          </p:nvPr>
        </p:nvSpPr>
        <p:spPr/>
        <p:txBody>
          <a:bodyPr/>
          <a:lstStyle/>
          <a:p>
            <a:r>
              <a:rPr lang="en-US" dirty="0"/>
              <a:t>User-centred content design</a:t>
            </a:r>
            <a:endParaRPr lang="en-GB" dirty="0"/>
          </a:p>
        </p:txBody>
      </p:sp>
    </p:spTree>
    <p:extLst>
      <p:ext uri="{BB962C8B-B14F-4D97-AF65-F5344CB8AC3E}">
        <p14:creationId xmlns:p14="http://schemas.microsoft.com/office/powerpoint/2010/main" val="3332278029"/>
      </p:ext>
    </p:extLst>
  </p:cSld>
  <p:clrMapOvr>
    <a:masterClrMapping/>
  </p:clrMapOvr>
</p:sld>
</file>

<file path=ppt/theme/theme1.xml><?xml version="1.0" encoding="utf-8"?>
<a:theme xmlns:a="http://schemas.openxmlformats.org/drawingml/2006/main" name="Local Digital Overviews Theme">
  <a:themeElements>
    <a:clrScheme name="Custom 1">
      <a:dk1>
        <a:srgbClr val="000000"/>
      </a:dk1>
      <a:lt1>
        <a:srgbClr val="FFFFFF"/>
      </a:lt1>
      <a:dk2>
        <a:srgbClr val="595959"/>
      </a:dk2>
      <a:lt2>
        <a:srgbClr val="EEEEEE"/>
      </a:lt2>
      <a:accent1>
        <a:srgbClr val="009B99"/>
      </a:accent1>
      <a:accent2>
        <a:srgbClr val="005187"/>
      </a:accent2>
      <a:accent3>
        <a:srgbClr val="B00E6A"/>
      </a:accent3>
      <a:accent4>
        <a:srgbClr val="333366"/>
      </a:accent4>
      <a:accent5>
        <a:srgbClr val="0099CC"/>
      </a:accent5>
      <a:accent6>
        <a:srgbClr val="EE8C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345C6A9B6B67419AE519400E117F63" ma:contentTypeVersion="24" ma:contentTypeDescription="Create a new document." ma:contentTypeScope="" ma:versionID="1c558fc4483110f113c35500a258d454">
  <xsd:schema xmlns:xsd="http://www.w3.org/2001/XMLSchema" xmlns:xs="http://www.w3.org/2001/XMLSchema" xmlns:p="http://schemas.microsoft.com/office/2006/metadata/properties" xmlns:ns1="http://schemas.microsoft.com/sharepoint/v3" xmlns:ns2="6a3a36ef-b1d2-4fd0-86c7-d3b61129e2d2" xmlns:ns3="9fa6d14c-1d60-44d5-8bf0-40d71e6ddead" xmlns:ns4="83a87e31-bf32-46ab-8e70-9fa18461fa4d" targetNamespace="http://schemas.microsoft.com/office/2006/metadata/properties" ma:root="true" ma:fieldsID="34f34cf6c40b9648391177381ddf61b5" ns1:_="" ns2:_="" ns3:_="" ns4:_="">
    <xsd:import namespace="http://schemas.microsoft.com/sharepoint/v3"/>
    <xsd:import namespace="6a3a36ef-b1d2-4fd0-86c7-d3b61129e2d2"/>
    <xsd:import namespace="9fa6d14c-1d60-44d5-8bf0-40d71e6ddead"/>
    <xsd:import namespace="83a87e31-bf32-46ab-8e70-9fa18461fa4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_Flow_SignoffStatus" minOccurs="0"/>
                <xsd:element ref="ns2:MediaServiceSearchProperties" minOccurs="0"/>
                <xsd:element ref="ns1:_ip_UnifiedCompliancePolicyProperties" minOccurs="0"/>
                <xsd:element ref="ns1:_ip_UnifiedCompliancePolicyUIAction" minOccurs="0"/>
                <xsd:element ref="ns2:Review" minOccurs="0"/>
                <xsd:element ref="ns2:Review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3a36ef-b1d2-4fd0-86c7-d3b61129e2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56ca3a0-e5c0-40d7-8522-e7aae8be60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Review" ma:index="28" nillable="true" ma:displayName="Review" ma:format="Dropdown" ma:internalName="Review">
      <xsd:simpleType>
        <xsd:restriction base="dms:Choice">
          <xsd:enumeration value="Approved"/>
          <xsd:enumeration value="Comments"/>
        </xsd:restriction>
      </xsd:simpleType>
    </xsd:element>
    <xsd:element name="Review0" ma:index="29" nillable="true" ma:displayName="Review" ma:format="Dropdown" ma:internalName="Review0">
      <xsd:simpleType>
        <xsd:restriction base="dms:Choice">
          <xsd:enumeration value="Approved"/>
          <xsd:enumeration value="Comments"/>
        </xsd:restriction>
      </xsd:simpleType>
    </xsd:element>
  </xsd:schema>
  <xsd:schema xmlns:xsd="http://www.w3.org/2001/XMLSchema" xmlns:xs="http://www.w3.org/2001/XMLSchema" xmlns:dms="http://schemas.microsoft.com/office/2006/documentManagement/types" xmlns:pc="http://schemas.microsoft.com/office/infopath/2007/PartnerControls" targetNamespace="9fa6d14c-1d60-44d5-8bf0-40d71e6ddea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a87e31-bf32-46ab-8e70-9fa18461fa4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3960e81-f9d5-4b7d-a973-47df810c2672}" ma:internalName="TaxCatchAll" ma:showField="CatchAllData" ma:web="9fa6d14c-1d60-44d5-8bf0-40d71e6dde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3a36ef-b1d2-4fd0-86c7-d3b61129e2d2">
      <Terms xmlns="http://schemas.microsoft.com/office/infopath/2007/PartnerControls"/>
    </lcf76f155ced4ddcb4097134ff3c332f>
    <_Flow_SignoffStatus xmlns="6a3a36ef-b1d2-4fd0-86c7-d3b61129e2d2" xsi:nil="true"/>
    <TaxCatchAll xmlns="83a87e31-bf32-46ab-8e70-9fa18461fa4d" xsi:nil="true"/>
    <_ip_UnifiedCompliancePolicyUIAction xmlns="http://schemas.microsoft.com/sharepoint/v3" xsi:nil="true"/>
    <_ip_UnifiedCompliancePolicyProperties xmlns="http://schemas.microsoft.com/sharepoint/v3" xsi:nil="true"/>
    <Review0 xmlns="6a3a36ef-b1d2-4fd0-86c7-d3b61129e2d2" xsi:nil="true"/>
    <Review xmlns="6a3a36ef-b1d2-4fd0-86c7-d3b61129e2d2" xsi:nil="true"/>
  </documentManagement>
</p:properties>
</file>

<file path=customXml/itemProps1.xml><?xml version="1.0" encoding="utf-8"?>
<ds:datastoreItem xmlns:ds="http://schemas.openxmlformats.org/officeDocument/2006/customXml" ds:itemID="{507468BA-1DBF-4AE4-958E-BE8A9E88C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3a36ef-b1d2-4fd0-86c7-d3b61129e2d2"/>
    <ds:schemaRef ds:uri="9fa6d14c-1d60-44d5-8bf0-40d71e6ddead"/>
    <ds:schemaRef ds:uri="83a87e31-bf32-46ab-8e70-9fa18461f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18D35E-1F5A-416A-B72E-51FB33BCD852}">
  <ds:schemaRefs>
    <ds:schemaRef ds:uri="http://schemas.microsoft.com/sharepoint/v3/contenttype/forms"/>
  </ds:schemaRefs>
</ds:datastoreItem>
</file>

<file path=customXml/itemProps3.xml><?xml version="1.0" encoding="utf-8"?>
<ds:datastoreItem xmlns:ds="http://schemas.openxmlformats.org/officeDocument/2006/customXml" ds:itemID="{A3F40502-F426-4193-B13E-4702FDFC4CA6}">
  <ds:schemaRefs>
    <ds:schemaRef ds:uri="9fa6d14c-1d60-44d5-8bf0-40d71e6ddead"/>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6a3a36ef-b1d2-4fd0-86c7-d3b61129e2d2"/>
    <ds:schemaRef ds:uri="http://schemas.microsoft.com/office/2006/documentManagement/types"/>
    <ds:schemaRef ds:uri="83a87e31-bf32-46ab-8e70-9fa18461fa4d"/>
    <ds:schemaRef ds:uri="http://schemas.microsoft.com/sharepoint/v3"/>
    <ds:schemaRef ds:uri="http://www.w3.org/XML/1998/namespace"/>
    <ds:schemaRef ds:uri="http://purl.org/dc/dcmitype/"/>
  </ds:schemaRefs>
</ds:datastoreItem>
</file>

<file path=docMetadata/LabelInfo.xml><?xml version="1.0" encoding="utf-8"?>
<clbl:labelList xmlns:clbl="http://schemas.microsoft.com/office/2020/mipLabelMetadata">
  <clbl:label id="{fbd41ebe-fca6-4f2c-aecb-bf3a17e72416}" enabled="1" method="Privileged" siteId="{bf346810-9c7d-43de-a872-24a2ef3995a8}" removed="0"/>
</clbl:labelList>
</file>

<file path=docProps/app.xml><?xml version="1.0" encoding="utf-8"?>
<Properties xmlns="http://schemas.openxmlformats.org/officeDocument/2006/extended-properties" xmlns:vt="http://schemas.openxmlformats.org/officeDocument/2006/docPropsVTypes">
  <TotalTime>7</TotalTime>
  <Words>2483</Words>
  <Application>Microsoft Office PowerPoint</Application>
  <PresentationFormat>On-screen Show (16:9)</PresentationFormat>
  <Paragraphs>233</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Segoe UI</vt:lpstr>
      <vt:lpstr>Helvetica Neue</vt:lpstr>
      <vt:lpstr>Arial</vt:lpstr>
      <vt:lpstr>Local Digital Overviews Theme</vt:lpstr>
      <vt:lpstr>Content design overview</vt:lpstr>
      <vt:lpstr>Welcome</vt:lpstr>
      <vt:lpstr>Who should read this overview?</vt:lpstr>
      <vt:lpstr>What will this overview cover?</vt:lpstr>
      <vt:lpstr>What do we mean by content?</vt:lpstr>
      <vt:lpstr>What is content design?</vt:lpstr>
      <vt:lpstr>What content designers do</vt:lpstr>
      <vt:lpstr>What content designers do not do</vt:lpstr>
      <vt:lpstr>User-centred content design</vt:lpstr>
      <vt:lpstr>Good design is centred on users </vt:lpstr>
      <vt:lpstr>Who is the user in user-centred design?</vt:lpstr>
      <vt:lpstr>A user-centred webpage</vt:lpstr>
      <vt:lpstr>The first step is to identify user needs</vt:lpstr>
      <vt:lpstr>How to meet user needs with content </vt:lpstr>
      <vt:lpstr>If the team does not have a user researcher</vt:lpstr>
      <vt:lpstr>An example of using data in content design</vt:lpstr>
      <vt:lpstr>Good content design starts with planning</vt:lpstr>
      <vt:lpstr>Accessible and usable content </vt:lpstr>
      <vt:lpstr>Why content should be easy to understand </vt:lpstr>
      <vt:lpstr>Accessibility and the law</vt:lpstr>
      <vt:lpstr>Accessibility principles </vt:lpstr>
      <vt:lpstr>Accessibility and usability</vt:lpstr>
      <vt:lpstr>How to review content for accessibility </vt:lpstr>
      <vt:lpstr>Learn more about making content accessible</vt:lpstr>
      <vt:lpstr>Writing and designing content </vt:lpstr>
      <vt:lpstr>How to structure clear content </vt:lpstr>
      <vt:lpstr>Making content easy to read </vt:lpstr>
      <vt:lpstr>Writing link text </vt:lpstr>
      <vt:lpstr>Testing content </vt:lpstr>
      <vt:lpstr>Testing content by working with user researchers </vt:lpstr>
      <vt:lpstr>Usability testing example</vt:lpstr>
      <vt:lpstr>Other methods for testing content </vt:lpstr>
      <vt:lpstr>Next steps </vt:lpstr>
      <vt:lpstr>Putting content design into practice </vt:lpstr>
      <vt:lpstr>Tell us what you thought of this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overview (2023)</dc:title>
  <dc:creator>Emma Boden</dc:creator>
  <cp:lastModifiedBy>Daniel Jones</cp:lastModifiedBy>
  <cp:revision>271</cp:revision>
  <dcterms:modified xsi:type="dcterms:W3CDTF">2024-05-01T10:31:42Z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0x01010061345C6A9B6B67419AE519400E117F63</vt:lpwstr>
  </property>
  <property fmtid="{D5CDD505-2E9C-101B-9397-08002B2CF9AE}" pid="3" name="MediaServiceImageTags">
    <vt:lpwstr/>
  </property>
  <property fmtid="{D5CDD505-2E9C-101B-9397-08002B2CF9AE}" pid="4" name="ClassificationContentMarkingFooterLocations">
    <vt:lpwstr>Local Digital Overviews Theme:5</vt:lpwstr>
  </property>
  <property fmtid="{D5CDD505-2E9C-101B-9397-08002B2CF9AE}" pid="5" name="ClassificationContentMarkingFooterText">
    <vt:lpwstr>OFFICIAL</vt:lpwstr>
  </property>
  <property fmtid="{D5CDD505-2E9C-101B-9397-08002B2CF9AE}" pid="6" name="ClassificationContentMarkingHeaderLocations">
    <vt:lpwstr>Local Digital Overviews Theme:4</vt:lpwstr>
  </property>
  <property fmtid="{D5CDD505-2E9C-101B-9397-08002B2CF9AE}" pid="7" name="ClassificationContentMarkingHeaderText">
    <vt:lpwstr>OFFICIAL</vt:lpwstr>
  </property>
</Properties>
</file>