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4"/>
  </p:sldMasterIdLst>
  <p:notesMasterIdLst>
    <p:notesMasterId r:id="rId57"/>
  </p:notesMasterIdLst>
  <p:sldIdLst>
    <p:sldId id="356" r:id="rId5"/>
    <p:sldId id="359" r:id="rId6"/>
    <p:sldId id="358" r:id="rId7"/>
    <p:sldId id="362" r:id="rId8"/>
    <p:sldId id="357" r:id="rId9"/>
    <p:sldId id="345" r:id="rId10"/>
    <p:sldId id="343" r:id="rId11"/>
    <p:sldId id="379" r:id="rId12"/>
    <p:sldId id="423" r:id="rId13"/>
    <p:sldId id="383" r:id="rId14"/>
    <p:sldId id="384" r:id="rId15"/>
    <p:sldId id="456" r:id="rId16"/>
    <p:sldId id="455" r:id="rId17"/>
    <p:sldId id="479" r:id="rId18"/>
    <p:sldId id="360" r:id="rId19"/>
    <p:sldId id="373" r:id="rId20"/>
    <p:sldId id="374" r:id="rId21"/>
    <p:sldId id="363" r:id="rId22"/>
    <p:sldId id="372" r:id="rId23"/>
    <p:sldId id="347" r:id="rId24"/>
    <p:sldId id="361" r:id="rId25"/>
    <p:sldId id="385" r:id="rId26"/>
    <p:sldId id="380" r:id="rId27"/>
    <p:sldId id="443" r:id="rId28"/>
    <p:sldId id="444" r:id="rId29"/>
    <p:sldId id="350" r:id="rId30"/>
    <p:sldId id="351" r:id="rId31"/>
    <p:sldId id="388" r:id="rId32"/>
    <p:sldId id="481" r:id="rId33"/>
    <p:sldId id="390" r:id="rId34"/>
    <p:sldId id="480" r:id="rId35"/>
    <p:sldId id="391" r:id="rId36"/>
    <p:sldId id="476" r:id="rId37"/>
    <p:sldId id="475" r:id="rId38"/>
    <p:sldId id="415" r:id="rId39"/>
    <p:sldId id="424" r:id="rId40"/>
    <p:sldId id="437" r:id="rId41"/>
    <p:sldId id="432" r:id="rId42"/>
    <p:sldId id="416" r:id="rId43"/>
    <p:sldId id="482" r:id="rId44"/>
    <p:sldId id="448" r:id="rId45"/>
    <p:sldId id="447" r:id="rId46"/>
    <p:sldId id="472" r:id="rId47"/>
    <p:sldId id="474" r:id="rId48"/>
    <p:sldId id="453" r:id="rId49"/>
    <p:sldId id="473" r:id="rId50"/>
    <p:sldId id="466" r:id="rId51"/>
    <p:sldId id="467" r:id="rId52"/>
    <p:sldId id="468" r:id="rId53"/>
    <p:sldId id="429" r:id="rId54"/>
    <p:sldId id="434" r:id="rId55"/>
    <p:sldId id="439"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Helvetica Neue" panose="02000503000000020004" pitchFamily="2"/>
      <p:regular r:id="rId62"/>
    </p:embeddedFont>
    <p:embeddedFont>
      <p:font typeface="Segoe UI" panose="020B050204020402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9E001-87FF-0BE3-1CA2-A91E2448DBE7}" name="Tash Willcocks" initials="TW" userId="S::tash.willcocks_tpximpact.com#ext#@mhclg.onmicrosoft.com::3a677983-5a9b-4912-91ae-3a18481943cc" providerId="AD"/>
  <p188:author id="{052BB117-2190-56A6-8D1B-4075799BF965}" name="Emma Boden" initials="EB" userId="S::emma.boden@tpximpact.com::439ff122-58b3-40c6-927a-7b80311ecda1" providerId="AD"/>
  <p188:author id="{0E56296D-6834-FD2F-276F-DEF07727E81C}" name="Tash Willcocks" initials="TW" userId="S::tash.willcocks@tpximpact.com::e37964e7-b3d0-4ad1-984b-d35f8d825e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E0DF"/>
    <a:srgbClr val="B8CADC"/>
    <a:srgbClr val="F5F5F5"/>
    <a:srgbClr val="009B99"/>
    <a:srgbClr val="B10D6A"/>
    <a:srgbClr val="005187"/>
    <a:srgbClr val="015F93"/>
    <a:srgbClr val="E2C2D0"/>
    <a:srgbClr val="0052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F1D52-D138-43DF-BE9F-E6A0DCF976BA}" v="132" dt="2024-05-01T08:50:04.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06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1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41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97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19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74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13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64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4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87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55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55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293ac50233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293ac50233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16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Google Shape;18;p2">
            <a:extLst>
              <a:ext uri="{FF2B5EF4-FFF2-40B4-BE49-F238E27FC236}">
                <a16:creationId xmlns:a16="http://schemas.microsoft.com/office/drawing/2014/main" id="{52126F43-8DAB-2FDE-DF44-B0BF105D29B0}"/>
              </a:ext>
            </a:extLst>
          </p:cNvPr>
          <p:cNvPicPr preferRelativeResize="0"/>
          <p:nvPr userDrawn="1"/>
        </p:nvPicPr>
        <p:blipFill rotWithShape="1">
          <a:blip r:embed="rId2">
            <a:alphaModFix/>
          </a:blip>
          <a:srcRect/>
          <a:stretch/>
        </p:blipFill>
        <p:spPr>
          <a:xfrm>
            <a:off x="372350" y="303957"/>
            <a:ext cx="1780163" cy="531963"/>
          </a:xfrm>
          <a:prstGeom prst="rect">
            <a:avLst/>
          </a:prstGeom>
          <a:noFill/>
          <a:ln>
            <a:noFill/>
          </a:ln>
        </p:spPr>
      </p:pic>
      <p:pic>
        <p:nvPicPr>
          <p:cNvPr id="4" name="Google Shape;11;p2">
            <a:extLst>
              <a:ext uri="{FF2B5EF4-FFF2-40B4-BE49-F238E27FC236}">
                <a16:creationId xmlns:a16="http://schemas.microsoft.com/office/drawing/2014/main" id="{88AD4F7A-2524-553E-995D-114F19E41DF7}"/>
              </a:ext>
            </a:extLst>
          </p:cNvPr>
          <p:cNvPicPr preferRelativeResize="0"/>
          <p:nvPr userDrawn="1"/>
        </p:nvPicPr>
        <p:blipFill rotWithShape="1">
          <a:blip r:embed="rId3">
            <a:alphaModFix/>
          </a:blip>
          <a:srcRect/>
          <a:stretch/>
        </p:blipFill>
        <p:spPr>
          <a:xfrm>
            <a:off x="5269550" y="1464550"/>
            <a:ext cx="3874451" cy="3678951"/>
          </a:xfrm>
          <a:prstGeom prst="rect">
            <a:avLst/>
          </a:prstGeom>
          <a:noFill/>
          <a:ln>
            <a:noFill/>
          </a:ln>
        </p:spPr>
      </p:pic>
      <p:sp>
        <p:nvSpPr>
          <p:cNvPr id="5" name="Title 1">
            <a:extLst>
              <a:ext uri="{FF2B5EF4-FFF2-40B4-BE49-F238E27FC236}">
                <a16:creationId xmlns:a16="http://schemas.microsoft.com/office/drawing/2014/main" id="{5F01A04B-A96A-943B-4180-F2EBCD098E56}"/>
              </a:ext>
            </a:extLst>
          </p:cNvPr>
          <p:cNvSpPr>
            <a:spLocks noGrp="1"/>
          </p:cNvSpPr>
          <p:nvPr>
            <p:ph type="title" hasCustomPrompt="1"/>
          </p:nvPr>
        </p:nvSpPr>
        <p:spPr>
          <a:xfrm>
            <a:off x="372350" y="1303035"/>
            <a:ext cx="5129953" cy="572700"/>
          </a:xfrm>
        </p:spPr>
        <p:txBody>
          <a:bodyPr lIns="0"/>
          <a:lstStyle>
            <a:lvl1pPr>
              <a:defRPr sz="3600"/>
            </a:lvl1pPr>
          </a:lstStyle>
          <a:p>
            <a:r>
              <a:rPr lang="en-US"/>
              <a:t>Title </a:t>
            </a:r>
            <a:endParaRPr lang="en-GB"/>
          </a:p>
        </p:txBody>
      </p:sp>
      <p:grpSp>
        <p:nvGrpSpPr>
          <p:cNvPr id="2" name="Group 1">
            <a:extLst>
              <a:ext uri="{FF2B5EF4-FFF2-40B4-BE49-F238E27FC236}">
                <a16:creationId xmlns:a16="http://schemas.microsoft.com/office/drawing/2014/main" id="{E6E57215-E3EF-076D-D444-9515D850B76A}"/>
              </a:ext>
            </a:extLst>
          </p:cNvPr>
          <p:cNvGrpSpPr/>
          <p:nvPr userDrawn="1"/>
        </p:nvGrpSpPr>
        <p:grpSpPr>
          <a:xfrm>
            <a:off x="286613" y="3713190"/>
            <a:ext cx="2335200" cy="780000"/>
            <a:chOff x="417025" y="3722850"/>
            <a:chExt cx="2335200" cy="780000"/>
          </a:xfrm>
        </p:grpSpPr>
        <p:sp>
          <p:nvSpPr>
            <p:cNvPr id="8" name="Google Shape;13;p2">
              <a:extLst>
                <a:ext uri="{FF2B5EF4-FFF2-40B4-BE49-F238E27FC236}">
                  <a16:creationId xmlns:a16="http://schemas.microsoft.com/office/drawing/2014/main" id="{2149EA13-D1E8-20DC-CA0F-789DBEF603C5}"/>
                </a:ext>
              </a:extLst>
            </p:cNvPr>
            <p:cNvSpPr txBox="1"/>
            <p:nvPr userDrawn="1"/>
          </p:nvSpPr>
          <p:spPr>
            <a:xfrm>
              <a:off x="417025" y="4192050"/>
              <a:ext cx="2335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#LocalDigital   #FixThePlumbing</a:t>
              </a:r>
              <a:endParaRPr sz="1000" b="1" i="0" u="none" strike="noStrike" cap="none">
                <a:solidFill>
                  <a:srgbClr val="000000"/>
                </a:solidFill>
                <a:latin typeface="Helvetica Neue"/>
                <a:ea typeface="Helvetica Neue"/>
                <a:cs typeface="Helvetica Neue"/>
                <a:sym typeface="Helvetica Neue"/>
              </a:endParaRPr>
            </a:p>
          </p:txBody>
        </p:sp>
        <p:sp>
          <p:nvSpPr>
            <p:cNvPr id="9" name="Google Shape;14;p2">
              <a:extLst>
                <a:ext uri="{FF2B5EF4-FFF2-40B4-BE49-F238E27FC236}">
                  <a16:creationId xmlns:a16="http://schemas.microsoft.com/office/drawing/2014/main" id="{07C19F0A-D417-ED54-4D5D-78273F5AC266}"/>
                </a:ext>
              </a:extLst>
            </p:cNvPr>
            <p:cNvSpPr txBox="1"/>
            <p:nvPr userDrawn="1"/>
          </p:nvSpPr>
          <p:spPr>
            <a:xfrm>
              <a:off x="417025" y="3957450"/>
              <a:ext cx="21153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www.localdigital.gov.uk</a:t>
              </a:r>
              <a:endParaRPr sz="1000" b="1" i="0" u="none" strike="noStrike" cap="none">
                <a:solidFill>
                  <a:srgbClr val="000000"/>
                </a:solidFill>
                <a:latin typeface="Helvetica Neue"/>
                <a:ea typeface="Helvetica Neue"/>
                <a:cs typeface="Helvetica Neue"/>
                <a:sym typeface="Helvetica Neue"/>
              </a:endParaRPr>
            </a:p>
          </p:txBody>
        </p:sp>
        <p:sp>
          <p:nvSpPr>
            <p:cNvPr id="10" name="Google Shape;16;p2">
              <a:extLst>
                <a:ext uri="{FF2B5EF4-FFF2-40B4-BE49-F238E27FC236}">
                  <a16:creationId xmlns:a16="http://schemas.microsoft.com/office/drawing/2014/main" id="{9FCEEE3F-C730-1210-3D82-6FAF42330831}"/>
                </a:ext>
              </a:extLst>
            </p:cNvPr>
            <p:cNvSpPr txBox="1"/>
            <p:nvPr userDrawn="1"/>
          </p:nvSpPr>
          <p:spPr>
            <a:xfrm>
              <a:off x="652075" y="3722850"/>
              <a:ext cx="9024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@LDgovUK</a:t>
              </a:r>
              <a:endParaRPr sz="1000" b="1" i="0" u="none" strike="noStrike" cap="none">
                <a:solidFill>
                  <a:srgbClr val="000000"/>
                </a:solidFill>
                <a:latin typeface="Helvetica Neue"/>
                <a:ea typeface="Helvetica Neue"/>
                <a:cs typeface="Helvetica Neue"/>
                <a:sym typeface="Helvetica Neue"/>
              </a:endParaRPr>
            </a:p>
          </p:txBody>
        </p:sp>
        <p:pic>
          <p:nvPicPr>
            <p:cNvPr id="11" name="Google Shape;17;p2">
              <a:extLst>
                <a:ext uri="{FF2B5EF4-FFF2-40B4-BE49-F238E27FC236}">
                  <a16:creationId xmlns:a16="http://schemas.microsoft.com/office/drawing/2014/main" id="{8C10D01D-6613-6B66-682D-682E10D5B63D}"/>
                </a:ext>
              </a:extLst>
            </p:cNvPr>
            <p:cNvPicPr preferRelativeResize="0"/>
            <p:nvPr userDrawn="1"/>
          </p:nvPicPr>
          <p:blipFill rotWithShape="1">
            <a:blip r:embed="rId4">
              <a:alphaModFix/>
            </a:blip>
            <a:srcRect/>
            <a:stretch/>
          </p:blipFill>
          <p:spPr>
            <a:xfrm>
              <a:off x="513521" y="3852204"/>
              <a:ext cx="138550" cy="112751"/>
            </a:xfrm>
            <a:prstGeom prst="rect">
              <a:avLst/>
            </a:prstGeom>
            <a:noFill/>
            <a:ln>
              <a:noFill/>
            </a:ln>
          </p:spPr>
        </p:pic>
      </p:grpSp>
    </p:spTree>
    <p:extLst>
      <p:ext uri="{BB962C8B-B14F-4D97-AF65-F5344CB8AC3E}">
        <p14:creationId xmlns:p14="http://schemas.microsoft.com/office/powerpoint/2010/main" val="110769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pink-2-cols" preserve="1" userDrawn="1">
  <p:cSld name="Slide-pink-2-cols">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4" name="Text Placeholder 6">
            <a:extLst>
              <a:ext uri="{FF2B5EF4-FFF2-40B4-BE49-F238E27FC236}">
                <a16:creationId xmlns:a16="http://schemas.microsoft.com/office/drawing/2014/main" id="{F93952C7-FA41-962C-7328-3843A4553F9D}"/>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6" name="Text Placeholder 6">
            <a:extLst>
              <a:ext uri="{FF2B5EF4-FFF2-40B4-BE49-F238E27FC236}">
                <a16:creationId xmlns:a16="http://schemas.microsoft.com/office/drawing/2014/main" id="{E415638B-B70A-D561-21DC-A5E2AA267FF0}"/>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7" name="Google Shape;34;p6">
            <a:extLst>
              <a:ext uri="{FF2B5EF4-FFF2-40B4-BE49-F238E27FC236}">
                <a16:creationId xmlns:a16="http://schemas.microsoft.com/office/drawing/2014/main" id="{6A19ED12-1CEE-A450-D9D6-A9AFDDB152CF}"/>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422273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nly slide 1 1" preserve="1" userDrawn="1">
  <p:cSld name="Content only slide 1 ">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D4D218-9D0A-43E1-5433-0D0A86F478B3}"/>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4" name="Google Shape;35;p6">
            <a:extLst>
              <a:ext uri="{FF2B5EF4-FFF2-40B4-BE49-F238E27FC236}">
                <a16:creationId xmlns:a16="http://schemas.microsoft.com/office/drawing/2014/main" id="{2151DA57-F51C-A570-6AD8-47995D45F2BA}"/>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30120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pnk-img-big" preserve="1" userDrawn="1">
  <p:cSld name="Slide-pnk-img-big">
    <p:bg>
      <p:bgPr>
        <a:solidFill>
          <a:srgbClr val="E2C2D0"/>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Google Shape;35;p6">
            <a:extLst>
              <a:ext uri="{FF2B5EF4-FFF2-40B4-BE49-F238E27FC236}">
                <a16:creationId xmlns:a16="http://schemas.microsoft.com/office/drawing/2014/main" id="{1717B8B5-037A-88F2-272F-B9080841163C}"/>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8" name="Google Shape;90;p20">
            <a:extLst>
              <a:ext uri="{FF2B5EF4-FFF2-40B4-BE49-F238E27FC236}">
                <a16:creationId xmlns:a16="http://schemas.microsoft.com/office/drawing/2014/main" id="{E4D0BA68-A22D-DE03-5C6F-AFF663FA5519}"/>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1599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blu-img-big" preserve="1" userDrawn="1">
  <p:cSld name="Slide-blu-img-big">
    <p:bg>
      <p:bgPr>
        <a:solidFill>
          <a:srgbClr val="B8CADC"/>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EACD75F3-CB72-8F03-4933-1F1EE19D1F92}"/>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6FFAB9FB-20EC-EF18-A906-70F9225392D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4123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grn-img-big" preserve="1" userDrawn="1">
  <p:cSld name="Slide-grn-img-big">
    <p:bg>
      <p:bgPr>
        <a:solidFill>
          <a:srgbClr val="C0E0DF"/>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5A866406-3281-87F4-C7D1-C3524E5E4C2B}"/>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391E9023-C48A-B291-5B56-656F4A7189B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7731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 section slide 3">
  <p:cSld name="Divider / section slide 3">
    <p:bg>
      <p:bgPr>
        <a:blipFill>
          <a:blip r:embed="rId2">
            <a:alphaModFix/>
          </a:blip>
          <a:stretch>
            <a:fillRect/>
          </a:stretch>
        </a:blipFill>
        <a:effectLst/>
      </p:bgPr>
    </p:bg>
    <p:spTree>
      <p:nvGrpSpPr>
        <p:cNvPr id="1" name="Shape 364"/>
        <p:cNvGrpSpPr/>
        <p:nvPr/>
      </p:nvGrpSpPr>
      <p:grpSpPr>
        <a:xfrm>
          <a:off x="0" y="0"/>
          <a:ext cx="0" cy="0"/>
          <a:chOff x="0" y="0"/>
          <a:chExt cx="0" cy="0"/>
        </a:xfrm>
      </p:grpSpPr>
      <p:pic>
        <p:nvPicPr>
          <p:cNvPr id="365" name="Google Shape;365;p70"/>
          <p:cNvPicPr preferRelativeResize="0"/>
          <p:nvPr/>
        </p:nvPicPr>
        <p:blipFill>
          <a:blip r:embed="rId3">
            <a:alphaModFix/>
          </a:blip>
          <a:stretch>
            <a:fillRect/>
          </a:stretch>
        </p:blipFill>
        <p:spPr>
          <a:xfrm>
            <a:off x="8039025" y="4251374"/>
            <a:ext cx="1060250" cy="836476"/>
          </a:xfrm>
          <a:prstGeom prst="rect">
            <a:avLst/>
          </a:prstGeom>
          <a:noFill/>
          <a:ln>
            <a:noFill/>
          </a:ln>
        </p:spPr>
      </p:pic>
      <p:sp>
        <p:nvSpPr>
          <p:cNvPr id="366" name="Google Shape;366;p70"/>
          <p:cNvSpPr txBox="1">
            <a:spLocks noGrp="1"/>
          </p:cNvSpPr>
          <p:nvPr>
            <p:ph type="title"/>
          </p:nvPr>
        </p:nvSpPr>
        <p:spPr>
          <a:xfrm>
            <a:off x="570300" y="1418625"/>
            <a:ext cx="6860100" cy="1561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67" name="Google Shape;367;p70"/>
          <p:cNvSpPr txBox="1">
            <a:spLocks noGrp="1"/>
          </p:cNvSpPr>
          <p:nvPr>
            <p:ph type="subTitle" idx="1"/>
          </p:nvPr>
        </p:nvSpPr>
        <p:spPr>
          <a:xfrm>
            <a:off x="570300" y="2946775"/>
            <a:ext cx="6860100" cy="132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1000"/>
              </a:spcBef>
              <a:spcAft>
                <a:spcPts val="0"/>
              </a:spcAft>
              <a:buNone/>
              <a:defRPr>
                <a:solidFill>
                  <a:srgbClr val="FFFFFF"/>
                </a:solidFill>
              </a:defRPr>
            </a:lvl2pPr>
            <a:lvl3pPr lvl="2" rtl="0">
              <a:spcBef>
                <a:spcPts val="1000"/>
              </a:spcBef>
              <a:spcAft>
                <a:spcPts val="0"/>
              </a:spcAft>
              <a:buNone/>
              <a:defRPr>
                <a:solidFill>
                  <a:srgbClr val="FFFFFF"/>
                </a:solidFill>
              </a:defRPr>
            </a:lvl3pPr>
            <a:lvl4pPr lvl="3" rtl="0">
              <a:spcBef>
                <a:spcPts val="1000"/>
              </a:spcBef>
              <a:spcAft>
                <a:spcPts val="0"/>
              </a:spcAft>
              <a:buNone/>
              <a:defRPr>
                <a:solidFill>
                  <a:srgbClr val="FFFFFF"/>
                </a:solidFill>
              </a:defRPr>
            </a:lvl4pPr>
            <a:lvl5pPr lvl="4" rtl="0">
              <a:spcBef>
                <a:spcPts val="1000"/>
              </a:spcBef>
              <a:spcAft>
                <a:spcPts val="0"/>
              </a:spcAft>
              <a:buNone/>
              <a:defRPr>
                <a:solidFill>
                  <a:srgbClr val="FFFFFF"/>
                </a:solidFill>
              </a:defRPr>
            </a:lvl5pPr>
            <a:lvl6pPr lvl="5" rtl="0">
              <a:spcBef>
                <a:spcPts val="1000"/>
              </a:spcBef>
              <a:spcAft>
                <a:spcPts val="0"/>
              </a:spcAft>
              <a:buNone/>
              <a:defRPr>
                <a:solidFill>
                  <a:srgbClr val="FFFFFF"/>
                </a:solidFill>
              </a:defRPr>
            </a:lvl6pPr>
            <a:lvl7pPr lvl="6" rtl="0">
              <a:spcBef>
                <a:spcPts val="1000"/>
              </a:spcBef>
              <a:spcAft>
                <a:spcPts val="0"/>
              </a:spcAft>
              <a:buNone/>
              <a:defRPr>
                <a:solidFill>
                  <a:srgbClr val="FFFFFF"/>
                </a:solidFill>
              </a:defRPr>
            </a:lvl7pPr>
            <a:lvl8pPr lvl="7" rtl="0">
              <a:spcBef>
                <a:spcPts val="1000"/>
              </a:spcBef>
              <a:spcAft>
                <a:spcPts val="0"/>
              </a:spcAft>
              <a:buNone/>
              <a:defRPr>
                <a:solidFill>
                  <a:srgbClr val="FFFFFF"/>
                </a:solidFill>
              </a:defRPr>
            </a:lvl8pPr>
            <a:lvl9pPr lvl="8" rtl="0">
              <a:spcBef>
                <a:spcPts val="1000"/>
              </a:spcBef>
              <a:spcAft>
                <a:spcPts val="1000"/>
              </a:spcAft>
              <a:buNone/>
              <a:defRPr>
                <a:solidFill>
                  <a:srgbClr val="FFFFFF"/>
                </a:solidFill>
              </a:defRPr>
            </a:lvl9pPr>
          </a:lstStyle>
          <a:p>
            <a:endParaRPr/>
          </a:p>
        </p:txBody>
      </p:sp>
    </p:spTree>
    <p:extLst>
      <p:ext uri="{BB962C8B-B14F-4D97-AF65-F5344CB8AC3E}">
        <p14:creationId xmlns:p14="http://schemas.microsoft.com/office/powerpoint/2010/main" val="413098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userDrawn="1">
  <p:cSld name="Quote">
    <p:bg>
      <p:bgPr>
        <a:solidFill>
          <a:srgbClr val="C0E0E0"/>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523550" y="391850"/>
            <a:ext cx="7446625" cy="4006376"/>
          </a:xfrm>
          <a:prstGeom prst="rect">
            <a:avLst/>
          </a:prstGeom>
          <a:noFill/>
          <a:ln>
            <a:noFill/>
          </a:ln>
        </p:spPr>
      </p:pic>
      <p:sp>
        <p:nvSpPr>
          <p:cNvPr id="27" name="Google Shape;27;p4"/>
          <p:cNvSpPr txBox="1">
            <a:spLocks noGrp="1"/>
          </p:cNvSpPr>
          <p:nvPr>
            <p:ph type="title" hasCustomPrompt="1"/>
          </p:nvPr>
        </p:nvSpPr>
        <p:spPr>
          <a:xfrm>
            <a:off x="882595" y="1047625"/>
            <a:ext cx="6766560" cy="590344"/>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Title (28 pt) </a:t>
            </a:r>
            <a:endParaRPr/>
          </a:p>
        </p:txBody>
      </p:sp>
      <p:sp>
        <p:nvSpPr>
          <p:cNvPr id="4" name="Text Placeholder 3">
            <a:extLst>
              <a:ext uri="{FF2B5EF4-FFF2-40B4-BE49-F238E27FC236}">
                <a16:creationId xmlns:a16="http://schemas.microsoft.com/office/drawing/2014/main" id="{8E022FEF-69CC-5CC6-410D-740F8A3E650D}"/>
              </a:ext>
            </a:extLst>
          </p:cNvPr>
          <p:cNvSpPr>
            <a:spLocks noGrp="1"/>
          </p:cNvSpPr>
          <p:nvPr>
            <p:ph type="body" sz="quarter" idx="10" hasCustomPrompt="1"/>
          </p:nvPr>
        </p:nvSpPr>
        <p:spPr>
          <a:xfrm>
            <a:off x="882650" y="1725613"/>
            <a:ext cx="6765925" cy="2217737"/>
          </a:xfrm>
        </p:spPr>
        <p:txBody>
          <a:bodyPr lIns="0"/>
          <a:lstStyle>
            <a:lvl1pPr marL="95250" indent="0">
              <a:buNone/>
              <a:defRPr sz="1800"/>
            </a:lvl1pPr>
          </a:lstStyle>
          <a:p>
            <a:pPr lvl="0"/>
            <a:r>
              <a:rPr lang="en-US"/>
              <a:t>“The quote should be left-aligned text, with a minimum pt 18 font. Remember to open and close the quote marks. Remember to keep everything in 1 text box.”</a:t>
            </a:r>
            <a:br>
              <a:rPr lang="en-US"/>
            </a:br>
            <a:br>
              <a:rPr lang="en-US"/>
            </a:br>
            <a:r>
              <a:rPr lang="en-US"/>
              <a:t>– This is who the quote is from, 2014 [add the year]</a:t>
            </a:r>
          </a:p>
          <a:p>
            <a:pPr lvl="0"/>
            <a:br>
              <a:rPr lang="en-US"/>
            </a:br>
            <a:r>
              <a:rPr lang="en-US"/>
              <a:t>Taken from XXX: add this detail if relevant, or remove this.</a:t>
            </a:r>
          </a:p>
          <a:p>
            <a:pPr lvl="0"/>
            <a:endParaRPr lang="en-GB"/>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213">
          <p15:clr>
            <a:srgbClr val="FA7B17"/>
          </p15:clr>
        </p15:guide>
        <p15:guide id="3" pos="453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green" userDrawn="1">
  <p:cSld name="Divider-green">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30" name="Google Shape;30;p5"/>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green" type="twoColTx">
  <p:cSld name="Slide-green">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4" name="Google Shape;34;p6"/>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35" name="Google Shape;35;p6"/>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grn-2-cols" preserve="1" userDrawn="1">
  <p:cSld name="Slide-grn-2-cols">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userDrawn="1"/>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Text Placeholder 6">
            <a:extLst>
              <a:ext uri="{FF2B5EF4-FFF2-40B4-BE49-F238E27FC236}">
                <a16:creationId xmlns:a16="http://schemas.microsoft.com/office/drawing/2014/main" id="{89B8EAA5-88DF-3DA2-FAEB-E88B6ABFEF29}"/>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3" name="Text Placeholder 6">
            <a:extLst>
              <a:ext uri="{FF2B5EF4-FFF2-40B4-BE49-F238E27FC236}">
                <a16:creationId xmlns:a16="http://schemas.microsoft.com/office/drawing/2014/main" id="{CFCE7E95-6A26-B10F-3ABC-428452DC8829}"/>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4" name="Google Shape;34;p6">
            <a:extLst>
              <a:ext uri="{FF2B5EF4-FFF2-40B4-BE49-F238E27FC236}">
                <a16:creationId xmlns:a16="http://schemas.microsoft.com/office/drawing/2014/main" id="{725DC756-145D-05B9-0786-96B3852477A9}"/>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33364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blue" userDrawn="1">
  <p:cSld name="Divider-blue">
    <p:bg>
      <p:bgPr>
        <a:blipFill>
          <a:blip r:embed="rId2">
            <a:alphaModFix/>
          </a:blip>
          <a:stretch>
            <a:fillRect/>
          </a:stretch>
        </a:blip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9BE11FB7-3A90-7DC9-AE43-16898879C114}"/>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blue" preserve="1" userDrawn="1">
  <p:cSld name="Slide-blue">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2" name="Google Shape;35;p6">
            <a:extLst>
              <a:ext uri="{FF2B5EF4-FFF2-40B4-BE49-F238E27FC236}">
                <a16:creationId xmlns:a16="http://schemas.microsoft.com/office/drawing/2014/main" id="{4B26B179-FAF2-A2C6-D167-81252005E3C2}"/>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166660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blue-2-cols" preserve="1" userDrawn="1">
  <p:cSld name="Slide-blue-2-cols">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Text Placeholder 6">
            <a:extLst>
              <a:ext uri="{FF2B5EF4-FFF2-40B4-BE49-F238E27FC236}">
                <a16:creationId xmlns:a16="http://schemas.microsoft.com/office/drawing/2014/main" id="{DFA8F778-14CD-D7C0-6D86-8B24759A32C6}"/>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8" name="Text Placeholder 6">
            <a:extLst>
              <a:ext uri="{FF2B5EF4-FFF2-40B4-BE49-F238E27FC236}">
                <a16:creationId xmlns:a16="http://schemas.microsoft.com/office/drawing/2014/main" id="{29D4943C-6719-6292-ECAA-6BB798872F42}"/>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Tree>
    <p:extLst>
      <p:ext uri="{BB962C8B-B14F-4D97-AF65-F5344CB8AC3E}">
        <p14:creationId xmlns:p14="http://schemas.microsoft.com/office/powerpoint/2010/main" val="400594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pink" userDrawn="1">
  <p:cSld name="Divider-pink">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0B3CD482-894F-B040-A4FE-DAEB0A011F0D}"/>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8650" y="398650"/>
            <a:ext cx="7991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68650" y="1152475"/>
            <a:ext cx="7991400" cy="30228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5000"/>
              </a:lnSpc>
              <a:spcBef>
                <a:spcPts val="0"/>
              </a:spcBef>
              <a:spcAft>
                <a:spcPts val="0"/>
              </a:spcAft>
              <a:buClr>
                <a:schemeClr val="dk1"/>
              </a:buClr>
              <a:buSzPts val="2100"/>
              <a:buFont typeface="Helvetica Neue"/>
              <a:buChar char="●"/>
              <a:defRPr sz="2100" b="0" i="0" u="none" strike="noStrike" cap="none">
                <a:solidFill>
                  <a:schemeClr val="dk1"/>
                </a:solidFill>
                <a:latin typeface="Helvetica Neue"/>
                <a:ea typeface="Helvetica Neue"/>
                <a:cs typeface="Helvetica Neue"/>
                <a:sym typeface="Helvetica Neue"/>
              </a:defRPr>
            </a:lvl1pPr>
            <a:lvl2pPr marL="914400" marR="0" lvl="1" indent="-349250" algn="l" rtl="0">
              <a:lnSpc>
                <a:spcPct val="115000"/>
              </a:lnSpc>
              <a:spcBef>
                <a:spcPts val="1000"/>
              </a:spcBef>
              <a:spcAft>
                <a:spcPts val="0"/>
              </a:spcAft>
              <a:buClr>
                <a:schemeClr val="dk1"/>
              </a:buClr>
              <a:buSzPts val="1900"/>
              <a:buFont typeface="Helvetica Neue"/>
              <a:buChar char="–"/>
              <a:defRPr sz="1900" b="0" i="0" u="none" strike="noStrike" cap="none">
                <a:solidFill>
                  <a:schemeClr val="dk1"/>
                </a:solidFill>
                <a:latin typeface="Helvetica Neue"/>
                <a:ea typeface="Helvetica Neue"/>
                <a:cs typeface="Helvetica Neue"/>
                <a:sym typeface="Helvetica Neue"/>
              </a:defRPr>
            </a:lvl2pPr>
            <a:lvl3pPr marL="1371600" marR="0" lvl="2" indent="-336550" algn="l" rtl="0">
              <a:lnSpc>
                <a:spcPct val="115000"/>
              </a:lnSpc>
              <a:spcBef>
                <a:spcPts val="1000"/>
              </a:spcBef>
              <a:spcAft>
                <a:spcPts val="0"/>
              </a:spcAft>
              <a:buClr>
                <a:schemeClr val="dk1"/>
              </a:buClr>
              <a:buSzPts val="1700"/>
              <a:buFont typeface="Helvetica Neue"/>
              <a:buChar char="•"/>
              <a:defRPr sz="17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115000"/>
              </a:lnSpc>
              <a:spcBef>
                <a:spcPts val="1000"/>
              </a:spcBef>
              <a:spcAft>
                <a:spcPts val="0"/>
              </a:spcAft>
              <a:buClr>
                <a:schemeClr val="dk1"/>
              </a:buClr>
              <a:buSzPts val="1600"/>
              <a:buFont typeface="Helvetica Neue"/>
              <a:buChar char="﹘"/>
              <a:defRPr sz="1600" b="0" i="0" u="none" strike="noStrike" cap="none">
                <a:solidFill>
                  <a:schemeClr val="dk1"/>
                </a:solidFill>
                <a:latin typeface="Helvetica Neue"/>
                <a:ea typeface="Helvetica Neue"/>
                <a:cs typeface="Helvetica Neue"/>
                <a:sym typeface="Helvetica Neue"/>
              </a:defRPr>
            </a:lvl4pPr>
            <a:lvl5pPr marL="2286000" marR="0" lvl="4" indent="-323850" algn="l" rtl="0">
              <a:lnSpc>
                <a:spcPct val="115000"/>
              </a:lnSpc>
              <a:spcBef>
                <a:spcPts val="1000"/>
              </a:spcBef>
              <a:spcAft>
                <a:spcPts val="0"/>
              </a:spcAft>
              <a:buClr>
                <a:schemeClr val="dk1"/>
              </a:buClr>
              <a:buSzPts val="1500"/>
              <a:buFont typeface="Helvetica Neue"/>
              <a:buChar char="•"/>
              <a:defRPr sz="15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1000"/>
              </a:spcBef>
              <a:spcAft>
                <a:spcPts val="100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8" name="Google Shape;8;p1"/>
          <p:cNvPicPr preferRelativeResize="0"/>
          <p:nvPr/>
        </p:nvPicPr>
        <p:blipFill rotWithShape="1">
          <a:blip r:embed="rId17">
            <a:alphaModFix/>
          </a:blip>
          <a:srcRect/>
          <a:stretch/>
        </p:blipFill>
        <p:spPr>
          <a:xfrm>
            <a:off x="8039025" y="4251374"/>
            <a:ext cx="1060250" cy="836476"/>
          </a:xfrm>
          <a:prstGeom prst="rect">
            <a:avLst/>
          </a:prstGeom>
          <a:noFill/>
          <a:ln>
            <a:noFill/>
          </a:ln>
        </p:spPr>
      </p:pic>
      <p:sp>
        <p:nvSpPr>
          <p:cNvPr id="4" name="TextBox 3">
            <a:extLst>
              <a:ext uri="{FF2B5EF4-FFF2-40B4-BE49-F238E27FC236}">
                <a16:creationId xmlns:a16="http://schemas.microsoft.com/office/drawing/2014/main" id="{17CA90D3-B675-45A7-277C-0BA463C8B10D}"/>
              </a:ext>
            </a:extLst>
          </p:cNvPr>
          <p:cNvSpPr txBox="1"/>
          <p:nvPr userDrawn="1">
            <p:extLst>
              <p:ext uri="{1162E1C5-73C7-4A58-AE30-91384D911F3F}">
                <p184:classification xmlns:p184="http://schemas.microsoft.com/office/powerpoint/2018/4/main" val="hdr"/>
              </p:ext>
            </p:extLst>
          </p:nvPr>
        </p:nvSpPr>
        <p:spPr>
          <a:xfrm>
            <a:off x="4341813" y="63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2273A99A-C2DF-8655-1B39-4793D38F4B96}"/>
              </a:ext>
            </a:extLst>
          </p:cNvPr>
          <p:cNvSpPr txBox="1"/>
          <p:nvPr userDrawn="1">
            <p:extLst>
              <p:ext uri="{1162E1C5-73C7-4A58-AE30-91384D911F3F}">
                <p184:classification xmlns:p184="http://schemas.microsoft.com/office/powerpoint/2018/4/main" val="ftr"/>
              </p:ext>
            </p:extLst>
          </p:nvPr>
        </p:nvSpPr>
        <p:spPr>
          <a:xfrm>
            <a:off x="4341813" y="4927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cSld>
  <p:clrMap bg1="lt1" tx1="dk1" bg2="dk2" tx2="lt2" accent1="accent1" accent2="accent2" accent3="accent3" accent4="accent4" accent5="accent5" accent6="accent6" hlink="hlink" folHlink="folHlink"/>
  <p:sldLayoutIdLst>
    <p:sldLayoutId id="2147483677" r:id="rId1"/>
    <p:sldLayoutId id="2147483650" r:id="rId2"/>
    <p:sldLayoutId id="2147483651" r:id="rId3"/>
    <p:sldLayoutId id="2147483652" r:id="rId4"/>
    <p:sldLayoutId id="2147483672" r:id="rId5"/>
    <p:sldLayoutId id="2147483656" r:id="rId6"/>
    <p:sldLayoutId id="2147483676" r:id="rId7"/>
    <p:sldLayoutId id="2147483679" r:id="rId8"/>
    <p:sldLayoutId id="2147483660" r:id="rId9"/>
    <p:sldLayoutId id="2147483678" r:id="rId10"/>
    <p:sldLayoutId id="2147483680" r:id="rId11"/>
    <p:sldLayoutId id="2147483673" r:id="rId12"/>
    <p:sldLayoutId id="2147483675" r:id="rId13"/>
    <p:sldLayoutId id="2147483674"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support.google.com/jamboard/answer/7424836?hl=en" TargetMode="External"/><Relationship Id="rId2" Type="http://schemas.openxmlformats.org/officeDocument/2006/relationships/hyperlink" Target="https://www.mural.co/features" TargetMode="External"/><Relationship Id="rId1" Type="http://schemas.openxmlformats.org/officeDocument/2006/relationships/slideLayout" Target="../slideLayouts/slideLayout11.xml"/><Relationship Id="rId5" Type="http://schemas.openxmlformats.org/officeDocument/2006/relationships/hyperlink" Target="https://miro.com/features/#:~:text=engage%20distributed%20and%20remote%20teams%20in%20brainstorming%2C%20processes%2C%20workshops%2C%20and%20decision%20making" TargetMode="External"/><Relationship Id="rId4" Type="http://schemas.openxmlformats.org/officeDocument/2006/relationships/hyperlink" Target="https://apps.microsoft.com/store/detail/microsoft-whiteboard"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nngroup.com/articles/research-methods-glossary/"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forms.office.com/e/KXAg6amBh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F8D1-BC1B-2B6B-F782-09A822011C4A}"/>
              </a:ext>
            </a:extLst>
          </p:cNvPr>
          <p:cNvSpPr>
            <a:spLocks noGrp="1"/>
          </p:cNvSpPr>
          <p:nvPr>
            <p:ph type="title"/>
          </p:nvPr>
        </p:nvSpPr>
        <p:spPr>
          <a:xfrm>
            <a:off x="392521" y="1810791"/>
            <a:ext cx="4925791" cy="572700"/>
          </a:xfrm>
        </p:spPr>
        <p:txBody>
          <a:bodyPr/>
          <a:lstStyle/>
          <a:p>
            <a:r>
              <a:rPr lang="en-US" dirty="0"/>
              <a:t>User research overview</a:t>
            </a:r>
            <a:endParaRPr lang="en-GB" dirty="0"/>
          </a:p>
        </p:txBody>
      </p:sp>
    </p:spTree>
    <p:extLst>
      <p:ext uri="{BB962C8B-B14F-4D97-AF65-F5344CB8AC3E}">
        <p14:creationId xmlns:p14="http://schemas.microsoft.com/office/powerpoint/2010/main" val="30514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a:xfrm>
            <a:off x="381159" y="191250"/>
            <a:ext cx="8230812" cy="572700"/>
          </a:xfrm>
        </p:spPr>
        <p:txBody>
          <a:bodyPr/>
          <a:lstStyle/>
          <a:p>
            <a:r>
              <a:rPr lang="en-US"/>
              <a:t>But remember, you are not the user</a:t>
            </a:r>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8" y="1120724"/>
            <a:ext cx="8357052" cy="3831526"/>
          </a:xfrm>
        </p:spPr>
        <p:txBody>
          <a:bodyPr/>
          <a:lstStyle/>
          <a:p>
            <a:r>
              <a:rPr lang="en-US" dirty="0"/>
              <a:t>Neither is:</a:t>
            </a:r>
          </a:p>
          <a:p>
            <a:endParaRPr lang="en-US" sz="1200" dirty="0"/>
          </a:p>
          <a:p>
            <a:pPr marL="285750" indent="-285750">
              <a:buSzPct val="117000"/>
              <a:buChar char="•"/>
            </a:pPr>
            <a:r>
              <a:rPr lang="en-US" dirty="0"/>
              <a:t>your boss, or other stakeholder's</a:t>
            </a:r>
          </a:p>
          <a:p>
            <a:pPr marL="285750" indent="-285750">
              <a:buSzPct val="117000"/>
              <a:buChar char="•"/>
            </a:pPr>
            <a:r>
              <a:rPr lang="en-US" dirty="0"/>
              <a:t>the loudest person in the room, or the highest paid person (sometimes referred to as the ‘hippo’) </a:t>
            </a:r>
            <a:br>
              <a:rPr lang="en-US" dirty="0"/>
            </a:br>
            <a:endParaRPr lang="en-US" dirty="0"/>
          </a:p>
          <a:p>
            <a:r>
              <a:rPr lang="en-US" dirty="0"/>
              <a:t>Everyone should have space to share their voice. Following one voice, idea or opinion creates risk and can allow bias to creep in unchecked. </a:t>
            </a:r>
          </a:p>
          <a:p>
            <a:endParaRPr lang="en-US" dirty="0"/>
          </a:p>
          <a:p>
            <a:r>
              <a:rPr lang="en-US" dirty="0"/>
              <a:t>It can be challenging to champion </a:t>
            </a:r>
            <a:r>
              <a:rPr lang="en-US" b="1" dirty="0"/>
              <a:t>user research culture</a:t>
            </a:r>
            <a:r>
              <a:rPr lang="en-US" dirty="0"/>
              <a:t> when there’s a ‘hippo’ pushing back. Especially if they are more senior than you. </a:t>
            </a:r>
          </a:p>
          <a:p>
            <a:endParaRPr lang="en-US" dirty="0"/>
          </a:p>
          <a:p>
            <a:r>
              <a:rPr lang="en-US" dirty="0"/>
              <a:t>But understanding our users, and being user-led, can help to change this. </a:t>
            </a:r>
          </a:p>
        </p:txBody>
      </p:sp>
    </p:spTree>
    <p:extLst>
      <p:ext uri="{BB962C8B-B14F-4D97-AF65-F5344CB8AC3E}">
        <p14:creationId xmlns:p14="http://schemas.microsoft.com/office/powerpoint/2010/main" val="229562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a:xfrm>
            <a:off x="381159" y="191250"/>
            <a:ext cx="8230812" cy="572700"/>
          </a:xfrm>
        </p:spPr>
        <p:txBody>
          <a:bodyPr/>
          <a:lstStyle/>
          <a:p>
            <a:r>
              <a:rPr lang="en-US"/>
              <a:t>Who is the user in user research?</a:t>
            </a:r>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8" y="1120724"/>
            <a:ext cx="5812884" cy="3836328"/>
          </a:xfrm>
        </p:spPr>
        <p:txBody>
          <a:bodyPr/>
          <a:lstStyle/>
          <a:p>
            <a:r>
              <a:rPr lang="en-GB"/>
              <a:t>A user </a:t>
            </a:r>
            <a:r>
              <a:rPr lang="en-US"/>
              <a:t>is anyone who interacts with one or more of our products and services. They can be internal or external.</a:t>
            </a:r>
          </a:p>
          <a:p>
            <a:endParaRPr lang="en-US"/>
          </a:p>
          <a:p>
            <a:r>
              <a:rPr lang="en-US"/>
              <a:t>Find the most appropriate word to use to describe your audience on a project-by-project basis. </a:t>
            </a:r>
          </a:p>
          <a:p>
            <a:endParaRPr lang="en-US"/>
          </a:p>
          <a:p>
            <a:r>
              <a:rPr lang="en-US"/>
              <a:t>It may be service user, or beneficiary or resident. Whatever is most relevant to your project. </a:t>
            </a:r>
            <a:endParaRPr lang="en-GB"/>
          </a:p>
          <a:p>
            <a:endParaRPr lang="en-US"/>
          </a:p>
          <a:p>
            <a:r>
              <a:rPr lang="en-US"/>
              <a:t>Some projects find it useful to create a few 'typical' users to help sense check ideas. Think of some individuals who best represent your target group. </a:t>
            </a:r>
          </a:p>
          <a:p>
            <a:endParaRPr lang="en-GB"/>
          </a:p>
        </p:txBody>
      </p:sp>
      <p:pic>
        <p:nvPicPr>
          <p:cNvPr id="4" name="Picture 3" descr="A close-up of words explaining users in local gov, like residents, customers, tourists and carers">
            <a:extLst>
              <a:ext uri="{FF2B5EF4-FFF2-40B4-BE49-F238E27FC236}">
                <a16:creationId xmlns:a16="http://schemas.microsoft.com/office/drawing/2014/main" id="{33542B22-692A-2DA0-AEC2-AF5649F2779D}"/>
              </a:ext>
            </a:extLst>
          </p:cNvPr>
          <p:cNvPicPr>
            <a:picLocks noChangeAspect="1"/>
          </p:cNvPicPr>
          <p:nvPr/>
        </p:nvPicPr>
        <p:blipFill>
          <a:blip r:embed="rId2"/>
          <a:stretch>
            <a:fillRect/>
          </a:stretch>
        </p:blipFill>
        <p:spPr>
          <a:xfrm>
            <a:off x="6330650" y="1060703"/>
            <a:ext cx="2676525" cy="3914775"/>
          </a:xfrm>
          <a:prstGeom prst="rect">
            <a:avLst/>
          </a:prstGeom>
        </p:spPr>
      </p:pic>
    </p:spTree>
    <p:extLst>
      <p:ext uri="{BB962C8B-B14F-4D97-AF65-F5344CB8AC3E}">
        <p14:creationId xmlns:p14="http://schemas.microsoft.com/office/powerpoint/2010/main" val="339347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What are user needs?</a:t>
            </a:r>
            <a:endParaRPr lang="en-US"/>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p:txBody>
          <a:bodyPr/>
          <a:lstStyle/>
          <a:p>
            <a:r>
              <a:rPr lang="en-GB" dirty="0">
                <a:cs typeface="Arial"/>
              </a:rPr>
              <a:t>User needs are the needs that a user has of a service, and which that service must satisfy for the user to get the right outcome for them. </a:t>
            </a:r>
            <a:br>
              <a:rPr lang="en-GB" dirty="0">
                <a:cs typeface="Arial"/>
              </a:rPr>
            </a:br>
            <a:br>
              <a:rPr lang="en-GB" dirty="0">
                <a:cs typeface="Arial"/>
              </a:rPr>
            </a:br>
            <a:r>
              <a:rPr lang="en-GB" dirty="0">
                <a:cs typeface="Arial"/>
              </a:rPr>
              <a:t>Services designed around users and their needs:</a:t>
            </a:r>
          </a:p>
          <a:p>
            <a:endParaRPr lang="en-GB" sz="1200" dirty="0">
              <a:cs typeface="Arial"/>
            </a:endParaRPr>
          </a:p>
          <a:p>
            <a:pPr marL="285750" indent="-285750">
              <a:buSzPct val="117000"/>
              <a:buFont typeface="Arial" panose="020B0604020202020204" pitchFamily="34" charset="0"/>
              <a:buChar char="•"/>
            </a:pPr>
            <a:r>
              <a:rPr lang="en-GB" dirty="0">
                <a:cs typeface="Arial"/>
              </a:rPr>
              <a:t>are more likely to be used</a:t>
            </a:r>
          </a:p>
          <a:p>
            <a:pPr marL="285750" indent="-285750">
              <a:buSzPct val="117000"/>
              <a:buFont typeface="Arial" panose="020B0604020202020204" pitchFamily="34" charset="0"/>
              <a:buChar char="•"/>
            </a:pPr>
            <a:r>
              <a:rPr lang="en-GB" dirty="0">
                <a:cs typeface="Arial"/>
              </a:rPr>
              <a:t>help more people get the right outcome for them</a:t>
            </a:r>
          </a:p>
          <a:p>
            <a:pPr marL="285750" indent="-285750">
              <a:buSzPct val="117000"/>
              <a:buFont typeface="Arial" panose="020B0604020202020204" pitchFamily="34" charset="0"/>
              <a:buChar char="•"/>
            </a:pPr>
            <a:r>
              <a:rPr lang="en-US" dirty="0"/>
              <a:t>cost less to operate by reducing time and money spent on resolving problems</a:t>
            </a:r>
          </a:p>
          <a:p>
            <a:endParaRPr lang="en-GB" dirty="0">
              <a:cs typeface="Arial"/>
            </a:endParaRPr>
          </a:p>
          <a:p>
            <a:endParaRPr lang="en-US" dirty="0">
              <a:cs typeface="Arial"/>
            </a:endParaRPr>
          </a:p>
          <a:p>
            <a:pPr marL="114300"/>
            <a:endParaRPr lang="en-US" dirty="0">
              <a:cs typeface="Arial"/>
            </a:endParaRPr>
          </a:p>
          <a:p>
            <a:pPr marL="114300"/>
            <a:endParaRPr lang="en-US" dirty="0">
              <a:cs typeface="Arial"/>
            </a:endParaRPr>
          </a:p>
          <a:p>
            <a:pPr marL="285750" indent="-285750">
              <a:buFont typeface="Arial"/>
              <a:buChar char="•"/>
            </a:pPr>
            <a:endParaRPr lang="en-GB" dirty="0">
              <a:solidFill>
                <a:schemeClr val="tx1"/>
              </a:solidFill>
              <a:cs typeface="Arial"/>
            </a:endParaRPr>
          </a:p>
          <a:p>
            <a:endParaRPr lang="en-GB" dirty="0">
              <a:cs typeface="Arial"/>
            </a:endParaRPr>
          </a:p>
          <a:p>
            <a:endParaRPr lang="en-GB" dirty="0">
              <a:cs typeface="Arial"/>
            </a:endParaRPr>
          </a:p>
          <a:p>
            <a:pPr marL="114300"/>
            <a:br>
              <a:rPr lang="en-US" dirty="0">
                <a:cs typeface="Arial"/>
              </a:rPr>
            </a:br>
            <a:endParaRPr lang="en-US" dirty="0">
              <a:solidFill>
                <a:schemeClr val="tx1"/>
              </a:solidFill>
              <a:cs typeface="Arial"/>
            </a:endParaRPr>
          </a:p>
        </p:txBody>
      </p:sp>
    </p:spTree>
    <p:extLst>
      <p:ext uri="{BB962C8B-B14F-4D97-AF65-F5344CB8AC3E}">
        <p14:creationId xmlns:p14="http://schemas.microsoft.com/office/powerpoint/2010/main" val="139058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User need example </a:t>
            </a:r>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p:txBody>
          <a:bodyPr/>
          <a:lstStyle/>
          <a:p>
            <a:r>
              <a:rPr lang="en-GB">
                <a:cs typeface="Arial"/>
              </a:rPr>
              <a:t>User needs can be framed in this format: </a:t>
            </a:r>
            <a:br>
              <a:rPr lang="en-GB" b="1">
                <a:cs typeface="Arial"/>
              </a:rPr>
            </a:br>
            <a:br>
              <a:rPr lang="en-GB" b="1">
                <a:cs typeface="Arial"/>
              </a:rPr>
            </a:br>
            <a:r>
              <a:rPr lang="en-GB" b="1">
                <a:cs typeface="Arial"/>
              </a:rPr>
              <a:t>As a = </a:t>
            </a:r>
            <a:r>
              <a:rPr lang="en-GB">
                <a:cs typeface="Arial"/>
              </a:rPr>
              <a:t>which type of user has this need?</a:t>
            </a:r>
            <a:endParaRPr lang="en-US"/>
          </a:p>
          <a:p>
            <a:r>
              <a:rPr lang="en-GB" b="1">
                <a:cs typeface="Arial"/>
              </a:rPr>
              <a:t>I need to = </a:t>
            </a:r>
            <a:r>
              <a:rPr lang="en-GB">
                <a:cs typeface="Arial"/>
              </a:rPr>
              <a:t>what does the user need to do?</a:t>
            </a:r>
            <a:endParaRPr lang="en-GB"/>
          </a:p>
          <a:p>
            <a:r>
              <a:rPr lang="en-GB" b="1">
                <a:cs typeface="Arial"/>
              </a:rPr>
              <a:t>So that = </a:t>
            </a:r>
            <a:r>
              <a:rPr lang="en-GB">
                <a:cs typeface="Arial"/>
              </a:rPr>
              <a:t>why does the user want to do this?</a:t>
            </a:r>
            <a:endParaRPr lang="en-GB"/>
          </a:p>
          <a:p>
            <a:endParaRPr lang="en-GB">
              <a:cs typeface="Arial"/>
            </a:endParaRPr>
          </a:p>
          <a:p>
            <a:r>
              <a:rPr lang="en-US">
                <a:cs typeface="Arial"/>
              </a:rPr>
              <a:t>This is an example of a user need:</a:t>
            </a:r>
          </a:p>
          <a:p>
            <a:endParaRPr lang="en-US">
              <a:cs typeface="Arial"/>
            </a:endParaRPr>
          </a:p>
          <a:p>
            <a:r>
              <a:rPr lang="en-US" b="1">
                <a:cs typeface="Arial"/>
              </a:rPr>
              <a:t>As a </a:t>
            </a:r>
            <a:r>
              <a:rPr lang="en-US">
                <a:cs typeface="Arial"/>
              </a:rPr>
              <a:t>local resident</a:t>
            </a:r>
          </a:p>
          <a:p>
            <a:r>
              <a:rPr lang="en-US" b="1">
                <a:cs typeface="Arial"/>
              </a:rPr>
              <a:t>I need to </a:t>
            </a:r>
            <a:r>
              <a:rPr lang="en-US">
                <a:cs typeface="Arial"/>
              </a:rPr>
              <a:t>understand the local government waste disposal system</a:t>
            </a:r>
          </a:p>
          <a:p>
            <a:r>
              <a:rPr lang="en-US" b="1">
                <a:cs typeface="Arial"/>
              </a:rPr>
              <a:t>So that </a:t>
            </a:r>
            <a:r>
              <a:rPr lang="en-US">
                <a:solidFill>
                  <a:srgbClr val="0F0F0F"/>
                </a:solidFill>
                <a:cs typeface="Arial"/>
              </a:rPr>
              <a:t>I can understand what rubbish I can take to the tip</a:t>
            </a:r>
            <a:br>
              <a:rPr lang="en-US">
                <a:cs typeface="Arial"/>
              </a:rPr>
            </a:br>
            <a:endParaRPr lang="en-US">
              <a:solidFill>
                <a:schemeClr val="tx1"/>
              </a:solidFill>
              <a:cs typeface="Arial"/>
            </a:endParaRPr>
          </a:p>
        </p:txBody>
      </p:sp>
    </p:spTree>
    <p:extLst>
      <p:ext uri="{BB962C8B-B14F-4D97-AF65-F5344CB8AC3E}">
        <p14:creationId xmlns:p14="http://schemas.microsoft.com/office/powerpoint/2010/main" val="25808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p:txBody>
          <a:bodyPr/>
          <a:lstStyle/>
          <a:p>
            <a:r>
              <a:rPr lang="en-US"/>
              <a:t>User research is part of user-centred design</a:t>
            </a:r>
            <a:endParaRPr lang="en-GB"/>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09282" y="1120724"/>
            <a:ext cx="2548218" cy="3831526"/>
          </a:xfrm>
        </p:spPr>
        <p:txBody>
          <a:bodyPr/>
          <a:lstStyle/>
          <a:p>
            <a:r>
              <a:rPr lang="en-US" dirty="0">
                <a:cs typeface="Arial"/>
              </a:rPr>
              <a:t>User-centred design is all about putting users and their needs at the centre of every design decision. </a:t>
            </a:r>
            <a:endParaRPr lang="en-US" dirty="0"/>
          </a:p>
          <a:p>
            <a:endParaRPr lang="en-US" dirty="0">
              <a:cs typeface="Arial"/>
            </a:endParaRPr>
          </a:p>
          <a:p>
            <a:r>
              <a:rPr lang="en-US" dirty="0">
                <a:cs typeface="Arial"/>
              </a:rPr>
              <a:t>This foundation is also essential to user research. </a:t>
            </a:r>
            <a:endParaRPr lang="en-US" dirty="0"/>
          </a:p>
          <a:p>
            <a:endParaRPr lang="en-US" dirty="0">
              <a:cs typeface="Arial"/>
            </a:endParaRPr>
          </a:p>
          <a:p>
            <a:r>
              <a:rPr lang="en-US" dirty="0">
                <a:cs typeface="Arial"/>
              </a:rPr>
              <a:t>User-centred design is about putting users, not technology, at the centre. </a:t>
            </a:r>
            <a:endParaRPr lang="en-US" dirty="0"/>
          </a:p>
        </p:txBody>
      </p:sp>
      <p:pic>
        <p:nvPicPr>
          <p:cNvPr id="6" name="Picture 5" descr="Seesaw showing feasibility, desirability and viability, with desirability which signifies the user in the middle of the seesaw.">
            <a:extLst>
              <a:ext uri="{FF2B5EF4-FFF2-40B4-BE49-F238E27FC236}">
                <a16:creationId xmlns:a16="http://schemas.microsoft.com/office/drawing/2014/main" id="{06442F81-446B-74A4-E01E-E180212DC205}"/>
              </a:ext>
            </a:extLst>
          </p:cNvPr>
          <p:cNvPicPr>
            <a:picLocks noChangeAspect="1"/>
          </p:cNvPicPr>
          <p:nvPr/>
        </p:nvPicPr>
        <p:blipFill>
          <a:blip r:embed="rId2"/>
          <a:stretch>
            <a:fillRect/>
          </a:stretch>
        </p:blipFill>
        <p:spPr>
          <a:xfrm>
            <a:off x="3087279" y="1556862"/>
            <a:ext cx="5932994" cy="2813379"/>
          </a:xfrm>
          <a:prstGeom prst="rect">
            <a:avLst/>
          </a:prstGeom>
        </p:spPr>
      </p:pic>
    </p:spTree>
    <p:extLst>
      <p:ext uri="{BB962C8B-B14F-4D97-AF65-F5344CB8AC3E}">
        <p14:creationId xmlns:p14="http://schemas.microsoft.com/office/powerpoint/2010/main" val="38822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User research is not just good for users</a:t>
            </a:r>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p:txBody>
          <a:bodyPr/>
          <a:lstStyle/>
          <a:p>
            <a:r>
              <a:rPr lang="en-GB" dirty="0">
                <a:cs typeface="Arial"/>
              </a:rPr>
              <a:t>Although research is focussed on users, this does not mean it is at odds with the organisation’s business needs. </a:t>
            </a:r>
            <a:endParaRPr lang="en-US" dirty="0">
              <a:cs typeface="Arial"/>
            </a:endParaRPr>
          </a:p>
          <a:p>
            <a:br>
              <a:rPr lang="en-GB" dirty="0">
                <a:cs typeface="Arial"/>
              </a:rPr>
            </a:br>
            <a:r>
              <a:rPr lang="en-GB" dirty="0">
                <a:cs typeface="Arial"/>
              </a:rPr>
              <a:t>In fact, there is a sweet spot within the overlap that: </a:t>
            </a:r>
          </a:p>
          <a:p>
            <a:endParaRPr lang="en-GB" sz="1200" dirty="0">
              <a:cs typeface="Arial"/>
            </a:endParaRPr>
          </a:p>
          <a:p>
            <a:pPr marL="285750" indent="-285750">
              <a:buSzPct val="117000"/>
              <a:buChar char="•"/>
            </a:pPr>
            <a:r>
              <a:rPr lang="en-GB" dirty="0">
                <a:cs typeface="Arial"/>
              </a:rPr>
              <a:t>is good for the user</a:t>
            </a:r>
          </a:p>
          <a:p>
            <a:pPr marL="285750" indent="-285750">
              <a:buSzPct val="117000"/>
              <a:buChar char="•"/>
            </a:pPr>
            <a:r>
              <a:rPr lang="en-GB" dirty="0">
                <a:cs typeface="Arial"/>
              </a:rPr>
              <a:t>is good for the business</a:t>
            </a:r>
            <a:endParaRPr lang="en-GB" dirty="0"/>
          </a:p>
          <a:p>
            <a:pPr marL="285750" indent="-285750">
              <a:buSzPct val="117000"/>
              <a:buChar char="•"/>
            </a:pPr>
            <a:r>
              <a:rPr lang="en-GB" dirty="0">
                <a:cs typeface="Arial"/>
              </a:rPr>
              <a:t>lowers risk</a:t>
            </a:r>
          </a:p>
          <a:p>
            <a:pPr marL="285750" indent="-285750">
              <a:buSzPct val="117000"/>
              <a:buChar char="•"/>
            </a:pPr>
            <a:r>
              <a:rPr lang="en-GB" dirty="0">
                <a:cs typeface="Arial"/>
              </a:rPr>
              <a:t>can reduce subsequent queries to support lines</a:t>
            </a:r>
          </a:p>
          <a:p>
            <a:pPr marL="285750" indent="-285750">
              <a:buSzPct val="117000"/>
              <a:buChar char="•"/>
            </a:pPr>
            <a:r>
              <a:rPr lang="en-GB" dirty="0">
                <a:cs typeface="Arial"/>
              </a:rPr>
              <a:t>can increase productivity</a:t>
            </a:r>
          </a:p>
          <a:p>
            <a:pPr marL="285750" indent="-285750">
              <a:buSzPct val="117000"/>
              <a:buChar char="•"/>
            </a:pPr>
            <a:r>
              <a:rPr lang="en-GB" dirty="0">
                <a:cs typeface="Arial"/>
              </a:rPr>
              <a:t>can help internal local government teams in their day-to-day work</a:t>
            </a:r>
            <a:br>
              <a:rPr lang="en-GB" dirty="0">
                <a:cs typeface="Arial"/>
              </a:rPr>
            </a:br>
            <a:br>
              <a:rPr lang="en-GB" dirty="0">
                <a:cs typeface="Arial"/>
              </a:rPr>
            </a:br>
            <a:endParaRPr lang="en-GB" dirty="0">
              <a:cs typeface="Arial"/>
            </a:endParaRPr>
          </a:p>
        </p:txBody>
      </p:sp>
    </p:spTree>
    <p:extLst>
      <p:ext uri="{BB962C8B-B14F-4D97-AF65-F5344CB8AC3E}">
        <p14:creationId xmlns:p14="http://schemas.microsoft.com/office/powerpoint/2010/main" val="70108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User research is good for business</a:t>
            </a:r>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a:xfrm>
            <a:off x="381158" y="1120724"/>
            <a:ext cx="4184153" cy="3831526"/>
          </a:xfrm>
        </p:spPr>
        <p:txBody>
          <a:bodyPr/>
          <a:lstStyle/>
          <a:p>
            <a:r>
              <a:rPr lang="en-GB">
                <a:cs typeface="Arial"/>
              </a:rPr>
              <a:t>Development is expensive. </a:t>
            </a:r>
            <a:br>
              <a:rPr lang="en-GB">
                <a:cs typeface="Arial"/>
              </a:rPr>
            </a:br>
            <a:endParaRPr lang="en-GB">
              <a:cs typeface="Arial"/>
            </a:endParaRPr>
          </a:p>
          <a:p>
            <a:r>
              <a:rPr lang="en-GB">
                <a:cs typeface="Arial"/>
              </a:rPr>
              <a:t>Delivering a service is expensive.</a:t>
            </a:r>
            <a:br>
              <a:rPr lang="en-GB">
                <a:cs typeface="Arial"/>
              </a:rPr>
            </a:br>
            <a:endParaRPr lang="en-GB">
              <a:cs typeface="Arial"/>
            </a:endParaRPr>
          </a:p>
          <a:p>
            <a:r>
              <a:rPr lang="en-GB">
                <a:cs typeface="Arial"/>
              </a:rPr>
              <a:t>Delivering the wrong service is even more expensive.</a:t>
            </a:r>
            <a:br>
              <a:rPr lang="en-GB">
                <a:cs typeface="Arial"/>
              </a:rPr>
            </a:br>
            <a:endParaRPr lang="en-GB">
              <a:cs typeface="Arial"/>
            </a:endParaRPr>
          </a:p>
          <a:p>
            <a:r>
              <a:rPr lang="en-GB">
                <a:solidFill>
                  <a:schemeClr val="tx1"/>
                </a:solidFill>
                <a:cs typeface="Arial"/>
              </a:rPr>
              <a:t>You can potentially waste time and valuable resources if you do </a:t>
            </a:r>
            <a:r>
              <a:rPr lang="en-GB" b="1">
                <a:solidFill>
                  <a:schemeClr val="tx1"/>
                </a:solidFill>
                <a:cs typeface="Arial"/>
              </a:rPr>
              <a:t>not</a:t>
            </a:r>
            <a:r>
              <a:rPr lang="en-GB">
                <a:solidFill>
                  <a:schemeClr val="tx1"/>
                </a:solidFill>
                <a:cs typeface="Arial"/>
              </a:rPr>
              <a:t> understand the user and business needs and how they need to balance. </a:t>
            </a:r>
            <a:br>
              <a:rPr lang="en-GB">
                <a:solidFill>
                  <a:schemeClr val="tx1"/>
                </a:solidFill>
                <a:cs typeface="Arial"/>
              </a:rPr>
            </a:br>
            <a:br>
              <a:rPr lang="en-GB">
                <a:solidFill>
                  <a:schemeClr val="tx1"/>
                </a:solidFill>
                <a:cs typeface="Arial"/>
              </a:rPr>
            </a:br>
            <a:endParaRPr lang="en-GB" b="1">
              <a:solidFill>
                <a:schemeClr val="tx1"/>
              </a:solidFill>
              <a:cs typeface="Arial"/>
            </a:endParaRPr>
          </a:p>
        </p:txBody>
      </p:sp>
      <p:pic>
        <p:nvPicPr>
          <p:cNvPr id="4" name="Picture 3" descr="A diagram of a user needs and business business needs sweet spot&#10;&#10;">
            <a:extLst>
              <a:ext uri="{FF2B5EF4-FFF2-40B4-BE49-F238E27FC236}">
                <a16:creationId xmlns:a16="http://schemas.microsoft.com/office/drawing/2014/main" id="{58A5AF94-A96C-F082-7922-73E7B939F7D2}"/>
              </a:ext>
            </a:extLst>
          </p:cNvPr>
          <p:cNvPicPr>
            <a:picLocks noChangeAspect="1"/>
          </p:cNvPicPr>
          <p:nvPr/>
        </p:nvPicPr>
        <p:blipFill>
          <a:blip r:embed="rId2"/>
          <a:stretch>
            <a:fillRect/>
          </a:stretch>
        </p:blipFill>
        <p:spPr>
          <a:xfrm>
            <a:off x="4868468" y="1122064"/>
            <a:ext cx="3594526" cy="3204926"/>
          </a:xfrm>
          <a:prstGeom prst="rect">
            <a:avLst/>
          </a:prstGeom>
        </p:spPr>
      </p:pic>
    </p:spTree>
    <p:extLst>
      <p:ext uri="{BB962C8B-B14F-4D97-AF65-F5344CB8AC3E}">
        <p14:creationId xmlns:p14="http://schemas.microsoft.com/office/powerpoint/2010/main" val="398264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User research example</a:t>
            </a:r>
            <a:endParaRPr lang="en-US"/>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a:xfrm>
            <a:off x="381158" y="1120724"/>
            <a:ext cx="8353947" cy="3831526"/>
          </a:xfrm>
          <a:ln>
            <a:noFill/>
          </a:ln>
        </p:spPr>
        <p:txBody>
          <a:bodyPr/>
          <a:lstStyle/>
          <a:p>
            <a:r>
              <a:rPr lang="en-GB" b="1" dirty="0"/>
              <a:t>HMRC used</a:t>
            </a:r>
            <a:r>
              <a:rPr lang="en-GB" b="1" dirty="0">
                <a:solidFill>
                  <a:schemeClr val="tx1"/>
                </a:solidFill>
                <a:cs typeface="Arial"/>
              </a:rPr>
              <a:t> user </a:t>
            </a:r>
            <a:r>
              <a:rPr lang="en-GB" b="1" dirty="0">
                <a:solidFill>
                  <a:srgbClr val="1D1C1D"/>
                </a:solidFill>
                <a:cs typeface="Arial"/>
              </a:rPr>
              <a:t>research to simplify their tax services.</a:t>
            </a:r>
            <a:br>
              <a:rPr lang="en-GB" b="1" dirty="0">
                <a:cs typeface="Arial"/>
              </a:rPr>
            </a:br>
            <a:br>
              <a:rPr lang="en-GB" b="1" dirty="0">
                <a:cs typeface="Arial"/>
              </a:rPr>
            </a:br>
            <a:r>
              <a:rPr lang="en-GB" dirty="0">
                <a:solidFill>
                  <a:srgbClr val="1D1C1D"/>
                </a:solidFill>
                <a:cs typeface="Arial"/>
              </a:rPr>
              <a:t>HMRC introduced a new feature on their app that allows users to pay self-assessment taxes through everyday digital banking. Putting users at the centre of the design played a critical role in the success of their solution. </a:t>
            </a:r>
          </a:p>
          <a:p>
            <a:endParaRPr lang="en-GB" dirty="0">
              <a:solidFill>
                <a:srgbClr val="1D1C1D"/>
              </a:solidFill>
              <a:cs typeface="Arial"/>
            </a:endParaRPr>
          </a:p>
          <a:p>
            <a:r>
              <a:rPr lang="en-GB" dirty="0">
                <a:solidFill>
                  <a:srgbClr val="1D1C1D"/>
                </a:solidFill>
                <a:cs typeface="Arial"/>
              </a:rPr>
              <a:t>It involved:</a:t>
            </a:r>
          </a:p>
          <a:p>
            <a:endParaRPr lang="en-GB" sz="1200" dirty="0">
              <a:cs typeface="Arial"/>
            </a:endParaRPr>
          </a:p>
          <a:p>
            <a:pPr marL="285750" indent="-285750">
              <a:buSzPct val="117000"/>
              <a:buChar char="•"/>
            </a:pPr>
            <a:r>
              <a:rPr lang="en-GB" dirty="0">
                <a:solidFill>
                  <a:srgbClr val="1D1C1D"/>
                </a:solidFill>
                <a:cs typeface="Arial"/>
              </a:rPr>
              <a:t>engaging with users to discover and address their core needs</a:t>
            </a:r>
            <a:endParaRPr lang="en-US" dirty="0">
              <a:solidFill>
                <a:srgbClr val="1D1C1D"/>
              </a:solidFill>
              <a:cs typeface="Arial"/>
            </a:endParaRPr>
          </a:p>
          <a:p>
            <a:pPr marL="285750" indent="-285750">
              <a:buSzPct val="117000"/>
              <a:buChar char="•"/>
            </a:pPr>
            <a:r>
              <a:rPr lang="en-GB" dirty="0">
                <a:solidFill>
                  <a:srgbClr val="1D1C1D"/>
                </a:solidFill>
                <a:cs typeface="Arial"/>
              </a:rPr>
              <a:t>reducing the risk of making mistakes when paying their tax bill</a:t>
            </a:r>
          </a:p>
          <a:p>
            <a:pPr marL="285750" indent="-285750">
              <a:buSzPct val="117000"/>
              <a:buChar char="•"/>
            </a:pPr>
            <a:r>
              <a:rPr lang="en-GB" dirty="0">
                <a:solidFill>
                  <a:srgbClr val="1D1C1D"/>
                </a:solidFill>
                <a:cs typeface="Arial"/>
              </a:rPr>
              <a:t>instilling trust that their payment is going to the right place</a:t>
            </a:r>
            <a:endParaRPr lang="en-GB" dirty="0">
              <a:cs typeface="Arial"/>
            </a:endParaRPr>
          </a:p>
          <a:p>
            <a:pPr marL="285750" indent="-285750">
              <a:buSzPct val="117000"/>
              <a:buFont typeface="Arial" panose="020B0604020202020204" pitchFamily="34" charset="0"/>
              <a:buChar char="•"/>
            </a:pPr>
            <a:r>
              <a:rPr lang="en-GB" dirty="0">
                <a:solidFill>
                  <a:srgbClr val="1D1C1D"/>
                </a:solidFill>
                <a:cs typeface="Arial"/>
              </a:rPr>
              <a:t>using data shared by commercial banking apps to identify online banking as the best channel to meet user needs (76% preference in the UK)</a:t>
            </a:r>
            <a:br>
              <a:rPr lang="en-GB" dirty="0">
                <a:cs typeface="Arial"/>
              </a:rPr>
            </a:br>
            <a:endParaRPr lang="en-GB" dirty="0">
              <a:solidFill>
                <a:srgbClr val="1D1C1D"/>
              </a:solidFill>
              <a:cs typeface="Arial"/>
            </a:endParaRPr>
          </a:p>
          <a:p>
            <a:endParaRPr lang="en-GB" dirty="0">
              <a:solidFill>
                <a:srgbClr val="1D1C1D"/>
              </a:solidFill>
              <a:cs typeface="Arial"/>
            </a:endParaRPr>
          </a:p>
          <a:p>
            <a:endParaRPr lang="en-GB" dirty="0">
              <a:cs typeface="Arial"/>
            </a:endParaRPr>
          </a:p>
        </p:txBody>
      </p:sp>
    </p:spTree>
    <p:extLst>
      <p:ext uri="{BB962C8B-B14F-4D97-AF65-F5344CB8AC3E}">
        <p14:creationId xmlns:p14="http://schemas.microsoft.com/office/powerpoint/2010/main" val="34566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Successful outcomes from putting users first</a:t>
            </a:r>
            <a:endParaRPr lang="en-US"/>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a:xfrm>
            <a:off x="381158" y="1120724"/>
            <a:ext cx="4819842" cy="3831526"/>
          </a:xfrm>
          <a:noFill/>
          <a:ln>
            <a:noFill/>
          </a:ln>
        </p:spPr>
        <p:txBody>
          <a:bodyPr/>
          <a:lstStyle/>
          <a:p>
            <a:r>
              <a:rPr lang="en-GB" dirty="0">
                <a:solidFill>
                  <a:srgbClr val="1D1C1D"/>
                </a:solidFill>
                <a:cs typeface="Arial"/>
              </a:rPr>
              <a:t>As a result of this approach:</a:t>
            </a:r>
          </a:p>
          <a:p>
            <a:endParaRPr lang="en-GB" sz="1200" b="1" dirty="0">
              <a:cs typeface="Arial"/>
            </a:endParaRPr>
          </a:p>
          <a:p>
            <a:pPr marL="285750" indent="-285750">
              <a:buSzPct val="117000"/>
              <a:buChar char="•"/>
            </a:pPr>
            <a:r>
              <a:rPr lang="en-GB" dirty="0">
                <a:solidFill>
                  <a:srgbClr val="1D1C1D"/>
                </a:solidFill>
                <a:cs typeface="Arial"/>
              </a:rPr>
              <a:t>HMRC reduced the risk associated with launching a new feature by understanding user needs and behaviours early in the design process</a:t>
            </a:r>
            <a:endParaRPr lang="en-GB" dirty="0"/>
          </a:p>
          <a:p>
            <a:pPr marL="285750" indent="-285750">
              <a:buSzPct val="117000"/>
              <a:buChar char="•"/>
            </a:pPr>
            <a:r>
              <a:rPr lang="en-GB" dirty="0">
                <a:solidFill>
                  <a:srgbClr val="1D1C1D"/>
                </a:solidFill>
                <a:cs typeface="Arial"/>
              </a:rPr>
              <a:t>HMRC created a trusted digital service downloaded by 3 million users since 2016</a:t>
            </a:r>
            <a:endParaRPr lang="en-GB" dirty="0"/>
          </a:p>
          <a:p>
            <a:pPr marL="285750" indent="-285750">
              <a:buSzPct val="117000"/>
              <a:buChar char="•"/>
            </a:pPr>
            <a:r>
              <a:rPr lang="en-GB" dirty="0">
                <a:solidFill>
                  <a:srgbClr val="1D1C1D"/>
                </a:solidFill>
                <a:cs typeface="Arial"/>
              </a:rPr>
              <a:t>over half a million users access the app monthly</a:t>
            </a:r>
            <a:endParaRPr lang="en-GB" dirty="0"/>
          </a:p>
          <a:p>
            <a:endParaRPr lang="en-GB" dirty="0">
              <a:cs typeface="Arial"/>
            </a:endParaRPr>
          </a:p>
        </p:txBody>
      </p:sp>
      <p:pic>
        <p:nvPicPr>
          <p:cNvPr id="4" name="Picture 3" descr="Image of 2 phone screens showing the PAYE income  tax sumary">
            <a:extLst>
              <a:ext uri="{FF2B5EF4-FFF2-40B4-BE49-F238E27FC236}">
                <a16:creationId xmlns:a16="http://schemas.microsoft.com/office/drawing/2014/main" id="{35FAD166-78CB-604B-1FD0-5C1DCF8CF480}"/>
              </a:ext>
            </a:extLst>
          </p:cNvPr>
          <p:cNvPicPr>
            <a:picLocks noChangeAspect="1"/>
          </p:cNvPicPr>
          <p:nvPr/>
        </p:nvPicPr>
        <p:blipFill>
          <a:blip r:embed="rId2"/>
          <a:stretch>
            <a:fillRect/>
          </a:stretch>
        </p:blipFill>
        <p:spPr>
          <a:xfrm>
            <a:off x="5504964" y="1172222"/>
            <a:ext cx="3402725" cy="1916830"/>
          </a:xfrm>
          <a:prstGeom prst="rect">
            <a:avLst/>
          </a:prstGeom>
        </p:spPr>
      </p:pic>
    </p:spTree>
    <p:extLst>
      <p:ext uri="{BB962C8B-B14F-4D97-AF65-F5344CB8AC3E}">
        <p14:creationId xmlns:p14="http://schemas.microsoft.com/office/powerpoint/2010/main" val="94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a:xfrm>
            <a:off x="381159" y="191250"/>
            <a:ext cx="8230812" cy="572700"/>
          </a:xfrm>
        </p:spPr>
        <p:txBody>
          <a:bodyPr/>
          <a:lstStyle/>
          <a:p>
            <a:r>
              <a:rPr lang="en-US"/>
              <a:t>What researchers rarely do</a:t>
            </a:r>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8" y="1120724"/>
            <a:ext cx="8355547" cy="3831526"/>
          </a:xfrm>
        </p:spPr>
        <p:txBody>
          <a:bodyPr/>
          <a:lstStyle/>
          <a:p>
            <a:r>
              <a:rPr lang="en-GB" dirty="0"/>
              <a:t>User researchers rarely do:</a:t>
            </a:r>
          </a:p>
          <a:p>
            <a:endParaRPr lang="en-GB" sz="1200" dirty="0"/>
          </a:p>
          <a:p>
            <a:pPr marL="285750" indent="-285750">
              <a:buSzPct val="117000"/>
              <a:buChar char="•"/>
            </a:pPr>
            <a:r>
              <a:rPr lang="en-GB" dirty="0"/>
              <a:t>market research, which focuses on purchasing behaviours, brand and messaging preferences</a:t>
            </a:r>
          </a:p>
          <a:p>
            <a:pPr marL="285750" indent="-285750">
              <a:buSzPct val="117000"/>
              <a:buChar char="•"/>
            </a:pPr>
            <a:r>
              <a:rPr lang="en-GB" dirty="0"/>
              <a:t>social research into behaviour and trends based on policy and law – these are usually addressed by the key stakeholder or product owner</a:t>
            </a:r>
            <a:endParaRPr lang="en-US" dirty="0"/>
          </a:p>
          <a:p>
            <a:pPr>
              <a:buSzPct val="117000"/>
            </a:pPr>
            <a:endParaRPr lang="en-GB" dirty="0"/>
          </a:p>
          <a:p>
            <a:r>
              <a:rPr lang="en-GB" dirty="0"/>
              <a:t>User researchers never only tell you what you want to hear!</a:t>
            </a:r>
            <a:endParaRPr lang="en-US" dirty="0"/>
          </a:p>
        </p:txBody>
      </p:sp>
    </p:spTree>
    <p:extLst>
      <p:ext uri="{BB962C8B-B14F-4D97-AF65-F5344CB8AC3E}">
        <p14:creationId xmlns:p14="http://schemas.microsoft.com/office/powerpoint/2010/main" val="165689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6EAD-08BE-9EF3-3050-2CC14638A7AE}"/>
              </a:ext>
            </a:extLst>
          </p:cNvPr>
          <p:cNvSpPr>
            <a:spLocks noGrp="1"/>
          </p:cNvSpPr>
          <p:nvPr>
            <p:ph type="title"/>
          </p:nvPr>
        </p:nvSpPr>
        <p:spPr/>
        <p:txBody>
          <a:bodyPr/>
          <a:lstStyle/>
          <a:p>
            <a:r>
              <a:rPr lang="en-US" dirty="0"/>
              <a:t>Welcome to an overview of user research</a:t>
            </a:r>
            <a:endParaRPr lang="en-GB" dirty="0"/>
          </a:p>
        </p:txBody>
      </p:sp>
      <p:sp>
        <p:nvSpPr>
          <p:cNvPr id="3" name="Text Placeholder 2">
            <a:extLst>
              <a:ext uri="{FF2B5EF4-FFF2-40B4-BE49-F238E27FC236}">
                <a16:creationId xmlns:a16="http://schemas.microsoft.com/office/drawing/2014/main" id="{F86566FB-2607-09A2-00FA-500621CE05B0}"/>
              </a:ext>
            </a:extLst>
          </p:cNvPr>
          <p:cNvSpPr>
            <a:spLocks noGrp="1"/>
          </p:cNvSpPr>
          <p:nvPr>
            <p:ph type="body" idx="1"/>
          </p:nvPr>
        </p:nvSpPr>
        <p:spPr/>
        <p:txBody>
          <a:bodyPr/>
          <a:lstStyle/>
          <a:p>
            <a:r>
              <a:rPr lang="en-US"/>
              <a:t>This Local Digital user research overview aims to cover the basics of user research.</a:t>
            </a:r>
          </a:p>
          <a:p>
            <a:endParaRPr lang="en-US"/>
          </a:p>
          <a:p>
            <a:r>
              <a:rPr lang="en-US"/>
              <a:t>The overview will </a:t>
            </a:r>
            <a:r>
              <a:rPr lang="en-US" b="1"/>
              <a:t>not</a:t>
            </a:r>
            <a:r>
              <a:rPr lang="en-US"/>
              <a:t> make you a user researcher. </a:t>
            </a:r>
          </a:p>
          <a:p>
            <a:endParaRPr lang="en-US"/>
          </a:p>
          <a:p>
            <a:r>
              <a:rPr lang="en-US"/>
              <a:t>But it should help you start using user research approaches within your </a:t>
            </a:r>
            <a:r>
              <a:rPr lang="en-US" err="1"/>
              <a:t>organisation</a:t>
            </a:r>
            <a:r>
              <a:rPr lang="en-US"/>
              <a:t>.</a:t>
            </a:r>
          </a:p>
        </p:txBody>
      </p:sp>
    </p:spTree>
    <p:extLst>
      <p:ext uri="{BB962C8B-B14F-4D97-AF65-F5344CB8AC3E}">
        <p14:creationId xmlns:p14="http://schemas.microsoft.com/office/powerpoint/2010/main" val="343018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3776-B8A7-6376-5BEE-9B31D991AD48}"/>
              </a:ext>
            </a:extLst>
          </p:cNvPr>
          <p:cNvSpPr>
            <a:spLocks noGrp="1"/>
          </p:cNvSpPr>
          <p:nvPr>
            <p:ph type="title"/>
          </p:nvPr>
        </p:nvSpPr>
        <p:spPr/>
        <p:txBody>
          <a:bodyPr/>
          <a:lstStyle/>
          <a:p>
            <a:r>
              <a:rPr lang="en-GB"/>
              <a:t>Generative and </a:t>
            </a:r>
            <a:br>
              <a:rPr lang="en-GB"/>
            </a:br>
            <a:r>
              <a:rPr lang="en-GB"/>
              <a:t>evaluative research</a:t>
            </a:r>
          </a:p>
        </p:txBody>
      </p:sp>
    </p:spTree>
    <p:extLst>
      <p:ext uri="{BB962C8B-B14F-4D97-AF65-F5344CB8AC3E}">
        <p14:creationId xmlns:p14="http://schemas.microsoft.com/office/powerpoint/2010/main" val="87952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21E2-8E60-7C65-77AC-7110F8C877E6}"/>
              </a:ext>
            </a:extLst>
          </p:cNvPr>
          <p:cNvSpPr>
            <a:spLocks noGrp="1"/>
          </p:cNvSpPr>
          <p:nvPr>
            <p:ph type="title"/>
          </p:nvPr>
        </p:nvSpPr>
        <p:spPr/>
        <p:txBody>
          <a:bodyPr/>
          <a:lstStyle/>
          <a:p>
            <a:r>
              <a:rPr lang="en-GB"/>
              <a:t>What is generative research? </a:t>
            </a:r>
          </a:p>
        </p:txBody>
      </p:sp>
      <p:sp>
        <p:nvSpPr>
          <p:cNvPr id="3" name="Text Placeholder 2">
            <a:extLst>
              <a:ext uri="{FF2B5EF4-FFF2-40B4-BE49-F238E27FC236}">
                <a16:creationId xmlns:a16="http://schemas.microsoft.com/office/drawing/2014/main" id="{1F5DCD0B-E1EA-3ACE-8842-00640725EC26}"/>
              </a:ext>
            </a:extLst>
          </p:cNvPr>
          <p:cNvSpPr>
            <a:spLocks noGrp="1"/>
          </p:cNvSpPr>
          <p:nvPr>
            <p:ph type="body" idx="1"/>
          </p:nvPr>
        </p:nvSpPr>
        <p:spPr/>
        <p:txBody>
          <a:bodyPr/>
          <a:lstStyle/>
          <a:p>
            <a:r>
              <a:rPr lang="en-GB">
                <a:solidFill>
                  <a:srgbClr val="141414"/>
                </a:solidFill>
              </a:rPr>
              <a:t>User researchers use a combination of generative and evaluative research methods.</a:t>
            </a:r>
            <a:br>
              <a:rPr lang="en-GB"/>
            </a:br>
            <a:br>
              <a:rPr lang="en-GB"/>
            </a:br>
            <a:r>
              <a:rPr lang="en-GB">
                <a:solidFill>
                  <a:srgbClr val="141414"/>
                </a:solidFill>
              </a:rPr>
              <a:t>Generative research helps researchers develop a deeper understanding of users  to find opportunities for solutions and innovation. Sometimes referred to as discovery or exploratory research, the goal is always the same. </a:t>
            </a:r>
            <a:br>
              <a:rPr lang="en-GB"/>
            </a:br>
            <a:br>
              <a:rPr lang="en-GB"/>
            </a:br>
            <a:r>
              <a:rPr lang="en-GB">
                <a:solidFill>
                  <a:srgbClr val="141414"/>
                </a:solidFill>
              </a:rPr>
              <a:t>To identify new and innovative solutions, you must understand the problem you are trying to solve. This requires you to truly understand how people live, including their environments, behaviours, attitudes, opinions and perceptions.</a:t>
            </a:r>
            <a:br>
              <a:rPr lang="en-GB"/>
            </a:br>
            <a:br>
              <a:rPr lang="en-GB"/>
            </a:br>
            <a:r>
              <a:rPr lang="en-GB">
                <a:solidFill>
                  <a:srgbClr val="141414"/>
                </a:solidFill>
              </a:rPr>
              <a:t>Some examples of generative research include desk research, interviews, focus groups, workshops, diary studies and contextual inquiry.</a:t>
            </a:r>
            <a:endParaRPr lang="en-GB"/>
          </a:p>
        </p:txBody>
      </p:sp>
    </p:spTree>
    <p:extLst>
      <p:ext uri="{BB962C8B-B14F-4D97-AF65-F5344CB8AC3E}">
        <p14:creationId xmlns:p14="http://schemas.microsoft.com/office/powerpoint/2010/main" val="325293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21E2-8E60-7C65-77AC-7110F8C877E6}"/>
              </a:ext>
            </a:extLst>
          </p:cNvPr>
          <p:cNvSpPr>
            <a:spLocks noGrp="1"/>
          </p:cNvSpPr>
          <p:nvPr>
            <p:ph type="title"/>
          </p:nvPr>
        </p:nvSpPr>
        <p:spPr/>
        <p:txBody>
          <a:bodyPr/>
          <a:lstStyle/>
          <a:p>
            <a:r>
              <a:rPr lang="en-GB"/>
              <a:t>What is evaluative research? </a:t>
            </a:r>
          </a:p>
        </p:txBody>
      </p:sp>
      <p:sp>
        <p:nvSpPr>
          <p:cNvPr id="3" name="Text Placeholder 2">
            <a:extLst>
              <a:ext uri="{FF2B5EF4-FFF2-40B4-BE49-F238E27FC236}">
                <a16:creationId xmlns:a16="http://schemas.microsoft.com/office/drawing/2014/main" id="{1F5DCD0B-E1EA-3ACE-8842-00640725EC26}"/>
              </a:ext>
            </a:extLst>
          </p:cNvPr>
          <p:cNvSpPr>
            <a:spLocks noGrp="1"/>
          </p:cNvSpPr>
          <p:nvPr>
            <p:ph type="body" idx="1"/>
          </p:nvPr>
        </p:nvSpPr>
        <p:spPr/>
        <p:txBody>
          <a:bodyPr/>
          <a:lstStyle/>
          <a:p>
            <a:r>
              <a:rPr lang="en-GB">
                <a:solidFill>
                  <a:srgbClr val="141414"/>
                </a:solidFill>
              </a:rPr>
              <a:t>Evaluative research</a:t>
            </a:r>
            <a:r>
              <a:rPr lang="en-GB" b="1">
                <a:solidFill>
                  <a:srgbClr val="141414"/>
                </a:solidFill>
              </a:rPr>
              <a:t> </a:t>
            </a:r>
            <a:r>
              <a:rPr lang="en-GB">
                <a:solidFill>
                  <a:srgbClr val="141414"/>
                </a:solidFill>
              </a:rPr>
              <a:t>is used for assessing a specific problem to ensure usability and ground it in the wants, needs and desires of real people.</a:t>
            </a:r>
            <a:endParaRPr lang="en-US"/>
          </a:p>
          <a:p>
            <a:endParaRPr lang="en-GB">
              <a:solidFill>
                <a:srgbClr val="141414"/>
              </a:solidFill>
            </a:endParaRPr>
          </a:p>
          <a:p>
            <a:r>
              <a:rPr lang="en-GB">
                <a:solidFill>
                  <a:srgbClr val="141414"/>
                </a:solidFill>
              </a:rPr>
              <a:t>The goal of evaluative research is to test your existing solution (or ideas for a solution)</a:t>
            </a:r>
            <a:r>
              <a:rPr lang="en-GB" b="1">
                <a:solidFill>
                  <a:srgbClr val="141414"/>
                </a:solidFill>
              </a:rPr>
              <a:t> </a:t>
            </a:r>
            <a:r>
              <a:rPr lang="en-GB">
                <a:solidFill>
                  <a:srgbClr val="141414"/>
                </a:solidFill>
              </a:rPr>
              <a:t>to see if it meets people’s needs and is easy to access and use. </a:t>
            </a:r>
            <a:endParaRPr lang="en-GB">
              <a:solidFill>
                <a:srgbClr val="000000"/>
              </a:solidFill>
            </a:endParaRPr>
          </a:p>
          <a:p>
            <a:endParaRPr lang="en-GB">
              <a:solidFill>
                <a:srgbClr val="141414"/>
              </a:solidFill>
            </a:endParaRPr>
          </a:p>
          <a:p>
            <a:r>
              <a:rPr lang="en-GB">
                <a:solidFill>
                  <a:srgbClr val="141414"/>
                </a:solidFill>
              </a:rPr>
              <a:t>This type of research should be conducted throughout the development lifecycle, from early concept design (think rough sketches or prototypes) to the final site, product or service. </a:t>
            </a:r>
            <a:br>
              <a:rPr lang="en-GB"/>
            </a:br>
            <a:br>
              <a:rPr lang="en-GB"/>
            </a:br>
            <a:r>
              <a:rPr lang="en-US">
                <a:solidFill>
                  <a:srgbClr val="141414"/>
                </a:solidFill>
              </a:rPr>
              <a:t>Some examples of evaluative methods include usability testing, card sorting, tree</a:t>
            </a:r>
          </a:p>
          <a:p>
            <a:r>
              <a:rPr lang="en-US">
                <a:solidFill>
                  <a:srgbClr val="141414"/>
                </a:solidFill>
              </a:rPr>
              <a:t>testing, concept testing, A/B testing, analytics and usability benchmarking.</a:t>
            </a:r>
            <a:endParaRPr lang="en-GB"/>
          </a:p>
        </p:txBody>
      </p:sp>
    </p:spTree>
    <p:extLst>
      <p:ext uri="{BB962C8B-B14F-4D97-AF65-F5344CB8AC3E}">
        <p14:creationId xmlns:p14="http://schemas.microsoft.com/office/powerpoint/2010/main" val="12825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p:txBody>
          <a:bodyPr/>
          <a:lstStyle/>
          <a:p>
            <a:r>
              <a:rPr lang="en-US"/>
              <a:t>Qualitative and quantitative research  </a:t>
            </a:r>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8" y="1120724"/>
            <a:ext cx="4667518" cy="3846565"/>
          </a:xfrm>
        </p:spPr>
        <p:txBody>
          <a:bodyPr/>
          <a:lstStyle/>
          <a:p>
            <a:r>
              <a:rPr lang="en-GB"/>
              <a:t>The main focus in user research is qualitative research, or anything that involves getting first-hand information.  </a:t>
            </a:r>
            <a:br>
              <a:rPr lang="en-GB"/>
            </a:br>
            <a:br>
              <a:rPr lang="en-GB"/>
            </a:br>
            <a:r>
              <a:rPr lang="en-GB"/>
              <a:t>Mixing methods with quantitative, numerical or measurable data,</a:t>
            </a:r>
            <a:r>
              <a:rPr lang="en-GB">
                <a:solidFill>
                  <a:srgbClr val="000000"/>
                </a:solidFill>
              </a:rPr>
              <a:t> like</a:t>
            </a:r>
            <a:r>
              <a:rPr lang="en-GB"/>
              <a:t> surveys, rating scale surveys and data adds depth and breadth.</a:t>
            </a:r>
          </a:p>
          <a:p>
            <a:endParaRPr lang="en-GB"/>
          </a:p>
          <a:p>
            <a:r>
              <a:rPr lang="en-GB"/>
              <a:t>Be aware of sampling bias, where some members of a population are systematically more likely to be selected in a sample than others. </a:t>
            </a:r>
            <a:br>
              <a:rPr lang="en-GB"/>
            </a:br>
            <a:endParaRPr lang="en-GB"/>
          </a:p>
        </p:txBody>
      </p:sp>
      <p:pic>
        <p:nvPicPr>
          <p:cNvPr id="5" name="Picture 4" descr="Image of quantitive and qualitative research showing you can go wide or deep, one block of many people all one colour, the qualitative block has a lot of people in one colour with five highlighted">
            <a:extLst>
              <a:ext uri="{FF2B5EF4-FFF2-40B4-BE49-F238E27FC236}">
                <a16:creationId xmlns:a16="http://schemas.microsoft.com/office/drawing/2014/main" id="{20ECB0AD-AE7E-409F-619B-4D6E6D7E7156}"/>
              </a:ext>
            </a:extLst>
          </p:cNvPr>
          <p:cNvPicPr>
            <a:picLocks noChangeAspect="1"/>
          </p:cNvPicPr>
          <p:nvPr/>
        </p:nvPicPr>
        <p:blipFill>
          <a:blip r:embed="rId2"/>
          <a:stretch>
            <a:fillRect/>
          </a:stretch>
        </p:blipFill>
        <p:spPr>
          <a:xfrm>
            <a:off x="4880103" y="981941"/>
            <a:ext cx="4277912" cy="4083627"/>
          </a:xfrm>
          <a:prstGeom prst="rect">
            <a:avLst/>
          </a:prstGeom>
        </p:spPr>
      </p:pic>
    </p:spTree>
    <p:extLst>
      <p:ext uri="{BB962C8B-B14F-4D97-AF65-F5344CB8AC3E}">
        <p14:creationId xmlns:p14="http://schemas.microsoft.com/office/powerpoint/2010/main" val="188931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21E2-8E60-7C65-77AC-7110F8C877E6}"/>
              </a:ext>
            </a:extLst>
          </p:cNvPr>
          <p:cNvSpPr>
            <a:spLocks noGrp="1"/>
          </p:cNvSpPr>
          <p:nvPr>
            <p:ph type="title"/>
          </p:nvPr>
        </p:nvSpPr>
        <p:spPr/>
        <p:txBody>
          <a:bodyPr/>
          <a:lstStyle/>
          <a:p>
            <a:r>
              <a:rPr lang="en-GB"/>
              <a:t>Good research starts with a good plan </a:t>
            </a:r>
            <a:endParaRPr lang="en-GB" b="0"/>
          </a:p>
          <a:p>
            <a:endParaRPr lang="en-GB"/>
          </a:p>
        </p:txBody>
      </p:sp>
      <p:sp>
        <p:nvSpPr>
          <p:cNvPr id="3" name="Text Placeholder 2">
            <a:extLst>
              <a:ext uri="{FF2B5EF4-FFF2-40B4-BE49-F238E27FC236}">
                <a16:creationId xmlns:a16="http://schemas.microsoft.com/office/drawing/2014/main" id="{1F5DCD0B-E1EA-3ACE-8842-00640725EC26}"/>
              </a:ext>
            </a:extLst>
          </p:cNvPr>
          <p:cNvSpPr>
            <a:spLocks noGrp="1"/>
          </p:cNvSpPr>
          <p:nvPr>
            <p:ph type="body" idx="1"/>
          </p:nvPr>
        </p:nvSpPr>
        <p:spPr/>
        <p:txBody>
          <a:bodyPr/>
          <a:lstStyle/>
          <a:p>
            <a:r>
              <a:rPr lang="en-GB" dirty="0">
                <a:solidFill>
                  <a:schemeClr val="tx1"/>
                </a:solidFill>
              </a:rPr>
              <a:t>A good research plan:</a:t>
            </a:r>
          </a:p>
          <a:p>
            <a:endParaRPr lang="en-GB" sz="1200" dirty="0">
              <a:solidFill>
                <a:schemeClr val="tx1"/>
              </a:solidFill>
            </a:endParaRPr>
          </a:p>
          <a:p>
            <a:pPr marL="285750" indent="-285750">
              <a:buSzPct val="117000"/>
              <a:buChar char="•"/>
            </a:pPr>
            <a:r>
              <a:rPr lang="en-GB" dirty="0">
                <a:solidFill>
                  <a:schemeClr val="tx1"/>
                </a:solidFill>
              </a:rPr>
              <a:t>holds all your questions, planning and activities for your research</a:t>
            </a:r>
          </a:p>
          <a:p>
            <a:pPr marL="285750" indent="-285750">
              <a:buSzPct val="117000"/>
              <a:buChar char="•"/>
            </a:pPr>
            <a:r>
              <a:rPr lang="en-GB" dirty="0">
                <a:solidFill>
                  <a:schemeClr val="tx1"/>
                </a:solidFill>
              </a:rPr>
              <a:t>clarifies what is known, what is unknown and what you’re unsure about</a:t>
            </a:r>
          </a:p>
          <a:p>
            <a:pPr marL="285750" indent="-285750">
              <a:buSzPct val="117000"/>
              <a:buChar char="•"/>
            </a:pPr>
            <a:r>
              <a:rPr lang="en-GB" dirty="0">
                <a:solidFill>
                  <a:schemeClr val="tx1"/>
                </a:solidFill>
              </a:rPr>
              <a:t>contains any ethical considerations for your research</a:t>
            </a:r>
          </a:p>
          <a:p>
            <a:pPr marL="285750" indent="-285750">
              <a:buSzPct val="117000"/>
              <a:buChar char="•"/>
            </a:pPr>
            <a:r>
              <a:rPr lang="en-GB" dirty="0">
                <a:solidFill>
                  <a:schemeClr val="tx1"/>
                </a:solidFill>
              </a:rPr>
              <a:t>becomes the key reference point for your research</a:t>
            </a:r>
            <a:br>
              <a:rPr lang="en-GB" dirty="0"/>
            </a:br>
            <a:endParaRPr lang="en-GB" dirty="0">
              <a:solidFill>
                <a:schemeClr val="tx1"/>
              </a:solidFill>
            </a:endParaRPr>
          </a:p>
          <a:p>
            <a:r>
              <a:rPr lang="en-GB" dirty="0"/>
              <a:t>Ethical user research should consider:</a:t>
            </a:r>
          </a:p>
          <a:p>
            <a:endParaRPr lang="en-GB" sz="1200" dirty="0"/>
          </a:p>
          <a:p>
            <a:pPr marL="285750" indent="-285750">
              <a:buFont typeface="Arial"/>
              <a:buChar char="•"/>
            </a:pPr>
            <a:r>
              <a:rPr lang="en-GB" dirty="0"/>
              <a:t>transparency and informed consent</a:t>
            </a:r>
          </a:p>
          <a:p>
            <a:pPr marL="285750" indent="-285750">
              <a:buFont typeface="Arial"/>
              <a:buChar char="•"/>
            </a:pPr>
            <a:r>
              <a:rPr lang="en-GB" dirty="0"/>
              <a:t>privacy, confidentiality and data protection</a:t>
            </a:r>
          </a:p>
          <a:p>
            <a:pPr marL="285750" indent="-285750">
              <a:buFont typeface="Arial"/>
              <a:buChar char="•"/>
            </a:pPr>
            <a:r>
              <a:rPr lang="en-GB" dirty="0"/>
              <a:t>the wellbeing and dignity of anyone involved</a:t>
            </a:r>
          </a:p>
          <a:p>
            <a:pPr marL="285750" indent="-285750">
              <a:buFont typeface="Arial"/>
              <a:buChar char="•"/>
            </a:pPr>
            <a:r>
              <a:rPr lang="en-GB" dirty="0"/>
              <a:t>being neutral and being aware of bias</a:t>
            </a:r>
          </a:p>
          <a:p>
            <a:pPr marL="285750" indent="-285750">
              <a:buFont typeface="Arial"/>
              <a:buChar char="•"/>
            </a:pPr>
            <a:r>
              <a:rPr lang="en-GB" dirty="0"/>
              <a:t>honest and accurate interpretation of results</a:t>
            </a:r>
          </a:p>
          <a:p>
            <a:endParaRPr lang="en-GB" dirty="0"/>
          </a:p>
          <a:p>
            <a:endParaRPr lang="en-GB" dirty="0"/>
          </a:p>
        </p:txBody>
      </p:sp>
    </p:spTree>
    <p:extLst>
      <p:ext uri="{BB962C8B-B14F-4D97-AF65-F5344CB8AC3E}">
        <p14:creationId xmlns:p14="http://schemas.microsoft.com/office/powerpoint/2010/main" val="286579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21E2-8E60-7C65-77AC-7110F8C877E6}"/>
              </a:ext>
            </a:extLst>
          </p:cNvPr>
          <p:cNvSpPr>
            <a:spLocks noGrp="1"/>
          </p:cNvSpPr>
          <p:nvPr>
            <p:ph type="title"/>
          </p:nvPr>
        </p:nvSpPr>
        <p:spPr/>
        <p:txBody>
          <a:bodyPr/>
          <a:lstStyle/>
          <a:p>
            <a:r>
              <a:rPr lang="en-GB"/>
              <a:t>What goes into a research plan </a:t>
            </a:r>
            <a:endParaRPr lang="en-US"/>
          </a:p>
          <a:p>
            <a:endParaRPr lang="en-GB"/>
          </a:p>
        </p:txBody>
      </p:sp>
      <p:sp>
        <p:nvSpPr>
          <p:cNvPr id="3" name="Text Placeholder 2">
            <a:extLst>
              <a:ext uri="{FF2B5EF4-FFF2-40B4-BE49-F238E27FC236}">
                <a16:creationId xmlns:a16="http://schemas.microsoft.com/office/drawing/2014/main" id="{1F5DCD0B-E1EA-3ACE-8842-00640725EC26}"/>
              </a:ext>
            </a:extLst>
          </p:cNvPr>
          <p:cNvSpPr>
            <a:spLocks noGrp="1"/>
          </p:cNvSpPr>
          <p:nvPr>
            <p:ph type="body" idx="1"/>
          </p:nvPr>
        </p:nvSpPr>
        <p:spPr>
          <a:xfrm>
            <a:off x="381158" y="1120724"/>
            <a:ext cx="8380221" cy="3189058"/>
          </a:xfrm>
        </p:spPr>
        <p:txBody>
          <a:bodyPr/>
          <a:lstStyle/>
          <a:p>
            <a:r>
              <a:rPr lang="en-GB" b="1" dirty="0"/>
              <a:t>Research objectives </a:t>
            </a:r>
            <a:r>
              <a:rPr lang="en-US" dirty="0"/>
              <a:t>– </a:t>
            </a:r>
            <a:r>
              <a:rPr lang="en-GB" dirty="0"/>
              <a:t>what do you want to achieve with your research? What are your key questions about your project? </a:t>
            </a:r>
            <a:endParaRPr lang="en-US" dirty="0"/>
          </a:p>
          <a:p>
            <a:br>
              <a:rPr lang="en-GB" dirty="0"/>
            </a:br>
            <a:r>
              <a:rPr lang="en-GB" b="1" dirty="0"/>
              <a:t>Key users </a:t>
            </a:r>
            <a:r>
              <a:rPr lang="en-US" dirty="0"/>
              <a:t>– </a:t>
            </a:r>
            <a:r>
              <a:rPr lang="en-GB" dirty="0"/>
              <a:t>who is affected by the problem you want to solve? Who would be affected by your ideas for solutions? </a:t>
            </a:r>
            <a:br>
              <a:rPr lang="en-GB" dirty="0"/>
            </a:br>
            <a:br>
              <a:rPr lang="en-GB" dirty="0"/>
            </a:br>
            <a:r>
              <a:rPr lang="en-GB" b="1" dirty="0"/>
              <a:t>Research activities </a:t>
            </a:r>
            <a:r>
              <a:rPr lang="en-US" dirty="0"/>
              <a:t>– </a:t>
            </a:r>
            <a:r>
              <a:rPr lang="en-GB" dirty="0"/>
              <a:t>what can you do to test your ideas and assumptions? Who do you need to talk to? </a:t>
            </a:r>
            <a:br>
              <a:rPr lang="en-GB" dirty="0"/>
            </a:br>
            <a:br>
              <a:rPr lang="en-GB" dirty="0"/>
            </a:br>
            <a:r>
              <a:rPr lang="en-GB" b="1" dirty="0"/>
              <a:t>Ethical considerations </a:t>
            </a:r>
            <a:r>
              <a:rPr lang="en-US" dirty="0"/>
              <a:t>– </a:t>
            </a:r>
            <a:r>
              <a:rPr lang="en-GB" dirty="0"/>
              <a:t>what do you know about the needs of the people you want to involve in your research? How might they respond to your research project? </a:t>
            </a:r>
          </a:p>
          <a:p>
            <a:endParaRPr lang="en-GB" dirty="0"/>
          </a:p>
        </p:txBody>
      </p:sp>
    </p:spTree>
    <p:extLst>
      <p:ext uri="{BB962C8B-B14F-4D97-AF65-F5344CB8AC3E}">
        <p14:creationId xmlns:p14="http://schemas.microsoft.com/office/powerpoint/2010/main" val="1669736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4A56-0F62-7A24-BA10-395C044F3FE5}"/>
              </a:ext>
            </a:extLst>
          </p:cNvPr>
          <p:cNvSpPr>
            <a:spLocks noGrp="1"/>
          </p:cNvSpPr>
          <p:nvPr>
            <p:ph type="title"/>
          </p:nvPr>
        </p:nvSpPr>
        <p:spPr/>
        <p:txBody>
          <a:bodyPr/>
          <a:lstStyle/>
          <a:p>
            <a:r>
              <a:rPr lang="en-US"/>
              <a:t>Generative research methods</a:t>
            </a:r>
            <a:endParaRPr lang="en-GB"/>
          </a:p>
        </p:txBody>
      </p:sp>
    </p:spTree>
    <p:extLst>
      <p:ext uri="{BB962C8B-B14F-4D97-AF65-F5344CB8AC3E}">
        <p14:creationId xmlns:p14="http://schemas.microsoft.com/office/powerpoint/2010/main" val="1340626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41CA-6A0B-2390-7D0D-B9687E0F642E}"/>
              </a:ext>
            </a:extLst>
          </p:cNvPr>
          <p:cNvSpPr>
            <a:spLocks noGrp="1"/>
          </p:cNvSpPr>
          <p:nvPr>
            <p:ph type="title"/>
          </p:nvPr>
        </p:nvSpPr>
        <p:spPr/>
        <p:txBody>
          <a:bodyPr/>
          <a:lstStyle/>
          <a:p>
            <a:r>
              <a:rPr lang="en-US"/>
              <a:t>User interviews</a:t>
            </a:r>
          </a:p>
        </p:txBody>
      </p:sp>
      <p:sp>
        <p:nvSpPr>
          <p:cNvPr id="3" name="Text Placeholder 2">
            <a:extLst>
              <a:ext uri="{FF2B5EF4-FFF2-40B4-BE49-F238E27FC236}">
                <a16:creationId xmlns:a16="http://schemas.microsoft.com/office/drawing/2014/main" id="{E798AB42-7E33-1E44-5633-B27E6D2ADC52}"/>
              </a:ext>
            </a:extLst>
          </p:cNvPr>
          <p:cNvSpPr>
            <a:spLocks noGrp="1"/>
          </p:cNvSpPr>
          <p:nvPr>
            <p:ph type="body" idx="1"/>
          </p:nvPr>
        </p:nvSpPr>
        <p:spPr>
          <a:xfrm>
            <a:off x="381158" y="1120724"/>
            <a:ext cx="8403081" cy="3831526"/>
          </a:xfrm>
        </p:spPr>
        <p:txBody>
          <a:bodyPr/>
          <a:lstStyle/>
          <a:p>
            <a:r>
              <a:rPr lang="en-GB" b="1">
                <a:solidFill>
                  <a:schemeClr val="tx1"/>
                </a:solidFill>
                <a:cs typeface="Arial"/>
              </a:rPr>
              <a:t>Generative research</a:t>
            </a:r>
            <a:r>
              <a:rPr lang="en-GB">
                <a:solidFill>
                  <a:schemeClr val="tx1"/>
                </a:solidFill>
                <a:cs typeface="Arial"/>
              </a:rPr>
              <a:t> is all about developing a deeper understanding of your users and defining the problem. U</a:t>
            </a:r>
            <a:r>
              <a:rPr lang="en-GB">
                <a:solidFill>
                  <a:schemeClr val="tx1"/>
                </a:solidFill>
              </a:rPr>
              <a:t>ser research interviews are a generative method where you meet with participants, usually one to one, to interview them about the topic in question. </a:t>
            </a:r>
            <a:br>
              <a:rPr lang="en-GB"/>
            </a:br>
            <a:br>
              <a:rPr lang="en-GB"/>
            </a:br>
            <a:r>
              <a:rPr lang="en-GB">
                <a:solidFill>
                  <a:schemeClr val="tx1"/>
                </a:solidFill>
              </a:rPr>
              <a:t>Interviews allow you to gather a lot of information about user needs through discussion. They are an essential tool throughout the design process. </a:t>
            </a:r>
            <a:endParaRPr lang="en-US">
              <a:solidFill>
                <a:schemeClr val="tx1"/>
              </a:solidFill>
            </a:endParaRPr>
          </a:p>
          <a:p>
            <a:endParaRPr lang="en-GB">
              <a:solidFill>
                <a:schemeClr val="tx1"/>
              </a:solidFill>
            </a:endParaRPr>
          </a:p>
          <a:p>
            <a:r>
              <a:rPr lang="en-GB">
                <a:solidFill>
                  <a:schemeClr val="tx1"/>
                </a:solidFill>
              </a:rPr>
              <a:t>To conduct an interview, you need clear objectives, a discussion guide, note-taking document and a plan for analysis. </a:t>
            </a:r>
            <a:br>
              <a:rPr lang="en-GB"/>
            </a:br>
            <a:endParaRPr lang="en-US"/>
          </a:p>
          <a:p>
            <a:r>
              <a:rPr lang="en-GB">
                <a:solidFill>
                  <a:schemeClr val="tx1"/>
                </a:solidFill>
              </a:rPr>
              <a:t>The facilitator, note-taker, and sometimes observer from the wider team </a:t>
            </a:r>
            <a:br>
              <a:rPr lang="en-GB"/>
            </a:br>
            <a:r>
              <a:rPr lang="en-GB">
                <a:solidFill>
                  <a:schemeClr val="tx1"/>
                </a:solidFill>
              </a:rPr>
              <a:t>would ideally feed into analysis, with the user researcher leading.</a:t>
            </a:r>
          </a:p>
        </p:txBody>
      </p:sp>
    </p:spTree>
    <p:extLst>
      <p:ext uri="{BB962C8B-B14F-4D97-AF65-F5344CB8AC3E}">
        <p14:creationId xmlns:p14="http://schemas.microsoft.com/office/powerpoint/2010/main" val="1152781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41CA-6A0B-2390-7D0D-B9687E0F642E}"/>
              </a:ext>
            </a:extLst>
          </p:cNvPr>
          <p:cNvSpPr>
            <a:spLocks noGrp="1"/>
          </p:cNvSpPr>
          <p:nvPr>
            <p:ph type="title"/>
          </p:nvPr>
        </p:nvSpPr>
        <p:spPr/>
        <p:txBody>
          <a:bodyPr/>
          <a:lstStyle/>
          <a:p>
            <a:r>
              <a:rPr lang="en-US"/>
              <a:t>Note-taking role for interviews</a:t>
            </a:r>
          </a:p>
        </p:txBody>
      </p:sp>
      <p:sp>
        <p:nvSpPr>
          <p:cNvPr id="5" name="Text Placeholder 4">
            <a:extLst>
              <a:ext uri="{FF2B5EF4-FFF2-40B4-BE49-F238E27FC236}">
                <a16:creationId xmlns:a16="http://schemas.microsoft.com/office/drawing/2014/main" id="{EC652F65-05A4-EB5E-72E9-68FC90BB959B}"/>
              </a:ext>
            </a:extLst>
          </p:cNvPr>
          <p:cNvSpPr>
            <a:spLocks noGrp="1"/>
          </p:cNvSpPr>
          <p:nvPr>
            <p:ph type="body" idx="1"/>
          </p:nvPr>
        </p:nvSpPr>
        <p:spPr/>
        <p:txBody>
          <a:bodyPr/>
          <a:lstStyle/>
          <a:p>
            <a:r>
              <a:rPr lang="en-GB" dirty="0">
                <a:solidFill>
                  <a:schemeClr val="tx1"/>
                </a:solidFill>
              </a:rPr>
              <a:t>Tips for note-taking during user research interviews:</a:t>
            </a:r>
          </a:p>
          <a:p>
            <a:endParaRPr lang="en-GB" sz="1200" dirty="0">
              <a:solidFill>
                <a:schemeClr val="tx1"/>
              </a:solidFill>
            </a:endParaRPr>
          </a:p>
          <a:p>
            <a:pPr marL="285750" indent="-285750">
              <a:buSzPct val="117000"/>
              <a:buFont typeface="Arial"/>
              <a:buChar char="•"/>
            </a:pPr>
            <a:r>
              <a:rPr lang="en-GB" dirty="0">
                <a:solidFill>
                  <a:schemeClr val="tx1"/>
                </a:solidFill>
              </a:rPr>
              <a:t>write verbatim notes to help avoid bias</a:t>
            </a:r>
          </a:p>
          <a:p>
            <a:pPr marL="285750" indent="-285750">
              <a:buSzPct val="117000"/>
              <a:buFont typeface="Arial"/>
              <a:buChar char="•"/>
            </a:pPr>
            <a:r>
              <a:rPr lang="en-GB" dirty="0">
                <a:solidFill>
                  <a:schemeClr val="tx1"/>
                </a:solidFill>
              </a:rPr>
              <a:t>use headers to divide up your notes </a:t>
            </a:r>
          </a:p>
          <a:p>
            <a:pPr marL="285750" indent="-285750">
              <a:buSzPct val="117000"/>
              <a:buFont typeface="Arial"/>
              <a:buChar char="•"/>
            </a:pPr>
            <a:r>
              <a:rPr lang="en-GB" dirty="0">
                <a:solidFill>
                  <a:schemeClr val="tx1"/>
                </a:solidFill>
              </a:rPr>
              <a:t>when you hear something you think is important, highlight it in your notes</a:t>
            </a:r>
          </a:p>
          <a:p>
            <a:pPr marL="285750" indent="-285750">
              <a:buSzPct val="117000"/>
              <a:buFont typeface="Arial"/>
              <a:buChar char="•"/>
            </a:pPr>
            <a:r>
              <a:rPr lang="en-GB" dirty="0">
                <a:solidFill>
                  <a:schemeClr val="tx1"/>
                </a:solidFill>
              </a:rPr>
              <a:t>record with the participant's permission, so that if you don’t catch it all, you can find the actual quote in the audio later</a:t>
            </a:r>
          </a:p>
          <a:p>
            <a:pPr marL="285750" indent="-285750">
              <a:buSzPct val="117000"/>
              <a:buFont typeface="Arial"/>
              <a:buChar char="•"/>
            </a:pPr>
            <a:r>
              <a:rPr lang="en-GB" dirty="0">
                <a:solidFill>
                  <a:schemeClr val="tx1"/>
                </a:solidFill>
              </a:rPr>
              <a:t>mark notes with a timestamp so you can revisit</a:t>
            </a:r>
          </a:p>
          <a:p>
            <a:pPr marL="285750" indent="-285750">
              <a:buSzPct val="117000"/>
              <a:buFont typeface="Arial"/>
              <a:buChar char="•"/>
            </a:pPr>
            <a:r>
              <a:rPr lang="en-GB" dirty="0">
                <a:solidFill>
                  <a:schemeClr val="tx1"/>
                </a:solidFill>
              </a:rPr>
              <a:t>make sure to observe body language </a:t>
            </a:r>
          </a:p>
          <a:p>
            <a:pPr marL="285750" indent="-285750">
              <a:buSzPct val="117000"/>
              <a:buFont typeface="Arial,Sans-Serif"/>
              <a:buChar char="•"/>
            </a:pPr>
            <a:r>
              <a:rPr lang="en-GB" dirty="0">
                <a:solidFill>
                  <a:schemeClr val="tx1"/>
                </a:solidFill>
              </a:rPr>
              <a:t>make it clear where a note is your idea or comment, for example, add your initials and “we should highlight this story in the presentation”</a:t>
            </a:r>
          </a:p>
          <a:p>
            <a:pPr marL="285750" indent="-285750">
              <a:buSzPct val="117000"/>
              <a:buFont typeface="Arial,Sans-Serif"/>
              <a:buChar char="•"/>
            </a:pPr>
            <a:r>
              <a:rPr lang="en-GB" dirty="0">
                <a:solidFill>
                  <a:schemeClr val="tx1"/>
                </a:solidFill>
              </a:rPr>
              <a:t>if you think of a question while you are listening to the interview, but it’s </a:t>
            </a:r>
            <a:br>
              <a:rPr lang="en-GB" dirty="0"/>
            </a:br>
            <a:r>
              <a:rPr lang="en-GB" dirty="0">
                <a:solidFill>
                  <a:schemeClr val="tx1"/>
                </a:solidFill>
              </a:rPr>
              <a:t>not the appropriate time to ask, write it down to ask later</a:t>
            </a:r>
          </a:p>
          <a:p>
            <a:pPr>
              <a:buFont typeface="Arial"/>
              <a:buChar char="•"/>
            </a:pPr>
            <a:endParaRPr lang="en-GB" dirty="0">
              <a:solidFill>
                <a:srgbClr val="3C3C3B"/>
              </a:solidFill>
            </a:endParaRPr>
          </a:p>
          <a:p>
            <a:pPr marL="285750" indent="-285750">
              <a:buFont typeface="Arial"/>
              <a:buChar char="•"/>
            </a:pPr>
            <a:endParaRPr lang="en-GB" dirty="0"/>
          </a:p>
          <a:p>
            <a:endParaRPr lang="en-GB" dirty="0"/>
          </a:p>
        </p:txBody>
      </p:sp>
    </p:spTree>
    <p:extLst>
      <p:ext uri="{BB962C8B-B14F-4D97-AF65-F5344CB8AC3E}">
        <p14:creationId xmlns:p14="http://schemas.microsoft.com/office/powerpoint/2010/main" val="229846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E6A2-984A-9FE6-EDCD-A1A662FB9FF2}"/>
              </a:ext>
            </a:extLst>
          </p:cNvPr>
          <p:cNvSpPr>
            <a:spLocks noGrp="1"/>
          </p:cNvSpPr>
          <p:nvPr>
            <p:ph type="title"/>
          </p:nvPr>
        </p:nvSpPr>
        <p:spPr/>
        <p:txBody>
          <a:bodyPr/>
          <a:lstStyle/>
          <a:p>
            <a:r>
              <a:rPr lang="en-US"/>
              <a:t>Workshops</a:t>
            </a:r>
          </a:p>
        </p:txBody>
      </p:sp>
      <p:sp>
        <p:nvSpPr>
          <p:cNvPr id="3" name="Text Placeholder 2">
            <a:extLst>
              <a:ext uri="{FF2B5EF4-FFF2-40B4-BE49-F238E27FC236}">
                <a16:creationId xmlns:a16="http://schemas.microsoft.com/office/drawing/2014/main" id="{DBEED448-7DCA-F8C2-62C6-F901C07AD9B5}"/>
              </a:ext>
            </a:extLst>
          </p:cNvPr>
          <p:cNvSpPr>
            <a:spLocks noGrp="1"/>
          </p:cNvSpPr>
          <p:nvPr>
            <p:ph type="body" idx="1"/>
          </p:nvPr>
        </p:nvSpPr>
        <p:spPr>
          <a:xfrm>
            <a:off x="381158" y="1120724"/>
            <a:ext cx="8364197" cy="3831526"/>
          </a:xfrm>
        </p:spPr>
        <p:txBody>
          <a:bodyPr/>
          <a:lstStyle/>
          <a:p>
            <a:r>
              <a:rPr lang="en-GB"/>
              <a:t>Similar to focus groups, workshops are </a:t>
            </a:r>
            <a:r>
              <a:rPr lang="en-GB">
                <a:cs typeface="Arial"/>
              </a:rPr>
              <a:t>a group discussion. They are usually run by one of the project team as a facilitator who will follow an agreed script.</a:t>
            </a:r>
            <a:br>
              <a:rPr lang="en-GB">
                <a:cs typeface="Arial"/>
              </a:rPr>
            </a:br>
            <a:br>
              <a:rPr lang="en-GB">
                <a:cs typeface="Arial"/>
              </a:rPr>
            </a:br>
            <a:r>
              <a:rPr lang="en-GB">
                <a:cs typeface="Arial"/>
              </a:rPr>
              <a:t>The main difference between focus groups and workshops is that workshops are usually focused on an activity. This can include things like giving feedback on a prototype.  </a:t>
            </a:r>
            <a:endParaRPr lang="en-US">
              <a:cs typeface="Arial"/>
            </a:endParaRPr>
          </a:p>
          <a:p>
            <a:endParaRPr lang="en-GB">
              <a:cs typeface="Arial"/>
            </a:endParaRPr>
          </a:p>
          <a:p>
            <a:r>
              <a:rPr lang="en-GB"/>
              <a:t>Observing workshops on their own can also be a great research method to understand what questions are being asked and observe how participants behave.</a:t>
            </a:r>
          </a:p>
          <a:p>
            <a:br>
              <a:rPr lang="en-US"/>
            </a:br>
            <a:endParaRPr lang="en-US"/>
          </a:p>
          <a:p>
            <a:br>
              <a:rPr lang="en-US"/>
            </a:br>
            <a:endParaRPr lang="en-US"/>
          </a:p>
        </p:txBody>
      </p:sp>
    </p:spTree>
    <p:extLst>
      <p:ext uri="{BB962C8B-B14F-4D97-AF65-F5344CB8AC3E}">
        <p14:creationId xmlns:p14="http://schemas.microsoft.com/office/powerpoint/2010/main" val="333424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2A0-A7ED-ADC6-6453-B6DDA9D5777D}"/>
              </a:ext>
            </a:extLst>
          </p:cNvPr>
          <p:cNvSpPr>
            <a:spLocks noGrp="1"/>
          </p:cNvSpPr>
          <p:nvPr>
            <p:ph type="title"/>
          </p:nvPr>
        </p:nvSpPr>
        <p:spPr/>
        <p:txBody>
          <a:bodyPr/>
          <a:lstStyle/>
          <a:p>
            <a:r>
              <a:rPr lang="en-US"/>
              <a:t>Who should read this overview?</a:t>
            </a:r>
            <a:endParaRPr lang="en-GB"/>
          </a:p>
        </p:txBody>
      </p:sp>
      <p:sp>
        <p:nvSpPr>
          <p:cNvPr id="3" name="Text Placeholder 2">
            <a:extLst>
              <a:ext uri="{FF2B5EF4-FFF2-40B4-BE49-F238E27FC236}">
                <a16:creationId xmlns:a16="http://schemas.microsoft.com/office/drawing/2014/main" id="{E1A7D46C-B8B4-34EB-48A3-BB0DD314785C}"/>
              </a:ext>
            </a:extLst>
          </p:cNvPr>
          <p:cNvSpPr>
            <a:spLocks noGrp="1"/>
          </p:cNvSpPr>
          <p:nvPr>
            <p:ph type="body" idx="1"/>
          </p:nvPr>
        </p:nvSpPr>
        <p:spPr/>
        <p:txBody>
          <a:bodyPr/>
          <a:lstStyle/>
          <a:p>
            <a:r>
              <a:rPr lang="en-US"/>
              <a:t>Anyone who has an interest in user research or user-centred design.</a:t>
            </a:r>
          </a:p>
          <a:p>
            <a:endParaRPr lang="en-US"/>
          </a:p>
          <a:p>
            <a:r>
              <a:rPr lang="en-US"/>
              <a:t>For example, perhaps you’re working on a product, website or service and want to understand how user research can help. </a:t>
            </a:r>
          </a:p>
          <a:p>
            <a:endParaRPr lang="en-US"/>
          </a:p>
          <a:p>
            <a:r>
              <a:rPr lang="en-US"/>
              <a:t>It will also help you work with user researchers more effectively. </a:t>
            </a:r>
          </a:p>
          <a:p>
            <a:endParaRPr lang="en-US"/>
          </a:p>
          <a:p>
            <a:endParaRPr lang="en-US"/>
          </a:p>
        </p:txBody>
      </p:sp>
    </p:spTree>
    <p:extLst>
      <p:ext uri="{BB962C8B-B14F-4D97-AF65-F5344CB8AC3E}">
        <p14:creationId xmlns:p14="http://schemas.microsoft.com/office/powerpoint/2010/main" val="350478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4A56-0F62-7A24-BA10-395C044F3FE5}"/>
              </a:ext>
            </a:extLst>
          </p:cNvPr>
          <p:cNvSpPr>
            <a:spLocks noGrp="1"/>
          </p:cNvSpPr>
          <p:nvPr>
            <p:ph type="title"/>
          </p:nvPr>
        </p:nvSpPr>
        <p:spPr/>
        <p:txBody>
          <a:bodyPr/>
          <a:lstStyle/>
          <a:p>
            <a:r>
              <a:rPr lang="en-US"/>
              <a:t>Evaluative research methods</a:t>
            </a:r>
            <a:endParaRPr lang="en-GB"/>
          </a:p>
        </p:txBody>
      </p:sp>
    </p:spTree>
    <p:extLst>
      <p:ext uri="{BB962C8B-B14F-4D97-AF65-F5344CB8AC3E}">
        <p14:creationId xmlns:p14="http://schemas.microsoft.com/office/powerpoint/2010/main" val="24189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4A56-0F62-7A24-BA10-395C044F3FE5}"/>
              </a:ext>
            </a:extLst>
          </p:cNvPr>
          <p:cNvSpPr>
            <a:spLocks noGrp="1"/>
          </p:cNvSpPr>
          <p:nvPr>
            <p:ph type="title"/>
          </p:nvPr>
        </p:nvSpPr>
        <p:spPr/>
        <p:txBody>
          <a:bodyPr/>
          <a:lstStyle/>
          <a:p>
            <a:r>
              <a:rPr lang="en-US"/>
              <a:t>A/B testing</a:t>
            </a:r>
          </a:p>
        </p:txBody>
      </p:sp>
      <p:sp>
        <p:nvSpPr>
          <p:cNvPr id="3" name="Text Placeholder 2">
            <a:extLst>
              <a:ext uri="{FF2B5EF4-FFF2-40B4-BE49-F238E27FC236}">
                <a16:creationId xmlns:a16="http://schemas.microsoft.com/office/drawing/2014/main" id="{CA770F57-291B-01F4-08EE-44E56196A090}"/>
              </a:ext>
            </a:extLst>
          </p:cNvPr>
          <p:cNvSpPr>
            <a:spLocks noGrp="1"/>
          </p:cNvSpPr>
          <p:nvPr>
            <p:ph type="body" idx="1"/>
          </p:nvPr>
        </p:nvSpPr>
        <p:spPr>
          <a:xfrm>
            <a:off x="381158" y="1102486"/>
            <a:ext cx="5206693" cy="3849764"/>
          </a:xfrm>
        </p:spPr>
        <p:txBody>
          <a:bodyPr/>
          <a:lstStyle/>
          <a:p>
            <a:r>
              <a:rPr lang="en-GB" dirty="0">
                <a:solidFill>
                  <a:srgbClr val="141414"/>
                </a:solidFill>
                <a:cs typeface="Arial"/>
              </a:rPr>
              <a:t>Evaluative user research helps you assess if a solution is on the right track. One approach is A/B testing, which is a</a:t>
            </a:r>
            <a:r>
              <a:rPr lang="en-GB" dirty="0">
                <a:solidFill>
                  <a:srgbClr val="141414"/>
                </a:solidFill>
              </a:rPr>
              <a:t> method of </a:t>
            </a:r>
            <a:r>
              <a:rPr lang="en-GB" dirty="0">
                <a:solidFill>
                  <a:srgbClr val="141414"/>
                </a:solidFill>
                <a:cs typeface="Arial"/>
              </a:rPr>
              <a:t>testing 2 different designs. This can be as a sample screen or a live site. </a:t>
            </a:r>
            <a:br>
              <a:rPr lang="en-GB" dirty="0">
                <a:cs typeface="Arial"/>
              </a:rPr>
            </a:br>
            <a:br>
              <a:rPr lang="en-GB" sz="1400" dirty="0">
                <a:cs typeface="Arial"/>
              </a:rPr>
            </a:br>
            <a:r>
              <a:rPr lang="en-GB" dirty="0">
                <a:solidFill>
                  <a:srgbClr val="141414"/>
                </a:solidFill>
                <a:cs typeface="Arial"/>
              </a:rPr>
              <a:t>For a live site, this</a:t>
            </a:r>
            <a:r>
              <a:rPr lang="en-GB" dirty="0">
                <a:solidFill>
                  <a:srgbClr val="141414"/>
                </a:solidFill>
              </a:rPr>
              <a:t> is carried out by randomly assigning groups of users to interact with each of the different designs and measuring the effect of these versions on user behaviour.</a:t>
            </a:r>
            <a:endParaRPr lang="en-US" dirty="0">
              <a:solidFill>
                <a:srgbClr val="141414"/>
              </a:solidFill>
            </a:endParaRPr>
          </a:p>
          <a:p>
            <a:endParaRPr lang="en-GB" sz="1400" dirty="0">
              <a:solidFill>
                <a:srgbClr val="141414"/>
              </a:solidFill>
            </a:endParaRPr>
          </a:p>
          <a:p>
            <a:r>
              <a:rPr lang="en-GB" dirty="0">
                <a:solidFill>
                  <a:srgbClr val="141414"/>
                </a:solidFill>
                <a:cs typeface="Arial"/>
              </a:rPr>
              <a:t>A benefit of using A/B testing on a live website or app</a:t>
            </a:r>
            <a:r>
              <a:rPr lang="en-GB" b="1" dirty="0">
                <a:solidFill>
                  <a:srgbClr val="141414"/>
                </a:solidFill>
                <a:cs typeface="Arial"/>
              </a:rPr>
              <a:t> </a:t>
            </a:r>
            <a:r>
              <a:rPr lang="en-GB" dirty="0">
                <a:solidFill>
                  <a:srgbClr val="141414"/>
                </a:solidFill>
                <a:cs typeface="Arial"/>
              </a:rPr>
              <a:t>is there will be a larger set of users and so more quantitative feedback.</a:t>
            </a:r>
            <a:endParaRPr lang="en-GB" dirty="0"/>
          </a:p>
        </p:txBody>
      </p:sp>
      <p:sp>
        <p:nvSpPr>
          <p:cNvPr id="4" name="Rectangle 3">
            <a:extLst>
              <a:ext uri="{FF2B5EF4-FFF2-40B4-BE49-F238E27FC236}">
                <a16:creationId xmlns:a16="http://schemas.microsoft.com/office/drawing/2014/main" id="{27FDA54B-B92D-67A1-83EB-075A41799F23}"/>
              </a:ext>
              <a:ext uri="{C183D7F6-B498-43B3-948B-1728B52AA6E4}">
                <adec:decorative xmlns:adec="http://schemas.microsoft.com/office/drawing/2017/decorative" val="1"/>
              </a:ext>
            </a:extLst>
          </p:cNvPr>
          <p:cNvSpPr/>
          <p:nvPr/>
        </p:nvSpPr>
        <p:spPr>
          <a:xfrm>
            <a:off x="5663128" y="973666"/>
            <a:ext cx="3478376" cy="41683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omparison of a comparison between a and testing one is positive with a green tick the other red with a cross">
            <a:extLst>
              <a:ext uri="{FF2B5EF4-FFF2-40B4-BE49-F238E27FC236}">
                <a16:creationId xmlns:a16="http://schemas.microsoft.com/office/drawing/2014/main" id="{641D1607-2396-5B4C-A38E-99DCE7975992}"/>
              </a:ext>
            </a:extLst>
          </p:cNvPr>
          <p:cNvPicPr>
            <a:picLocks noChangeAspect="1"/>
          </p:cNvPicPr>
          <p:nvPr/>
        </p:nvPicPr>
        <p:blipFill>
          <a:blip r:embed="rId2"/>
          <a:stretch>
            <a:fillRect/>
          </a:stretch>
        </p:blipFill>
        <p:spPr>
          <a:xfrm>
            <a:off x="5762750" y="1240367"/>
            <a:ext cx="3203855" cy="3572933"/>
          </a:xfrm>
          <a:prstGeom prst="rect">
            <a:avLst/>
          </a:prstGeom>
        </p:spPr>
      </p:pic>
    </p:spTree>
    <p:extLst>
      <p:ext uri="{BB962C8B-B14F-4D97-AF65-F5344CB8AC3E}">
        <p14:creationId xmlns:p14="http://schemas.microsoft.com/office/powerpoint/2010/main" val="79313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4A56-0F62-7A24-BA10-395C044F3FE5}"/>
              </a:ext>
            </a:extLst>
          </p:cNvPr>
          <p:cNvSpPr>
            <a:spLocks noGrp="1"/>
          </p:cNvSpPr>
          <p:nvPr>
            <p:ph type="title"/>
          </p:nvPr>
        </p:nvSpPr>
        <p:spPr/>
        <p:txBody>
          <a:bodyPr/>
          <a:lstStyle/>
          <a:p>
            <a:r>
              <a:rPr lang="en-US"/>
              <a:t>Usability testing</a:t>
            </a:r>
          </a:p>
        </p:txBody>
      </p:sp>
      <p:sp>
        <p:nvSpPr>
          <p:cNvPr id="3" name="Text Placeholder 2">
            <a:extLst>
              <a:ext uri="{FF2B5EF4-FFF2-40B4-BE49-F238E27FC236}">
                <a16:creationId xmlns:a16="http://schemas.microsoft.com/office/drawing/2014/main" id="{CA770F57-291B-01F4-08EE-44E56196A090}"/>
              </a:ext>
            </a:extLst>
          </p:cNvPr>
          <p:cNvSpPr>
            <a:spLocks noGrp="1"/>
          </p:cNvSpPr>
          <p:nvPr>
            <p:ph type="body" idx="1"/>
          </p:nvPr>
        </p:nvSpPr>
        <p:spPr>
          <a:xfrm>
            <a:off x="381159" y="1120724"/>
            <a:ext cx="8184618" cy="3831526"/>
          </a:xfrm>
        </p:spPr>
        <p:txBody>
          <a:bodyPr/>
          <a:lstStyle/>
          <a:p>
            <a:r>
              <a:rPr lang="en-GB" dirty="0">
                <a:solidFill>
                  <a:srgbClr val="0B0C0C"/>
                </a:solidFill>
              </a:rPr>
              <a:t>Usability testing is where you watch participants try to complete specific tasks using your product or service. You ask them to ‘think aloud’ as they move through the task.</a:t>
            </a:r>
            <a:r>
              <a:rPr lang="en-GB" dirty="0"/>
              <a:t> As the participant performs these tasks, the facilitator observes the participant’s behaviour and listens for feedback. </a:t>
            </a:r>
            <a:br>
              <a:rPr lang="en-GB" dirty="0"/>
            </a:br>
            <a:br>
              <a:rPr lang="en-GB" dirty="0"/>
            </a:br>
            <a:r>
              <a:rPr lang="en-GB" dirty="0"/>
              <a:t>The facilitator may also ask follow-up questions to draw out detail from the participant. Testing can be moderated, where the participant can ask for help, or unmoderated, where they complete a task independently using software.</a:t>
            </a:r>
            <a:br>
              <a:rPr lang="en-GB" dirty="0"/>
            </a:br>
            <a:br>
              <a:rPr lang="en-GB" dirty="0"/>
            </a:br>
            <a:r>
              <a:rPr lang="en-GB" dirty="0"/>
              <a:t>This type of testing can be used whenever you have a 'thing' you want to test, such as concepts, </a:t>
            </a:r>
            <a:r>
              <a:rPr lang="en-GB" dirty="0">
                <a:solidFill>
                  <a:srgbClr val="141414"/>
                </a:solidFill>
              </a:rPr>
              <a:t>wireframes, parts of a user journey or a live product.</a:t>
            </a:r>
            <a:endParaRPr lang="en-GB" dirty="0"/>
          </a:p>
          <a:p>
            <a:r>
              <a:rPr lang="en-GB" dirty="0">
                <a:solidFill>
                  <a:srgbClr val="141414"/>
                </a:solidFill>
              </a:rPr>
              <a:t>You might have specific design decisions you want to test, or more general usability. </a:t>
            </a:r>
            <a:endParaRPr lang="en-GB" dirty="0"/>
          </a:p>
        </p:txBody>
      </p:sp>
    </p:spTree>
    <p:extLst>
      <p:ext uri="{BB962C8B-B14F-4D97-AF65-F5344CB8AC3E}">
        <p14:creationId xmlns:p14="http://schemas.microsoft.com/office/powerpoint/2010/main" val="60943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838D-2E77-7163-4621-7B9152502035}"/>
              </a:ext>
            </a:extLst>
          </p:cNvPr>
          <p:cNvSpPr>
            <a:spLocks noGrp="1"/>
          </p:cNvSpPr>
          <p:nvPr>
            <p:ph type="title"/>
          </p:nvPr>
        </p:nvSpPr>
        <p:spPr/>
        <p:txBody>
          <a:bodyPr/>
          <a:lstStyle/>
          <a:p>
            <a:r>
              <a:rPr lang="en-US"/>
              <a:t>Beware of your bias </a:t>
            </a:r>
            <a:endParaRPr lang="en-GB"/>
          </a:p>
        </p:txBody>
      </p:sp>
      <p:sp>
        <p:nvSpPr>
          <p:cNvPr id="3" name="Text Placeholder 2">
            <a:extLst>
              <a:ext uri="{FF2B5EF4-FFF2-40B4-BE49-F238E27FC236}">
                <a16:creationId xmlns:a16="http://schemas.microsoft.com/office/drawing/2014/main" id="{F901FFC2-83F6-758E-5B35-EEFB9731E959}"/>
              </a:ext>
            </a:extLst>
          </p:cNvPr>
          <p:cNvSpPr>
            <a:spLocks noGrp="1"/>
          </p:cNvSpPr>
          <p:nvPr>
            <p:ph type="body" sz="quarter" idx="13"/>
          </p:nvPr>
        </p:nvSpPr>
        <p:spPr>
          <a:xfrm>
            <a:off x="381000" y="1095367"/>
            <a:ext cx="4352103" cy="3832234"/>
          </a:xfrm>
        </p:spPr>
        <p:txBody>
          <a:bodyPr/>
          <a:lstStyle/>
          <a:p>
            <a:pPr>
              <a:lnSpc>
                <a:spcPct val="100000"/>
              </a:lnSpc>
            </a:pPr>
            <a:r>
              <a:rPr lang="en-GB" b="0" dirty="0"/>
              <a:t>With all user research techniques, it is important to be aware of your unconscious bias.</a:t>
            </a:r>
            <a:br>
              <a:rPr lang="en-GB" b="0" dirty="0"/>
            </a:br>
            <a:br>
              <a:rPr lang="en-GB" b="0" dirty="0"/>
            </a:br>
            <a:r>
              <a:rPr lang="en-GB" b="0" dirty="0"/>
              <a:t>Unconscious biases are social stereotypes about certain groups of people that individuals form outside their own conscious awareness. </a:t>
            </a:r>
            <a:br>
              <a:rPr lang="en-GB" b="0" dirty="0"/>
            </a:br>
            <a:br>
              <a:rPr lang="en-GB" b="0" dirty="0"/>
            </a:br>
            <a:r>
              <a:rPr lang="en-GB" b="0" dirty="0"/>
              <a:t>There are a lot of biases that can affect user research. These include confirmation bias, framing effect, anchoring bias and clustering illusion.</a:t>
            </a:r>
            <a:endParaRPr lang="en-US" b="0" dirty="0"/>
          </a:p>
          <a:p>
            <a:endParaRPr lang="en-GB" dirty="0">
              <a:solidFill>
                <a:srgbClr val="141414"/>
              </a:solidFill>
            </a:endParaRPr>
          </a:p>
          <a:p>
            <a:endParaRPr lang="en-GB" dirty="0">
              <a:solidFill>
                <a:srgbClr val="000000"/>
              </a:solidFill>
            </a:endParaRPr>
          </a:p>
          <a:p>
            <a:br>
              <a:rPr lang="en-US" dirty="0"/>
            </a:br>
            <a:endParaRPr lang="en-US" dirty="0">
              <a:solidFill>
                <a:srgbClr val="292929"/>
              </a:solidFill>
            </a:endParaRPr>
          </a:p>
        </p:txBody>
      </p:sp>
      <p:pic>
        <p:nvPicPr>
          <p:cNvPr id="8" name="Picture 7" descr="Diagram of confirmation bias, showing our belifes overlapping the facts and evidence and what we chose to believe ">
            <a:extLst>
              <a:ext uri="{FF2B5EF4-FFF2-40B4-BE49-F238E27FC236}">
                <a16:creationId xmlns:a16="http://schemas.microsoft.com/office/drawing/2014/main" id="{F64868EE-17FC-EAD2-B971-8D9427C21E2B}"/>
              </a:ext>
            </a:extLst>
          </p:cNvPr>
          <p:cNvPicPr>
            <a:picLocks noChangeAspect="1"/>
          </p:cNvPicPr>
          <p:nvPr/>
        </p:nvPicPr>
        <p:blipFill>
          <a:blip r:embed="rId2"/>
          <a:stretch>
            <a:fillRect/>
          </a:stretch>
        </p:blipFill>
        <p:spPr>
          <a:xfrm>
            <a:off x="4855326" y="1053394"/>
            <a:ext cx="4118235" cy="4045654"/>
          </a:xfrm>
          <a:prstGeom prst="rect">
            <a:avLst/>
          </a:prstGeom>
        </p:spPr>
      </p:pic>
    </p:spTree>
    <p:extLst>
      <p:ext uri="{BB962C8B-B14F-4D97-AF65-F5344CB8AC3E}">
        <p14:creationId xmlns:p14="http://schemas.microsoft.com/office/powerpoint/2010/main" val="328063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838D-2E77-7163-4621-7B9152502035}"/>
              </a:ext>
            </a:extLst>
          </p:cNvPr>
          <p:cNvSpPr>
            <a:spLocks noGrp="1"/>
          </p:cNvSpPr>
          <p:nvPr>
            <p:ph type="title"/>
          </p:nvPr>
        </p:nvSpPr>
        <p:spPr/>
        <p:txBody>
          <a:bodyPr/>
          <a:lstStyle/>
          <a:p>
            <a:r>
              <a:rPr lang="en-US"/>
              <a:t>Confirmation bias</a:t>
            </a:r>
          </a:p>
        </p:txBody>
      </p:sp>
      <p:sp>
        <p:nvSpPr>
          <p:cNvPr id="3" name="Text Placeholder 2">
            <a:extLst>
              <a:ext uri="{FF2B5EF4-FFF2-40B4-BE49-F238E27FC236}">
                <a16:creationId xmlns:a16="http://schemas.microsoft.com/office/drawing/2014/main" id="{F901FFC2-83F6-758E-5B35-EEFB9731E959}"/>
              </a:ext>
            </a:extLst>
          </p:cNvPr>
          <p:cNvSpPr>
            <a:spLocks noGrp="1"/>
          </p:cNvSpPr>
          <p:nvPr>
            <p:ph type="body" idx="1"/>
          </p:nvPr>
        </p:nvSpPr>
        <p:spPr/>
        <p:txBody>
          <a:bodyPr/>
          <a:lstStyle/>
          <a:p>
            <a:r>
              <a:rPr lang="en-GB" dirty="0">
                <a:solidFill>
                  <a:srgbClr val="141414"/>
                </a:solidFill>
              </a:rPr>
              <a:t>Confirmation bias is one of the most common biases in user research, and it is important to be aware of this. </a:t>
            </a:r>
            <a:br>
              <a:rPr lang="en-GB" dirty="0"/>
            </a:br>
            <a:br>
              <a:rPr lang="en-GB" dirty="0"/>
            </a:br>
            <a:r>
              <a:rPr lang="en-GB" dirty="0">
                <a:solidFill>
                  <a:srgbClr val="141414"/>
                </a:solidFill>
              </a:rPr>
              <a:t>Confirmation bias refers to our tendency to look for evidence that backs up our initial opinion </a:t>
            </a:r>
            <a:r>
              <a:rPr lang="en-GB" dirty="0">
                <a:solidFill>
                  <a:schemeClr val="tx1"/>
                </a:solidFill>
              </a:rPr>
              <a:t>of someone or something, while overlooking information that contradicts our view.</a:t>
            </a:r>
            <a:endParaRPr lang="en-US" dirty="0">
              <a:solidFill>
                <a:schemeClr val="tx1"/>
              </a:solidFill>
            </a:endParaRPr>
          </a:p>
          <a:p>
            <a:endParaRPr lang="en-US" dirty="0">
              <a:solidFill>
                <a:schemeClr val="tx1"/>
              </a:solidFill>
            </a:endParaRPr>
          </a:p>
          <a:p>
            <a:r>
              <a:rPr lang="en-US" dirty="0">
                <a:solidFill>
                  <a:schemeClr val="tx1"/>
                </a:solidFill>
              </a:rPr>
              <a:t>Ask yourself:</a:t>
            </a:r>
          </a:p>
          <a:p>
            <a:endParaRPr lang="en-US" sz="1200" dirty="0">
              <a:solidFill>
                <a:schemeClr val="tx1"/>
              </a:solidFill>
            </a:endParaRPr>
          </a:p>
          <a:p>
            <a:pPr marL="285750" indent="-285750">
              <a:buSzPct val="117000"/>
              <a:buChar char="•"/>
            </a:pPr>
            <a:r>
              <a:rPr lang="en-US" dirty="0">
                <a:solidFill>
                  <a:schemeClr val="tx1"/>
                </a:solidFill>
              </a:rPr>
              <a:t>why did the user take that action?</a:t>
            </a:r>
          </a:p>
          <a:p>
            <a:pPr marL="285750" indent="-285750">
              <a:buSzPct val="117000"/>
              <a:buChar char="•"/>
            </a:pPr>
            <a:r>
              <a:rPr lang="en-US" dirty="0">
                <a:solidFill>
                  <a:schemeClr val="tx1"/>
                </a:solidFill>
              </a:rPr>
              <a:t>was it because they did not have other options?  </a:t>
            </a:r>
          </a:p>
          <a:p>
            <a:pPr marL="285750" indent="-285750">
              <a:buSzPct val="117000"/>
              <a:buChar char="•"/>
            </a:pPr>
            <a:r>
              <a:rPr lang="en-US" dirty="0">
                <a:solidFill>
                  <a:schemeClr val="tx1"/>
                </a:solidFill>
              </a:rPr>
              <a:t>is there a possibility they might just be wanting to please you?</a:t>
            </a:r>
            <a:endParaRPr lang="en-GB" dirty="0">
              <a:solidFill>
                <a:schemeClr val="tx1"/>
              </a:solidFill>
            </a:endParaRPr>
          </a:p>
        </p:txBody>
      </p:sp>
    </p:spTree>
    <p:extLst>
      <p:ext uri="{BB962C8B-B14F-4D97-AF65-F5344CB8AC3E}">
        <p14:creationId xmlns:p14="http://schemas.microsoft.com/office/powerpoint/2010/main" val="196676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pPr>
              <a:buClr>
                <a:schemeClr val="lt1"/>
              </a:buClr>
            </a:pPr>
            <a:r>
              <a:rPr lang="en-GB">
                <a:solidFill>
                  <a:schemeClr val="lt1"/>
                </a:solidFill>
              </a:rPr>
              <a:t>Analysis </a:t>
            </a:r>
          </a:p>
        </p:txBody>
      </p:sp>
    </p:spTree>
    <p:extLst>
      <p:ext uri="{BB962C8B-B14F-4D97-AF65-F5344CB8AC3E}">
        <p14:creationId xmlns:p14="http://schemas.microsoft.com/office/powerpoint/2010/main" val="1421673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xfrm>
            <a:off x="381159" y="217426"/>
            <a:ext cx="7991400" cy="572700"/>
          </a:xfrm>
          <a:prstGeom prst="rect">
            <a:avLst/>
          </a:prstGeom>
        </p:spPr>
        <p:txBody>
          <a:bodyPr spcFirstLastPara="1" wrap="square" lIns="91425" tIns="91425" rIns="91425" bIns="91425" anchor="b" anchorCtr="0">
            <a:noAutofit/>
          </a:bodyPr>
          <a:lstStyle/>
          <a:p>
            <a:r>
              <a:rPr lang="en-GB"/>
              <a:t>What is analysis? </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GB" dirty="0"/>
              <a:t>User research will create a lot of raw data. You need to </a:t>
            </a:r>
            <a:r>
              <a:rPr lang="en-GB" dirty="0">
                <a:cs typeface="Arial"/>
              </a:rPr>
              <a:t>need to review this qualitative and quantitative research </a:t>
            </a:r>
            <a:r>
              <a:rPr lang="en-GB" dirty="0"/>
              <a:t>and extract useful insights. This is called analysis in the user research process. </a:t>
            </a:r>
            <a:br>
              <a:rPr lang="en-GB" dirty="0"/>
            </a:br>
            <a:br>
              <a:rPr lang="en-GB" dirty="0"/>
            </a:br>
            <a:r>
              <a:rPr lang="en-GB" dirty="0"/>
              <a:t>You may need to label the data as you read through the research. </a:t>
            </a:r>
            <a:r>
              <a:rPr lang="en-GB" dirty="0">
                <a:cs typeface="Arial"/>
              </a:rPr>
              <a:t>This will help you categorise items and find a source-item if the analysis is later queried</a:t>
            </a:r>
            <a:r>
              <a:rPr lang="en-GB" dirty="0"/>
              <a:t>. </a:t>
            </a:r>
            <a:br>
              <a:rPr lang="en-GB" dirty="0"/>
            </a:br>
            <a:br>
              <a:rPr lang="en-GB" dirty="0"/>
            </a:br>
            <a:r>
              <a:rPr lang="en-GB" dirty="0"/>
              <a:t>You could do this through:</a:t>
            </a:r>
          </a:p>
          <a:p>
            <a:endParaRPr lang="en-GB" sz="1200" dirty="0"/>
          </a:p>
          <a:p>
            <a:pPr marL="285750" indent="-285750">
              <a:buSzPct val="117000"/>
              <a:buChar char="•"/>
            </a:pPr>
            <a:r>
              <a:rPr lang="en-GB" dirty="0"/>
              <a:t>writing interview quotes onto sticky notes to be affinity-mapped </a:t>
            </a:r>
            <a:br>
              <a:rPr lang="en-GB" dirty="0"/>
            </a:br>
            <a:r>
              <a:rPr lang="en-GB" dirty="0"/>
              <a:t>(affinity mapping is grouping ideas</a:t>
            </a:r>
            <a:r>
              <a:rPr lang="en-GB" dirty="0">
                <a:solidFill>
                  <a:srgbClr val="000000"/>
                </a:solidFill>
                <a:cs typeface="Arial"/>
              </a:rPr>
              <a:t> based on similarities </a:t>
            </a:r>
            <a:r>
              <a:rPr lang="en-US" dirty="0">
                <a:solidFill>
                  <a:srgbClr val="000000"/>
                </a:solidFill>
                <a:cs typeface="Arial"/>
              </a:rPr>
              <a:t>–</a:t>
            </a:r>
            <a:r>
              <a:rPr lang="en-GB" dirty="0">
                <a:solidFill>
                  <a:srgbClr val="000000"/>
                </a:solidFill>
                <a:cs typeface="Arial"/>
              </a:rPr>
              <a:t> we will cover this in the next section) </a:t>
            </a:r>
            <a:endParaRPr lang="en-GB" sz="1100" dirty="0">
              <a:solidFill>
                <a:srgbClr val="4D5156"/>
              </a:solidFill>
              <a:latin typeface="Arial"/>
              <a:cs typeface="Arial"/>
            </a:endParaRPr>
          </a:p>
          <a:p>
            <a:pPr marL="285750" indent="-285750">
              <a:buSzPct val="117000"/>
              <a:buChar char="•"/>
            </a:pPr>
            <a:r>
              <a:rPr lang="en-GB" dirty="0"/>
              <a:t>entering observations into a spreadsheet from a usability test   </a:t>
            </a:r>
          </a:p>
          <a:p>
            <a:endParaRPr lang="en-GB" dirty="0"/>
          </a:p>
          <a:p>
            <a:endParaRPr lang="en-GB" dirty="0"/>
          </a:p>
        </p:txBody>
      </p:sp>
    </p:spTree>
    <p:extLst>
      <p:ext uri="{BB962C8B-B14F-4D97-AF65-F5344CB8AC3E}">
        <p14:creationId xmlns:p14="http://schemas.microsoft.com/office/powerpoint/2010/main" val="3323342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How to approach analysis </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GB" b="1"/>
              <a:t>Get all your research data into one place</a:t>
            </a:r>
            <a:r>
              <a:rPr lang="en-GB"/>
              <a:t>. Research comes in all different formats including clips you have listened to, or articles you have read.</a:t>
            </a:r>
            <a:br>
              <a:rPr lang="en-GB"/>
            </a:br>
            <a:br>
              <a:rPr lang="en-GB"/>
            </a:br>
            <a:r>
              <a:rPr lang="en-GB" b="1"/>
              <a:t>Read all the data from beginning to end</a:t>
            </a:r>
            <a:r>
              <a:rPr lang="en-GB"/>
              <a:t> </a:t>
            </a:r>
            <a:r>
              <a:rPr lang="en-US"/>
              <a:t>–</a:t>
            </a:r>
            <a:r>
              <a:rPr lang="en-GB"/>
              <a:t> what starts to look interesting?</a:t>
            </a:r>
            <a:br>
              <a:rPr lang="en-GB"/>
            </a:br>
            <a:br>
              <a:rPr lang="en-GB"/>
            </a:br>
            <a:r>
              <a:rPr lang="en-GB" b="1"/>
              <a:t>Code the research </a:t>
            </a:r>
            <a:r>
              <a:rPr lang="en-GB"/>
              <a:t>based on what it is about. For example, 'housing' or 'trust’.</a:t>
            </a:r>
            <a:br>
              <a:rPr lang="en-GB"/>
            </a:br>
            <a:br>
              <a:rPr lang="en-GB"/>
            </a:br>
            <a:r>
              <a:rPr lang="en-GB" b="1"/>
              <a:t>Create codes for emerging themes</a:t>
            </a:r>
            <a:r>
              <a:rPr lang="en-GB"/>
              <a:t>.</a:t>
            </a:r>
            <a:br>
              <a:rPr lang="en-GB"/>
            </a:br>
            <a:br>
              <a:rPr lang="en-GB"/>
            </a:br>
            <a:r>
              <a:rPr lang="en-GB" b="1"/>
              <a:t>Take a break </a:t>
            </a:r>
            <a:r>
              <a:rPr lang="en-US"/>
              <a:t>–</a:t>
            </a:r>
            <a:r>
              <a:rPr lang="en-GB" b="1"/>
              <a:t> </a:t>
            </a:r>
            <a:r>
              <a:rPr lang="en-GB"/>
              <a:t>it's important to come back with fresh eyes.</a:t>
            </a:r>
            <a:br>
              <a:rPr lang="en-GB"/>
            </a:br>
            <a:br>
              <a:rPr lang="en-GB"/>
            </a:br>
            <a:r>
              <a:rPr lang="en-GB" b="1"/>
              <a:t>Evaluate your themes for a good fit </a:t>
            </a:r>
            <a:r>
              <a:rPr lang="en-US"/>
              <a:t>–</a:t>
            </a:r>
            <a:r>
              <a:rPr lang="en-GB" i="1">
                <a:cs typeface="Arial"/>
              </a:rPr>
              <a:t> </a:t>
            </a:r>
            <a:r>
              <a:rPr lang="en-GB">
                <a:cs typeface="Arial"/>
              </a:rPr>
              <a:t>if not, you may need to re-group </a:t>
            </a:r>
            <a:endParaRPr lang="en-US">
              <a:cs typeface="Arial"/>
            </a:endParaRPr>
          </a:p>
          <a:p>
            <a:r>
              <a:rPr lang="en-GB">
                <a:cs typeface="Arial"/>
              </a:rPr>
              <a:t>into themes that are a better fit, with new theme-codes. </a:t>
            </a:r>
            <a:r>
              <a:rPr lang="en-GB"/>
              <a:t> </a:t>
            </a:r>
            <a:br>
              <a:rPr lang="en-GB"/>
            </a:br>
            <a:br>
              <a:rPr lang="en-GB"/>
            </a:br>
            <a:br>
              <a:rPr lang="en-GB"/>
            </a:br>
            <a:br>
              <a:rPr lang="en-US"/>
            </a:br>
            <a:endParaRPr lang="en-US"/>
          </a:p>
          <a:p>
            <a:br>
              <a:rPr lang="en-US"/>
            </a:br>
            <a:endParaRPr lang="en-US"/>
          </a:p>
          <a:p>
            <a:br>
              <a:rPr lang="en-US"/>
            </a:br>
            <a:endParaRPr lang="en-US"/>
          </a:p>
          <a:p>
            <a:br>
              <a:rPr lang="en-US"/>
            </a:br>
            <a:br>
              <a:rPr lang="en-GB"/>
            </a:br>
            <a:endParaRPr lang="en-GB">
              <a:solidFill>
                <a:srgbClr val="000000"/>
              </a:solidFill>
            </a:endParaRPr>
          </a:p>
        </p:txBody>
      </p:sp>
    </p:spTree>
    <p:extLst>
      <p:ext uri="{BB962C8B-B14F-4D97-AF65-F5344CB8AC3E}">
        <p14:creationId xmlns:p14="http://schemas.microsoft.com/office/powerpoint/2010/main" val="106053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Some advice for conducting analysis</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US" dirty="0"/>
              <a:t>When conducting analysis, you should:</a:t>
            </a:r>
          </a:p>
          <a:p>
            <a:endParaRPr lang="en-US" sz="1200" dirty="0"/>
          </a:p>
          <a:p>
            <a:pPr marL="285750" indent="-285750">
              <a:buSzPct val="117000"/>
              <a:buChar char="•"/>
            </a:pPr>
            <a:r>
              <a:rPr lang="en-US" dirty="0"/>
              <a:t>give yourself plenty of time</a:t>
            </a:r>
          </a:p>
          <a:p>
            <a:pPr marL="285750" indent="-285750">
              <a:buSzPct val="117000"/>
              <a:buChar char="•"/>
            </a:pPr>
            <a:r>
              <a:rPr lang="en-US" dirty="0">
                <a:cs typeface="Arial"/>
              </a:rPr>
              <a:t>try not to do research analysis on your own – if somebody else observes the session, try to involve them in the research analysis. If not, do discuss your conclusions before your final report</a:t>
            </a:r>
            <a:endParaRPr lang="en-US" dirty="0"/>
          </a:p>
          <a:p>
            <a:pPr marL="285750" indent="-285750">
              <a:buSzPct val="117000"/>
              <a:buFont typeface="Arial"/>
              <a:buChar char="•"/>
            </a:pPr>
            <a:r>
              <a:rPr lang="en-US" dirty="0"/>
              <a:t>be prepared for research analysis to feel messy – you may not start out with a lot of clarity, but trust that this will come through the conversations you will have with participants</a:t>
            </a:r>
          </a:p>
          <a:p>
            <a:pPr marL="285750" indent="-285750">
              <a:buSzPct val="117000"/>
              <a:buFont typeface="Arial"/>
              <a:buChar char="•"/>
            </a:pPr>
            <a:r>
              <a:rPr lang="en-US" dirty="0">
                <a:cs typeface="Arial"/>
              </a:rPr>
              <a:t>focus on identifying how the user research has clarified the user need – avoid identifying solutions to the user need</a:t>
            </a:r>
            <a:endParaRPr lang="en-US" dirty="0"/>
          </a:p>
          <a:p>
            <a:endParaRPr lang="en-US" dirty="0"/>
          </a:p>
          <a:p>
            <a:r>
              <a:rPr lang="en-US" dirty="0"/>
              <a:t>As with all parts of user research, be aware of your unconscious biases.</a:t>
            </a:r>
          </a:p>
          <a:p>
            <a:pPr marL="285750" indent="-285750">
              <a:buFont typeface="Arial"/>
              <a:buChar char="•"/>
            </a:pPr>
            <a:endParaRPr lang="en-US" dirty="0"/>
          </a:p>
          <a:p>
            <a:endParaRPr lang="en-US" b="1" dirty="0"/>
          </a:p>
          <a:p>
            <a:endParaRPr lang="en-US" dirty="0"/>
          </a:p>
        </p:txBody>
      </p:sp>
    </p:spTree>
    <p:extLst>
      <p:ext uri="{BB962C8B-B14F-4D97-AF65-F5344CB8AC3E}">
        <p14:creationId xmlns:p14="http://schemas.microsoft.com/office/powerpoint/2010/main" val="290553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pPr>
              <a:buClr>
                <a:schemeClr val="lt1"/>
              </a:buClr>
            </a:pPr>
            <a:r>
              <a:rPr lang="en-GB">
                <a:solidFill>
                  <a:schemeClr val="lt1"/>
                </a:solidFill>
              </a:rPr>
              <a:t>Synthesis </a:t>
            </a:r>
          </a:p>
        </p:txBody>
      </p:sp>
    </p:spTree>
    <p:extLst>
      <p:ext uri="{BB962C8B-B14F-4D97-AF65-F5344CB8AC3E}">
        <p14:creationId xmlns:p14="http://schemas.microsoft.com/office/powerpoint/2010/main" val="376046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2A0-A7ED-ADC6-6453-B6DDA9D5777D}"/>
              </a:ext>
            </a:extLst>
          </p:cNvPr>
          <p:cNvSpPr>
            <a:spLocks noGrp="1"/>
          </p:cNvSpPr>
          <p:nvPr>
            <p:ph type="title"/>
          </p:nvPr>
        </p:nvSpPr>
        <p:spPr/>
        <p:txBody>
          <a:bodyPr/>
          <a:lstStyle/>
          <a:p>
            <a:r>
              <a:rPr lang="en-US"/>
              <a:t>What will this overview cover? </a:t>
            </a:r>
            <a:endParaRPr lang="en-GB"/>
          </a:p>
        </p:txBody>
      </p:sp>
      <p:sp>
        <p:nvSpPr>
          <p:cNvPr id="3" name="Text Placeholder 2">
            <a:extLst>
              <a:ext uri="{FF2B5EF4-FFF2-40B4-BE49-F238E27FC236}">
                <a16:creationId xmlns:a16="http://schemas.microsoft.com/office/drawing/2014/main" id="{E1A7D46C-B8B4-34EB-48A3-BB0DD314785C}"/>
              </a:ext>
            </a:extLst>
          </p:cNvPr>
          <p:cNvSpPr>
            <a:spLocks noGrp="1"/>
          </p:cNvSpPr>
          <p:nvPr>
            <p:ph type="body" idx="1"/>
          </p:nvPr>
        </p:nvSpPr>
        <p:spPr/>
        <p:txBody>
          <a:bodyPr/>
          <a:lstStyle/>
          <a:p>
            <a:r>
              <a:rPr lang="en-US" dirty="0"/>
              <a:t>This overview will cover: </a:t>
            </a:r>
          </a:p>
          <a:p>
            <a:endParaRPr lang="en-US" sz="1200" dirty="0"/>
          </a:p>
          <a:p>
            <a:pPr marL="285750" indent="-283845">
              <a:buFont typeface="Arial,Sans-Serif"/>
              <a:buChar char="•"/>
            </a:pPr>
            <a:r>
              <a:rPr lang="en-US" dirty="0"/>
              <a:t>what is user research </a:t>
            </a:r>
          </a:p>
          <a:p>
            <a:pPr marL="285750" indent="-283845">
              <a:buFont typeface="Arial,Sans-Serif"/>
              <a:buChar char="•"/>
            </a:pPr>
            <a:r>
              <a:rPr lang="en-US" dirty="0"/>
              <a:t>generative and evaluative research methods</a:t>
            </a:r>
          </a:p>
          <a:p>
            <a:pPr marL="285750" indent="-283845">
              <a:buFont typeface="Arial,Sans-Serif"/>
              <a:buChar char="•"/>
            </a:pPr>
            <a:r>
              <a:rPr lang="en-US" dirty="0"/>
              <a:t>analysis and synthesis </a:t>
            </a:r>
          </a:p>
          <a:p>
            <a:pPr marL="285750" indent="-283845">
              <a:buFont typeface="Arial,Sans-Serif"/>
              <a:buChar char="•"/>
            </a:pPr>
            <a:r>
              <a:rPr lang="en-US" dirty="0"/>
              <a:t>insights and 'how might we' options</a:t>
            </a:r>
          </a:p>
          <a:p>
            <a:pPr marL="1905"/>
            <a:endParaRPr lang="en-US" dirty="0"/>
          </a:p>
          <a:p>
            <a:pPr indent="-283845"/>
            <a:r>
              <a:rPr lang="en-US" dirty="0"/>
              <a:t>You can also find links to further resources and tips for putting user research into practice in your own context. </a:t>
            </a:r>
            <a:endParaRPr lang="en-US" b="1" dirty="0"/>
          </a:p>
          <a:p>
            <a:pPr indent="-283845"/>
            <a:endParaRPr lang="en-US" b="1" dirty="0"/>
          </a:p>
          <a:p>
            <a:pPr indent="-283845"/>
            <a:r>
              <a:rPr lang="en-US" b="1" dirty="0"/>
              <a:t>Tip: </a:t>
            </a:r>
            <a:r>
              <a:rPr lang="en-US" dirty="0"/>
              <a:t>if you are viewing this file in Edit mode, use Control (ctrl) + Click to open any links you want to access.</a:t>
            </a:r>
            <a:br>
              <a:rPr lang="en-US" b="1" dirty="0"/>
            </a:br>
            <a:endParaRPr lang="en-US" b="1" dirty="0"/>
          </a:p>
        </p:txBody>
      </p:sp>
    </p:spTree>
    <p:extLst>
      <p:ext uri="{BB962C8B-B14F-4D97-AF65-F5344CB8AC3E}">
        <p14:creationId xmlns:p14="http://schemas.microsoft.com/office/powerpoint/2010/main" val="2684237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What is synthesis? </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GB" dirty="0"/>
              <a:t>During synthesis we start to look for patterns, connections and relationships between </a:t>
            </a:r>
            <a:r>
              <a:rPr lang="en-GB" dirty="0">
                <a:cs typeface="Arial"/>
              </a:rPr>
              <a:t>data gathered through research and grouped in analysis</a:t>
            </a:r>
            <a:r>
              <a:rPr lang="en-GB" dirty="0"/>
              <a:t>. The data no longer sits as individual observations. Now we start to form an understanding of our users, their context and their needs. </a:t>
            </a:r>
            <a:br>
              <a:rPr lang="en-GB" dirty="0"/>
            </a:br>
            <a:br>
              <a:rPr lang="en-GB" dirty="0"/>
            </a:br>
            <a:r>
              <a:rPr lang="en-GB" dirty="0"/>
              <a:t>This helps to develop new knowledge taken from our analysis.</a:t>
            </a:r>
            <a:br>
              <a:rPr lang="en-GB" dirty="0"/>
            </a:br>
            <a:endParaRPr lang="en-US" dirty="0"/>
          </a:p>
          <a:p>
            <a:r>
              <a:rPr lang="en-GB" dirty="0"/>
              <a:t>Synthesis includes things like:</a:t>
            </a:r>
          </a:p>
          <a:p>
            <a:endParaRPr lang="en-GB" sz="1200" dirty="0"/>
          </a:p>
          <a:p>
            <a:pPr marL="285750" indent="-285750">
              <a:buSzPct val="117000"/>
              <a:buChar char="•"/>
            </a:pPr>
            <a:r>
              <a:rPr lang="en-GB" dirty="0"/>
              <a:t>taking the notes created in analysis and affinity-mapping them</a:t>
            </a:r>
          </a:p>
          <a:p>
            <a:pPr marL="285750" indent="-285750">
              <a:buSzPct val="117000"/>
              <a:buChar char="•"/>
            </a:pPr>
            <a:r>
              <a:rPr lang="en-GB" dirty="0"/>
              <a:t>looking at the data created from the interview scripts and identifying user patterns and trends</a:t>
            </a:r>
          </a:p>
          <a:p>
            <a:pPr marL="285750" indent="-285750">
              <a:buSzPct val="117000"/>
              <a:buChar char="•"/>
            </a:pPr>
            <a:r>
              <a:rPr lang="en-GB" dirty="0"/>
              <a:t>taking these themes and creating higher level insights</a:t>
            </a:r>
          </a:p>
          <a:p>
            <a:endParaRPr lang="en-GB" dirty="0"/>
          </a:p>
        </p:txBody>
      </p:sp>
    </p:spTree>
    <p:extLst>
      <p:ext uri="{BB962C8B-B14F-4D97-AF65-F5344CB8AC3E}">
        <p14:creationId xmlns:p14="http://schemas.microsoft.com/office/powerpoint/2010/main" val="394598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How we approach synthesis</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GB" dirty="0"/>
              <a:t>Synthesis is difficult if you have not organised your data when doing analysis. Make sure you can trace it back to the source, such as the interview or piece of desk research it came from. Colour coding and labelling in analysis is now a great help. </a:t>
            </a:r>
            <a:br>
              <a:rPr lang="en-GB" dirty="0"/>
            </a:br>
            <a:br>
              <a:rPr lang="en-GB" dirty="0"/>
            </a:br>
            <a:r>
              <a:rPr lang="en-GB" dirty="0"/>
              <a:t>Refer back to your objectives and why you did this research in the first place.</a:t>
            </a:r>
            <a:endParaRPr lang="en-US" dirty="0"/>
          </a:p>
          <a:p>
            <a:br>
              <a:rPr lang="en-GB" dirty="0"/>
            </a:br>
            <a:r>
              <a:rPr lang="en-GB" dirty="0"/>
              <a:t>Explore the data, looking for relevant themes, patterns and stories. </a:t>
            </a:r>
            <a:br>
              <a:rPr lang="en-GB" dirty="0"/>
            </a:br>
            <a:br>
              <a:rPr lang="en-GB" dirty="0"/>
            </a:br>
            <a:r>
              <a:rPr lang="en-GB" dirty="0">
                <a:solidFill>
                  <a:srgbClr val="000000"/>
                </a:solidFill>
              </a:rPr>
              <a:t>Think about:</a:t>
            </a:r>
          </a:p>
          <a:p>
            <a:endParaRPr lang="en-US" sz="1200" dirty="0"/>
          </a:p>
          <a:p>
            <a:pPr marL="285750" indent="-285750">
              <a:buSzPct val="117000"/>
              <a:buChar char="•"/>
            </a:pPr>
            <a:r>
              <a:rPr lang="en-GB" dirty="0">
                <a:solidFill>
                  <a:srgbClr val="000000"/>
                </a:solidFill>
              </a:rPr>
              <a:t>what</a:t>
            </a:r>
            <a:r>
              <a:rPr lang="en-GB" dirty="0"/>
              <a:t> information have we learned?</a:t>
            </a:r>
          </a:p>
          <a:p>
            <a:pPr marL="285750" indent="-285750">
              <a:buSzPct val="117000"/>
              <a:buChar char="•"/>
            </a:pPr>
            <a:r>
              <a:rPr lang="en-GB" dirty="0"/>
              <a:t>what patterns are we seeing? </a:t>
            </a:r>
          </a:p>
          <a:p>
            <a:pPr marL="285750" indent="-285750">
              <a:buSzPct val="117000"/>
              <a:buChar char="•"/>
            </a:pPr>
            <a:r>
              <a:rPr lang="en-GB" dirty="0"/>
              <a:t>what does this all mean? </a:t>
            </a:r>
          </a:p>
          <a:p>
            <a:pPr>
              <a:buSzPct val="117000"/>
            </a:pPr>
            <a:r>
              <a:rPr lang="en-GB" dirty="0"/>
              <a:t> </a:t>
            </a:r>
            <a:br>
              <a:rPr lang="en-GB" dirty="0"/>
            </a:br>
            <a:endParaRPr lang="en-GB" dirty="0">
              <a:solidFill>
                <a:srgbClr val="000000"/>
              </a:solidFill>
            </a:endParaRPr>
          </a:p>
        </p:txBody>
      </p:sp>
    </p:spTree>
    <p:extLst>
      <p:ext uri="{BB962C8B-B14F-4D97-AF65-F5344CB8AC3E}">
        <p14:creationId xmlns:p14="http://schemas.microsoft.com/office/powerpoint/2010/main" val="3634102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Affinity mapping</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GB">
                <a:solidFill>
                  <a:schemeClr val="tx1"/>
                </a:solidFill>
              </a:rPr>
              <a:t>Affinity mapping is a method to group ideas based on similarities. You can do this by placing all your coded data on an online whiteboard like Mural, or sticking notes on a wall. You may notice that your observations will start to group into themes quite naturally. </a:t>
            </a:r>
            <a:br>
              <a:rPr lang="en-GB"/>
            </a:br>
            <a:br>
              <a:rPr lang="en-GB"/>
            </a:br>
            <a:r>
              <a:rPr lang="en-GB">
                <a:solidFill>
                  <a:schemeClr val="tx1"/>
                </a:solidFill>
              </a:rPr>
              <a:t>Start by looking for overlaps or duplicates. Make sure your themes are balanced enough so not everything falls under a theme, or the opposite, where just one user quote supports or makes up that theme.    </a:t>
            </a:r>
            <a:br>
              <a:rPr lang="en-US" b="1"/>
            </a:br>
            <a:endParaRPr lang="en-US">
              <a:solidFill>
                <a:schemeClr val="tx1"/>
              </a:solidFill>
            </a:endParaRPr>
          </a:p>
          <a:p>
            <a:r>
              <a:rPr lang="en-US">
                <a:solidFill>
                  <a:schemeClr val="tx1"/>
                </a:solidFill>
              </a:rPr>
              <a:t>Be aware of your bias. An example of a bias to avoid in analysis and synthesis is clustering bias.</a:t>
            </a:r>
            <a:r>
              <a:rPr lang="en-US" b="1">
                <a:solidFill>
                  <a:schemeClr val="tx1"/>
                </a:solidFill>
              </a:rPr>
              <a:t> </a:t>
            </a:r>
            <a:r>
              <a:rPr lang="en-US">
                <a:solidFill>
                  <a:schemeClr val="tx1"/>
                </a:solidFill>
              </a:rPr>
              <a:t>We tend to find patterns among randomness when there may be none. This is why having a diverse team with an equal voice to call this </a:t>
            </a:r>
          </a:p>
          <a:p>
            <a:r>
              <a:rPr lang="en-US">
                <a:solidFill>
                  <a:schemeClr val="tx1"/>
                </a:solidFill>
              </a:rPr>
              <a:t>out is important. </a:t>
            </a:r>
          </a:p>
          <a:p>
            <a:endParaRPr lang="en-GB"/>
          </a:p>
          <a:p>
            <a:endParaRPr lang="en-GB"/>
          </a:p>
        </p:txBody>
      </p:sp>
    </p:spTree>
    <p:extLst>
      <p:ext uri="{BB962C8B-B14F-4D97-AF65-F5344CB8AC3E}">
        <p14:creationId xmlns:p14="http://schemas.microsoft.com/office/powerpoint/2010/main" val="3249020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pPr>
              <a:buClr>
                <a:schemeClr val="lt1"/>
              </a:buClr>
            </a:pPr>
            <a:r>
              <a:rPr lang="en-GB">
                <a:solidFill>
                  <a:schemeClr val="lt1"/>
                </a:solidFill>
              </a:rPr>
              <a:t>Insights and 'how might we's'</a:t>
            </a:r>
          </a:p>
        </p:txBody>
      </p:sp>
    </p:spTree>
    <p:extLst>
      <p:ext uri="{BB962C8B-B14F-4D97-AF65-F5344CB8AC3E}">
        <p14:creationId xmlns:p14="http://schemas.microsoft.com/office/powerpoint/2010/main" val="3537104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Interpreting findings into insights </a:t>
            </a:r>
            <a:endParaRPr lang="en-GB">
              <a:highlight>
                <a:srgbClr val="FF00FF"/>
              </a:highlight>
            </a:endParaRP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US" dirty="0">
                <a:solidFill>
                  <a:schemeClr val="tx1"/>
                </a:solidFill>
              </a:rPr>
              <a:t>After interpreting the data, you need to draw out insights. An insight is a short statement that gives us enough shared understanding to take an action.</a:t>
            </a:r>
          </a:p>
          <a:p>
            <a:br>
              <a:rPr lang="en-US" dirty="0"/>
            </a:br>
            <a:r>
              <a:rPr lang="en-US" dirty="0">
                <a:solidFill>
                  <a:schemeClr val="tx1"/>
                </a:solidFill>
              </a:rPr>
              <a:t>Insights can reflect a synthesis of many research findings, like quotes or observations. The insights take individual stories into overarching truths. </a:t>
            </a:r>
            <a:r>
              <a:rPr lang="en-US" dirty="0"/>
              <a:t>Insights are not observations, but they develop from them.</a:t>
            </a:r>
            <a:br>
              <a:rPr lang="en-US" dirty="0"/>
            </a:br>
            <a:endParaRPr lang="en-US" dirty="0"/>
          </a:p>
          <a:p>
            <a:r>
              <a:rPr lang="en-US" b="1" dirty="0"/>
              <a:t>An observation would be:</a:t>
            </a:r>
            <a:br>
              <a:rPr lang="en-US" b="1" dirty="0"/>
            </a:br>
            <a:r>
              <a:rPr lang="en-US" dirty="0"/>
              <a:t>Residents in the community rely on housing information from their friends and </a:t>
            </a:r>
            <a:r>
              <a:rPr lang="en-US" dirty="0" err="1"/>
              <a:t>neighbours</a:t>
            </a:r>
            <a:r>
              <a:rPr lang="en-US" dirty="0"/>
              <a:t>, though they know this is limited.</a:t>
            </a:r>
          </a:p>
          <a:p>
            <a:br>
              <a:rPr lang="en-US" dirty="0"/>
            </a:br>
            <a:r>
              <a:rPr lang="en-US" b="1" dirty="0"/>
              <a:t>The insight could be:</a:t>
            </a:r>
            <a:br>
              <a:rPr lang="en-US" dirty="0"/>
            </a:br>
            <a:r>
              <a:rPr lang="en-US" dirty="0"/>
              <a:t>Residents prefer to rely on information that they know is limited, rather than</a:t>
            </a:r>
            <a:br>
              <a:rPr lang="en-US" dirty="0"/>
            </a:br>
            <a:r>
              <a:rPr lang="en-US" dirty="0"/>
              <a:t>find an official source. </a:t>
            </a:r>
          </a:p>
          <a:p>
            <a:endParaRPr lang="en-US" b="1" dirty="0"/>
          </a:p>
          <a:p>
            <a:endParaRPr lang="en-GB" dirty="0"/>
          </a:p>
          <a:p>
            <a:endParaRPr lang="en-GB" dirty="0"/>
          </a:p>
        </p:txBody>
      </p:sp>
    </p:spTree>
    <p:extLst>
      <p:ext uri="{BB962C8B-B14F-4D97-AF65-F5344CB8AC3E}">
        <p14:creationId xmlns:p14="http://schemas.microsoft.com/office/powerpoint/2010/main" val="32982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Prioritise insights and identify gaps</a:t>
            </a:r>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p:txBody>
          <a:bodyPr/>
          <a:lstStyle/>
          <a:p>
            <a:r>
              <a:rPr lang="en-US"/>
              <a:t>Consider </a:t>
            </a:r>
            <a:r>
              <a:rPr lang="en-US" err="1"/>
              <a:t>prioritising</a:t>
            </a:r>
            <a:r>
              <a:rPr lang="en-US"/>
              <a:t> and refining your insights. You’ll probably have developed a long list but are they all equally impactful? Could any be merged?</a:t>
            </a:r>
            <a:br>
              <a:rPr lang="en-US" b="1"/>
            </a:br>
            <a:endParaRPr lang="en-US" b="1"/>
          </a:p>
          <a:p>
            <a:r>
              <a:rPr lang="en-US"/>
              <a:t>You may wish to agree evaluation criteria upfront.</a:t>
            </a:r>
            <a:r>
              <a:rPr lang="en-US">
                <a:solidFill>
                  <a:schemeClr val="tx1"/>
                </a:solidFill>
              </a:rPr>
              <a:t> Identify anything which may be critical to know in the future.</a:t>
            </a:r>
          </a:p>
          <a:p>
            <a:pPr>
              <a:buSzPct val="117000"/>
            </a:pPr>
            <a:endParaRPr lang="en-US">
              <a:solidFill>
                <a:schemeClr val="tx1"/>
              </a:solidFill>
            </a:endParaRPr>
          </a:p>
          <a:p>
            <a:pPr>
              <a:buFont typeface="Arial,Sans-Serif" panose="020B0604020202020204" pitchFamily="34" charset="0"/>
            </a:pPr>
            <a:r>
              <a:rPr lang="en-US">
                <a:solidFill>
                  <a:schemeClr val="tx1"/>
                </a:solidFill>
              </a:rPr>
              <a:t>It's impossible for research to identify everything. Having gaps in your knowledge is normal. </a:t>
            </a:r>
            <a:br>
              <a:rPr lang="en-US"/>
            </a:br>
            <a:endParaRPr lang="en-US"/>
          </a:p>
          <a:p>
            <a:r>
              <a:rPr lang="en-US">
                <a:solidFill>
                  <a:schemeClr val="tx1"/>
                </a:solidFill>
              </a:rPr>
              <a:t>You may need to do further research or build this into future testing. For example, this may impact who you speak to at the next stage. </a:t>
            </a:r>
            <a:br>
              <a:rPr lang="en-US"/>
            </a:br>
            <a:br>
              <a:rPr lang="en-US" b="1"/>
            </a:br>
            <a:br>
              <a:rPr lang="en-US"/>
            </a:br>
            <a:br>
              <a:rPr lang="en-US"/>
            </a:br>
            <a:endParaRPr lang="en-US">
              <a:solidFill>
                <a:schemeClr val="tx1"/>
              </a:solidFill>
            </a:endParaRPr>
          </a:p>
          <a:p>
            <a:br>
              <a:rPr lang="en-US"/>
            </a:br>
            <a:endParaRPr lang="en-US"/>
          </a:p>
        </p:txBody>
      </p:sp>
    </p:spTree>
    <p:extLst>
      <p:ext uri="{BB962C8B-B14F-4D97-AF65-F5344CB8AC3E}">
        <p14:creationId xmlns:p14="http://schemas.microsoft.com/office/powerpoint/2010/main" val="1219456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r>
              <a:rPr lang="en-GB"/>
              <a:t>Defining the design challenge </a:t>
            </a:r>
            <a:endParaRPr lang="en-US"/>
          </a:p>
        </p:txBody>
      </p:sp>
      <p:sp>
        <p:nvSpPr>
          <p:cNvPr id="2" name="Text Placeholder 1">
            <a:extLst>
              <a:ext uri="{FF2B5EF4-FFF2-40B4-BE49-F238E27FC236}">
                <a16:creationId xmlns:a16="http://schemas.microsoft.com/office/drawing/2014/main" id="{20B24FE0-6625-455F-EB83-F00F40E090E8}"/>
              </a:ext>
            </a:extLst>
          </p:cNvPr>
          <p:cNvSpPr>
            <a:spLocks noGrp="1"/>
          </p:cNvSpPr>
          <p:nvPr>
            <p:ph type="body" idx="1"/>
          </p:nvPr>
        </p:nvSpPr>
        <p:spPr>
          <a:xfrm>
            <a:off x="381159" y="1120724"/>
            <a:ext cx="8070318" cy="3831526"/>
          </a:xfrm>
        </p:spPr>
        <p:txBody>
          <a:bodyPr/>
          <a:lstStyle/>
          <a:p>
            <a:r>
              <a:rPr lang="en-US" dirty="0"/>
              <a:t>When ready, the insights should be developed into a potential action for the team. One method is the 'how might we' statement. </a:t>
            </a:r>
            <a:br>
              <a:rPr lang="en-US" dirty="0"/>
            </a:br>
            <a:endParaRPr lang="en-US" dirty="0"/>
          </a:p>
          <a:p>
            <a:r>
              <a:rPr lang="en-US" dirty="0"/>
              <a:t>The 'how might we' is shaped as a question and based on high-potential insights. It provides a framework for ideation (coming up with ideas) and the possibility to create new solutions. It should be able to generate several possible solutions. If you can’t think of many ideas, you might need to rework it. A 'how might we' is a goal plus a constraint.</a:t>
            </a:r>
          </a:p>
          <a:p>
            <a:br>
              <a:rPr lang="en-US" dirty="0"/>
            </a:br>
            <a:r>
              <a:rPr lang="en-US" dirty="0"/>
              <a:t>An example 'how might we' for our previous insight could be:</a:t>
            </a:r>
          </a:p>
          <a:p>
            <a:r>
              <a:rPr lang="en-US" b="1" dirty="0"/>
              <a:t>Goal: </a:t>
            </a:r>
            <a:r>
              <a:rPr lang="en-US" dirty="0"/>
              <a:t>enhance the visibility of trust-building and knowledge sharing activities.</a:t>
            </a:r>
          </a:p>
          <a:p>
            <a:r>
              <a:rPr lang="en-US" b="1" dirty="0"/>
              <a:t>Constraint: </a:t>
            </a:r>
            <a:r>
              <a:rPr lang="en-US" dirty="0"/>
              <a:t>for local residents who do not access official sources of </a:t>
            </a:r>
          </a:p>
          <a:p>
            <a:r>
              <a:rPr lang="en-US" dirty="0"/>
              <a:t>Information. </a:t>
            </a:r>
            <a:br>
              <a:rPr lang="en-US" dirty="0"/>
            </a:br>
            <a:br>
              <a:rPr lang="en-US" dirty="0"/>
            </a:br>
            <a:endParaRPr lang="en-US" dirty="0">
              <a:solidFill>
                <a:schemeClr val="tx1"/>
              </a:solidFill>
            </a:endParaRPr>
          </a:p>
          <a:p>
            <a:br>
              <a:rPr lang="en-US" dirty="0"/>
            </a:br>
            <a:endParaRPr lang="en-US" dirty="0"/>
          </a:p>
        </p:txBody>
      </p:sp>
    </p:spTree>
    <p:extLst>
      <p:ext uri="{BB962C8B-B14F-4D97-AF65-F5344CB8AC3E}">
        <p14:creationId xmlns:p14="http://schemas.microsoft.com/office/powerpoint/2010/main" val="4220668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32"/>
          <p:cNvSpPr txBox="1">
            <a:spLocks noGrp="1"/>
          </p:cNvSpPr>
          <p:nvPr>
            <p:ph type="title"/>
          </p:nvPr>
        </p:nvSpPr>
        <p:spPr>
          <a:prstGeom prst="rect">
            <a:avLst/>
          </a:prstGeom>
        </p:spPr>
        <p:txBody>
          <a:bodyPr spcFirstLastPara="1" wrap="square" lIns="91425" tIns="91425" rIns="91425" bIns="91425" anchor="b" anchorCtr="0">
            <a:noAutofit/>
          </a:bodyPr>
          <a:lstStyle/>
          <a:p>
            <a:pPr>
              <a:buClr>
                <a:schemeClr val="lt1"/>
              </a:buClr>
            </a:pPr>
            <a:r>
              <a:rPr lang="en-GB">
                <a:solidFill>
                  <a:schemeClr val="lt1"/>
                </a:solidFill>
              </a:rPr>
              <a:t>User research: useful tools and resources</a:t>
            </a:r>
          </a:p>
        </p:txBody>
      </p:sp>
    </p:spTree>
    <p:extLst>
      <p:ext uri="{BB962C8B-B14F-4D97-AF65-F5344CB8AC3E}">
        <p14:creationId xmlns:p14="http://schemas.microsoft.com/office/powerpoint/2010/main" val="876600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00E1-B2DE-D713-DE95-6198401ED2C2}"/>
              </a:ext>
            </a:extLst>
          </p:cNvPr>
          <p:cNvSpPr>
            <a:spLocks noGrp="1"/>
          </p:cNvSpPr>
          <p:nvPr>
            <p:ph type="title"/>
          </p:nvPr>
        </p:nvSpPr>
        <p:spPr/>
        <p:txBody>
          <a:bodyPr/>
          <a:lstStyle/>
          <a:p>
            <a:r>
              <a:rPr lang="en-US"/>
              <a:t>User research tools </a:t>
            </a:r>
          </a:p>
        </p:txBody>
      </p:sp>
      <p:sp>
        <p:nvSpPr>
          <p:cNvPr id="3" name="Text Placeholder 2">
            <a:extLst>
              <a:ext uri="{FF2B5EF4-FFF2-40B4-BE49-F238E27FC236}">
                <a16:creationId xmlns:a16="http://schemas.microsoft.com/office/drawing/2014/main" id="{65ACCEE4-FA69-CD15-24CD-637AFE5264D4}"/>
              </a:ext>
            </a:extLst>
          </p:cNvPr>
          <p:cNvSpPr>
            <a:spLocks noGrp="1"/>
          </p:cNvSpPr>
          <p:nvPr>
            <p:ph type="body" idx="1"/>
          </p:nvPr>
        </p:nvSpPr>
        <p:spPr/>
        <p:txBody>
          <a:bodyPr/>
          <a:lstStyle/>
          <a:p>
            <a:r>
              <a:rPr lang="en-US" sz="1800"/>
              <a:t>Here are some </a:t>
            </a:r>
            <a:r>
              <a:rPr lang="en-US"/>
              <a:t>examples of useful tools for user research. </a:t>
            </a:r>
          </a:p>
          <a:p>
            <a:endParaRPr lang="en-US"/>
          </a:p>
          <a:p>
            <a:r>
              <a:rPr lang="en-US" b="1">
                <a:solidFill>
                  <a:srgbClr val="000000"/>
                </a:solidFill>
              </a:rPr>
              <a:t>Whiteboard tools: </a:t>
            </a:r>
          </a:p>
          <a:p>
            <a:r>
              <a:rPr lang="en-US">
                <a:solidFill>
                  <a:srgbClr val="000000"/>
                </a:solidFill>
                <a:hlinkClick r:id="rId2"/>
              </a:rPr>
              <a:t>Mural</a:t>
            </a:r>
            <a:r>
              <a:rPr lang="en-US">
                <a:solidFill>
                  <a:srgbClr val="000000"/>
                </a:solidFill>
              </a:rPr>
              <a:t>, </a:t>
            </a:r>
            <a:r>
              <a:rPr lang="en-US">
                <a:solidFill>
                  <a:srgbClr val="000000"/>
                </a:solidFill>
                <a:hlinkClick r:id="rId3"/>
              </a:rPr>
              <a:t>Google Jamboard</a:t>
            </a:r>
            <a:r>
              <a:rPr lang="en-US">
                <a:solidFill>
                  <a:srgbClr val="000000"/>
                </a:solidFill>
              </a:rPr>
              <a:t>, </a:t>
            </a:r>
            <a:r>
              <a:rPr lang="en-US">
                <a:solidFill>
                  <a:srgbClr val="000000"/>
                </a:solidFill>
                <a:hlinkClick r:id="rId4"/>
              </a:rPr>
              <a:t>Microsoft Whiteboard</a:t>
            </a:r>
            <a:r>
              <a:rPr lang="en-US">
                <a:solidFill>
                  <a:srgbClr val="000000"/>
                </a:solidFill>
              </a:rPr>
              <a:t> and</a:t>
            </a:r>
            <a:r>
              <a:rPr lang="en-US" sz="1800" b="0" i="0" u="none" strike="noStrike">
                <a:solidFill>
                  <a:srgbClr val="000000"/>
                </a:solidFill>
                <a:effectLst/>
              </a:rPr>
              <a:t> </a:t>
            </a:r>
            <a:r>
              <a:rPr lang="en-US">
                <a:solidFill>
                  <a:srgbClr val="000000"/>
                </a:solidFill>
                <a:hlinkClick r:id="rId5"/>
              </a:rPr>
              <a:t>Miro</a:t>
            </a:r>
            <a:r>
              <a:rPr lang="en-US">
                <a:solidFill>
                  <a:srgbClr val="000000"/>
                </a:solidFill>
              </a:rPr>
              <a:t> </a:t>
            </a:r>
          </a:p>
          <a:p>
            <a:endParaRPr lang="en-US">
              <a:solidFill>
                <a:srgbClr val="000000"/>
              </a:solidFill>
            </a:endParaRPr>
          </a:p>
          <a:p>
            <a:r>
              <a:rPr lang="en-US">
                <a:solidFill>
                  <a:srgbClr val="000000"/>
                </a:solidFill>
              </a:rPr>
              <a:t>Mural and Miro also have libraries </a:t>
            </a:r>
            <a:r>
              <a:rPr lang="en-US" sz="1800" i="0" u="none" strike="noStrike">
                <a:solidFill>
                  <a:srgbClr val="000000"/>
                </a:solidFill>
                <a:effectLst/>
              </a:rPr>
              <a:t>of </a:t>
            </a:r>
            <a:r>
              <a:rPr lang="en-US">
                <a:solidFill>
                  <a:srgbClr val="000000"/>
                </a:solidFill>
              </a:rPr>
              <a:t>user research templates.</a:t>
            </a:r>
            <a:br>
              <a:rPr lang="en-US"/>
            </a:br>
            <a:br>
              <a:rPr lang="en-US"/>
            </a:br>
            <a:r>
              <a:rPr lang="en-US">
                <a:solidFill>
                  <a:srgbClr val="000000"/>
                </a:solidFill>
              </a:rPr>
              <a:t>Microsoft has built-in transcript functionality, and you can record interviews with permission.</a:t>
            </a:r>
            <a:endParaRPr lang="en-US"/>
          </a:p>
          <a:p>
            <a:endParaRPr lang="en-GB" sz="1800">
              <a:solidFill>
                <a:schemeClr val="dk1"/>
              </a:solidFill>
            </a:endParaRPr>
          </a:p>
        </p:txBody>
      </p:sp>
    </p:spTree>
    <p:extLst>
      <p:ext uri="{BB962C8B-B14F-4D97-AF65-F5344CB8AC3E}">
        <p14:creationId xmlns:p14="http://schemas.microsoft.com/office/powerpoint/2010/main" val="2555445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B33-ECDA-E4BA-ABA7-107C124402F6}"/>
              </a:ext>
            </a:extLst>
          </p:cNvPr>
          <p:cNvSpPr>
            <a:spLocks noGrp="1"/>
          </p:cNvSpPr>
          <p:nvPr>
            <p:ph type="title"/>
          </p:nvPr>
        </p:nvSpPr>
        <p:spPr/>
        <p:txBody>
          <a:bodyPr/>
          <a:lstStyle/>
          <a:p>
            <a:r>
              <a:rPr lang="en-GB"/>
              <a:t>User research glossary </a:t>
            </a:r>
          </a:p>
        </p:txBody>
      </p:sp>
      <p:sp>
        <p:nvSpPr>
          <p:cNvPr id="3" name="Text Placeholder 2">
            <a:extLst>
              <a:ext uri="{FF2B5EF4-FFF2-40B4-BE49-F238E27FC236}">
                <a16:creationId xmlns:a16="http://schemas.microsoft.com/office/drawing/2014/main" id="{D69B7CB5-DE14-06CA-411F-BDA916A87883}"/>
              </a:ext>
            </a:extLst>
          </p:cNvPr>
          <p:cNvSpPr>
            <a:spLocks noGrp="1"/>
          </p:cNvSpPr>
          <p:nvPr>
            <p:ph type="body" idx="1"/>
          </p:nvPr>
        </p:nvSpPr>
        <p:spPr/>
        <p:txBody>
          <a:bodyPr/>
          <a:lstStyle/>
          <a:p>
            <a:r>
              <a:rPr lang="en-US" dirty="0">
                <a:cs typeface="Arial"/>
              </a:rPr>
              <a:t>You can also use the following glossaries to look up words or phrases you might be unfamiliar with. </a:t>
            </a:r>
          </a:p>
          <a:p>
            <a:endParaRPr lang="en-GB" dirty="0">
              <a:cs typeface="Arial"/>
            </a:endParaRPr>
          </a:p>
          <a:p>
            <a:r>
              <a:rPr lang="en-GB" dirty="0">
                <a:cs typeface="Helvetica"/>
              </a:rPr>
              <a:t>User research glossaries:  </a:t>
            </a:r>
          </a:p>
          <a:p>
            <a:endParaRPr lang="en-US" sz="1200" dirty="0">
              <a:cs typeface="Helvetica"/>
            </a:endParaRPr>
          </a:p>
          <a:p>
            <a:pPr marL="285750" indent="-285750">
              <a:buSzPct val="117000"/>
              <a:buFont typeface="Arial,Sans-Serif"/>
              <a:buChar char="•"/>
            </a:pPr>
            <a:r>
              <a:rPr lang="en-GB" dirty="0">
                <a:cs typeface="Helvetica"/>
                <a:hlinkClick r:id="rId2"/>
              </a:rPr>
              <a:t>Neilson Norman UX research methods glossary</a:t>
            </a:r>
            <a:endParaRPr lang="en-GB" dirty="0">
              <a:cs typeface="Helvetica"/>
            </a:endParaRPr>
          </a:p>
          <a:p>
            <a:pPr marL="285750" indent="-285750">
              <a:buSzPct val="117000"/>
              <a:buFont typeface="Arial"/>
              <a:buChar char="•"/>
            </a:pPr>
            <a:r>
              <a:rPr lang="en-GB" u="sng" dirty="0">
                <a:solidFill>
                  <a:schemeClr val="tx1"/>
                </a:solidFill>
              </a:rPr>
              <a:t>A complete UX glossary: 101 UX terms UX Design Institute</a:t>
            </a:r>
            <a:endParaRPr lang="en-GB" u="sng" dirty="0">
              <a:solidFill>
                <a:schemeClr val="tx1"/>
              </a:solidFill>
              <a:cs typeface="Helvetica"/>
            </a:endParaRPr>
          </a:p>
          <a:p>
            <a:br>
              <a:rPr lang="en-US" dirty="0"/>
            </a:br>
            <a:endParaRPr lang="en-US" dirty="0"/>
          </a:p>
        </p:txBody>
      </p:sp>
    </p:spTree>
    <p:extLst>
      <p:ext uri="{BB962C8B-B14F-4D97-AF65-F5344CB8AC3E}">
        <p14:creationId xmlns:p14="http://schemas.microsoft.com/office/powerpoint/2010/main" val="424906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E0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00D0-39BD-49BE-20BA-85F1C95D6630}"/>
              </a:ext>
            </a:extLst>
          </p:cNvPr>
          <p:cNvSpPr>
            <a:spLocks noGrp="1"/>
          </p:cNvSpPr>
          <p:nvPr>
            <p:ph type="title"/>
          </p:nvPr>
        </p:nvSpPr>
        <p:spPr>
          <a:xfrm>
            <a:off x="882595" y="1047625"/>
            <a:ext cx="6766560" cy="590344"/>
          </a:xfrm>
        </p:spPr>
        <p:txBody>
          <a:bodyPr wrap="square" anchor="t">
            <a:normAutofit/>
          </a:bodyPr>
          <a:lstStyle/>
          <a:p>
            <a:pPr>
              <a:lnSpc>
                <a:spcPct val="90000"/>
              </a:lnSpc>
            </a:pPr>
            <a:r>
              <a:rPr lang="en-US"/>
              <a:t>User research is:</a:t>
            </a:r>
          </a:p>
        </p:txBody>
      </p:sp>
      <p:sp>
        <p:nvSpPr>
          <p:cNvPr id="3" name="Text Placeholder 2">
            <a:extLst>
              <a:ext uri="{FF2B5EF4-FFF2-40B4-BE49-F238E27FC236}">
                <a16:creationId xmlns:a16="http://schemas.microsoft.com/office/drawing/2014/main" id="{1FE97E07-3E23-5F29-D388-02F2E163274A}"/>
              </a:ext>
            </a:extLst>
          </p:cNvPr>
          <p:cNvSpPr>
            <a:spLocks noGrp="1"/>
          </p:cNvSpPr>
          <p:nvPr>
            <p:ph type="body" sz="quarter" idx="10"/>
          </p:nvPr>
        </p:nvSpPr>
        <p:spPr>
          <a:xfrm>
            <a:off x="882650" y="1725613"/>
            <a:ext cx="6765925" cy="2217737"/>
          </a:xfrm>
        </p:spPr>
        <p:txBody>
          <a:bodyPr wrap="square" anchor="t">
            <a:normAutofit/>
          </a:bodyPr>
          <a:lstStyle/>
          <a:p>
            <a:pPr marL="0">
              <a:lnSpc>
                <a:spcPct val="105000"/>
              </a:lnSpc>
              <a:spcAft>
                <a:spcPts val="600"/>
              </a:spcAft>
            </a:pPr>
            <a:r>
              <a:rPr lang="en-US" sz="1500"/>
              <a:t>"Understanding the people who use your service and their experience doing so is key to redesigning or developing new digital services that meet users’ needs. Effective user engagement is essential to ensure successful design and take-up of new online services." </a:t>
            </a:r>
          </a:p>
          <a:p>
            <a:pPr marL="0">
              <a:lnSpc>
                <a:spcPct val="105000"/>
              </a:lnSpc>
              <a:spcAft>
                <a:spcPts val="600"/>
              </a:spcAft>
            </a:pPr>
            <a:endParaRPr lang="en-US" sz="1500"/>
          </a:p>
          <a:p>
            <a:pPr marL="0">
              <a:lnSpc>
                <a:spcPct val="105000"/>
              </a:lnSpc>
              <a:spcAft>
                <a:spcPts val="600"/>
              </a:spcAft>
            </a:pPr>
            <a:r>
              <a:rPr lang="en-US" sz="1500"/>
              <a:t>Local Government Association: User research and testing, </a:t>
            </a:r>
            <a:endParaRPr lang="en-GB" sz="1500"/>
          </a:p>
          <a:p>
            <a:pPr marL="0">
              <a:lnSpc>
                <a:spcPct val="105000"/>
              </a:lnSpc>
              <a:spcAft>
                <a:spcPts val="600"/>
              </a:spcAft>
            </a:pPr>
            <a:r>
              <a:rPr lang="en-US" sz="1500"/>
              <a:t>September 2019  </a:t>
            </a:r>
            <a:endParaRPr lang="en-GB" sz="1500"/>
          </a:p>
        </p:txBody>
      </p:sp>
    </p:spTree>
    <p:extLst>
      <p:ext uri="{BB962C8B-B14F-4D97-AF65-F5344CB8AC3E}">
        <p14:creationId xmlns:p14="http://schemas.microsoft.com/office/powerpoint/2010/main" val="2046795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2C58-51F1-C548-AB65-FBB3C3779A07}"/>
              </a:ext>
            </a:extLst>
          </p:cNvPr>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2230933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B900-BB1E-BB22-1D9C-8E1571AEA522}"/>
              </a:ext>
            </a:extLst>
          </p:cNvPr>
          <p:cNvSpPr>
            <a:spLocks noGrp="1"/>
          </p:cNvSpPr>
          <p:nvPr>
            <p:ph type="title"/>
          </p:nvPr>
        </p:nvSpPr>
        <p:spPr/>
        <p:txBody>
          <a:bodyPr/>
          <a:lstStyle/>
          <a:p>
            <a:r>
              <a:rPr lang="en-GB"/>
              <a:t>Putting user research into practice </a:t>
            </a:r>
            <a:endParaRPr lang="en-US" b="0"/>
          </a:p>
          <a:p>
            <a:endParaRPr lang="en-US"/>
          </a:p>
        </p:txBody>
      </p:sp>
      <p:sp>
        <p:nvSpPr>
          <p:cNvPr id="3" name="Text Placeholder 2">
            <a:extLst>
              <a:ext uri="{FF2B5EF4-FFF2-40B4-BE49-F238E27FC236}">
                <a16:creationId xmlns:a16="http://schemas.microsoft.com/office/drawing/2014/main" id="{421A5E4C-0945-73E7-4641-F0E088DDECFA}"/>
              </a:ext>
            </a:extLst>
          </p:cNvPr>
          <p:cNvSpPr>
            <a:spLocks noGrp="1"/>
          </p:cNvSpPr>
          <p:nvPr>
            <p:ph type="body" idx="1"/>
          </p:nvPr>
        </p:nvSpPr>
        <p:spPr/>
        <p:txBody>
          <a:bodyPr/>
          <a:lstStyle/>
          <a:p>
            <a:r>
              <a:rPr lang="en-GB" dirty="0">
                <a:solidFill>
                  <a:srgbClr val="000000"/>
                </a:solidFill>
              </a:rPr>
              <a:t>Here are some ideas to start thinking about user research and approaching it in your day-to-day role:</a:t>
            </a:r>
          </a:p>
          <a:p>
            <a:endParaRPr lang="en-US" sz="1200" b="0" i="0" dirty="0">
              <a:solidFill>
                <a:srgbClr val="000000"/>
              </a:solidFill>
              <a:effectLst/>
            </a:endParaRPr>
          </a:p>
          <a:p>
            <a:pPr marL="228600" indent="-228600">
              <a:buSzPct val="117000"/>
              <a:buFont typeface="Arial,Sans-Serif"/>
              <a:buChar char="•"/>
            </a:pPr>
            <a:r>
              <a:rPr lang="en-GB" dirty="0">
                <a:solidFill>
                  <a:srgbClr val="000000"/>
                </a:solidFill>
              </a:rPr>
              <a:t>discuss the approaches with others in your team</a:t>
            </a:r>
            <a:r>
              <a:rPr lang="en-US" dirty="0">
                <a:solidFill>
                  <a:schemeClr val="tx1"/>
                </a:solidFill>
              </a:rPr>
              <a:t> –</a:t>
            </a:r>
            <a:r>
              <a:rPr lang="en-GB" dirty="0">
                <a:solidFill>
                  <a:srgbClr val="000000"/>
                </a:solidFill>
              </a:rPr>
              <a:t> this could be during a team meeting or a lunch-and-learn session</a:t>
            </a:r>
            <a:endParaRPr lang="en-US" dirty="0">
              <a:solidFill>
                <a:srgbClr val="000000"/>
              </a:solidFill>
            </a:endParaRPr>
          </a:p>
          <a:p>
            <a:pPr marL="228600" indent="-228600">
              <a:buSzPct val="117000"/>
              <a:buFont typeface="Arial,Sans-Serif"/>
              <a:buChar char="•"/>
            </a:pPr>
            <a:r>
              <a:rPr lang="en-GB" dirty="0">
                <a:solidFill>
                  <a:srgbClr val="000000"/>
                </a:solidFill>
              </a:rPr>
              <a:t>try thinking about how you could implement some aspects of user research in your role</a:t>
            </a:r>
            <a:r>
              <a:rPr lang="en-US" dirty="0">
                <a:solidFill>
                  <a:srgbClr val="000000"/>
                </a:solidFill>
              </a:rPr>
              <a:t> –</a:t>
            </a:r>
            <a:r>
              <a:rPr lang="en-GB" dirty="0">
                <a:solidFill>
                  <a:srgbClr val="000000"/>
                </a:solidFill>
              </a:rPr>
              <a:t> if you have access to a user researcher, ask them for advice </a:t>
            </a:r>
            <a:endParaRPr lang="en-US" dirty="0"/>
          </a:p>
          <a:p>
            <a:pPr marL="228600" indent="-228600">
              <a:buSzPct val="117000"/>
              <a:buFont typeface="Arial,Sans-Serif"/>
              <a:buChar char="•"/>
            </a:pPr>
            <a:r>
              <a:rPr lang="en-GB" dirty="0"/>
              <a:t>talk to other colleagues about their experiences of using user research or working with the user researcher in your organisation</a:t>
            </a:r>
            <a:r>
              <a:rPr lang="en-US" dirty="0"/>
              <a:t> –</a:t>
            </a:r>
            <a:r>
              <a:rPr lang="en-GB" dirty="0"/>
              <a:t> this could be colleagues in other councils or organisations </a:t>
            </a:r>
            <a:r>
              <a:rPr lang="en-GB" sz="1800" i="0" u="none" strike="noStrike" dirty="0">
                <a:effectLst/>
              </a:rPr>
              <a:t>you</a:t>
            </a:r>
            <a:r>
              <a:rPr lang="en-GB" dirty="0"/>
              <a:t> work closely with</a:t>
            </a:r>
            <a:r>
              <a:rPr lang="en-GB" sz="1800" i="0" u="none" strike="noStrike" dirty="0">
                <a:effectLst/>
              </a:rPr>
              <a:t> </a:t>
            </a:r>
            <a:endParaRPr lang="en-US" dirty="0"/>
          </a:p>
          <a:p>
            <a:endParaRPr lang="en-GB" dirty="0"/>
          </a:p>
        </p:txBody>
      </p:sp>
    </p:spTree>
    <p:extLst>
      <p:ext uri="{BB962C8B-B14F-4D97-AF65-F5344CB8AC3E}">
        <p14:creationId xmlns:p14="http://schemas.microsoft.com/office/powerpoint/2010/main" val="3773132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D10B-B25E-60D2-E395-40ED138ECBDC}"/>
              </a:ext>
            </a:extLst>
          </p:cNvPr>
          <p:cNvSpPr>
            <a:spLocks noGrp="1"/>
          </p:cNvSpPr>
          <p:nvPr>
            <p:ph type="title"/>
          </p:nvPr>
        </p:nvSpPr>
        <p:spPr/>
        <p:txBody>
          <a:bodyPr/>
          <a:lstStyle/>
          <a:p>
            <a:r>
              <a:rPr lang="en-GB"/>
              <a:t>Tell us what you thought of this overview</a:t>
            </a:r>
            <a:endParaRPr lang="en-US"/>
          </a:p>
        </p:txBody>
      </p:sp>
      <p:sp>
        <p:nvSpPr>
          <p:cNvPr id="3" name="Text Placeholder 2">
            <a:extLst>
              <a:ext uri="{FF2B5EF4-FFF2-40B4-BE49-F238E27FC236}">
                <a16:creationId xmlns:a16="http://schemas.microsoft.com/office/drawing/2014/main" id="{A4A7D64E-03A8-4A37-A0B6-1BB69D1028AA}"/>
              </a:ext>
            </a:extLst>
          </p:cNvPr>
          <p:cNvSpPr>
            <a:spLocks noGrp="1"/>
          </p:cNvSpPr>
          <p:nvPr>
            <p:ph type="body" idx="1"/>
          </p:nvPr>
        </p:nvSpPr>
        <p:spPr/>
        <p:txBody>
          <a:bodyPr/>
          <a:lstStyle/>
          <a:p>
            <a:pPr algn="l" rtl="0" fontAlgn="base"/>
            <a:r>
              <a:rPr lang="en-US" sz="1800" b="0" i="0" u="none" strike="noStrike">
                <a:solidFill>
                  <a:srgbClr val="000000"/>
                </a:solidFill>
                <a:effectLst/>
              </a:rPr>
              <a:t>If this overview was useful to you, do share it with your colleagues.​</a:t>
            </a:r>
            <a:r>
              <a:rPr lang="en-US" sz="1800" b="0" i="0">
                <a:solidFill>
                  <a:srgbClr val="000000"/>
                </a:solidFill>
                <a:effectLst/>
              </a:rPr>
              <a:t>​</a:t>
            </a:r>
            <a:endParaRPr lang="en-US" b="0" i="0">
              <a:solidFill>
                <a:srgbClr val="000000"/>
              </a:solidFill>
              <a:effectLst/>
              <a:latin typeface="Segoe UI" panose="020B0502040204020203" pitchFamily="34" charset="0"/>
            </a:endParaRPr>
          </a:p>
          <a:p>
            <a:pPr algn="l" rtl="0" fontAlgn="base"/>
            <a:r>
              <a:rPr lang="en-US" sz="1800" b="0" i="0" u="none" strike="noStrike">
                <a:solidFill>
                  <a:srgbClr val="000000"/>
                </a:solidFill>
                <a:effectLst/>
              </a:rPr>
              <a:t>​</a:t>
            </a:r>
            <a:r>
              <a:rPr lang="en-US" sz="1800" b="0" i="0">
                <a:solidFill>
                  <a:srgbClr val="000000"/>
                </a:solidFill>
                <a:effectLst/>
              </a:rPr>
              <a:t>​</a:t>
            </a:r>
            <a:endParaRPr lang="en-US" b="0" i="0">
              <a:solidFill>
                <a:srgbClr val="000000"/>
              </a:solidFill>
              <a:effectLst/>
            </a:endParaRPr>
          </a:p>
          <a:p>
            <a:pPr fontAlgn="base"/>
            <a:r>
              <a:rPr lang="en-US" sz="1800" b="0" i="0" u="none" strike="noStrike">
                <a:solidFill>
                  <a:srgbClr val="000000"/>
                </a:solidFill>
                <a:effectLst/>
              </a:rPr>
              <a:t>Please </a:t>
            </a:r>
            <a:r>
              <a:rPr lang="en-US">
                <a:solidFill>
                  <a:srgbClr val="000000"/>
                </a:solidFill>
              </a:rPr>
              <a:t>take</a:t>
            </a:r>
            <a:r>
              <a:rPr lang="en-US" sz="1800" b="0" i="0" u="none" strike="noStrike">
                <a:solidFill>
                  <a:srgbClr val="000000"/>
                </a:solidFill>
                <a:effectLst/>
              </a:rPr>
              <a:t> a moment to </a:t>
            </a:r>
            <a:r>
              <a:rPr lang="en-US" sz="1800" b="1" i="0" u="sng" strike="noStrike">
                <a:solidFill>
                  <a:srgbClr val="0070C0"/>
                </a:solidFill>
                <a:effectLst/>
                <a:hlinkClick r:id="rId2">
                  <a:extLst>
                    <a:ext uri="{A12FA001-AC4F-418D-AE19-62706E023703}">
                      <ahyp:hlinkClr xmlns:ahyp="http://schemas.microsoft.com/office/drawing/2018/hyperlinkcolor" val="tx"/>
                    </a:ext>
                  </a:extLst>
                </a:hlinkClick>
              </a:rPr>
              <a:t>complete our</a:t>
            </a:r>
            <a:r>
              <a:rPr lang="en-US" b="1">
                <a:solidFill>
                  <a:srgbClr val="0070C0"/>
                </a:solidFill>
                <a:hlinkClick r:id="rId2"/>
              </a:rPr>
              <a:t> </a:t>
            </a:r>
            <a:r>
              <a:rPr lang="en-US" sz="1800" b="1" i="0" u="sng" strike="noStrike">
                <a:solidFill>
                  <a:srgbClr val="0070C0"/>
                </a:solidFill>
                <a:effectLst/>
                <a:hlinkClick r:id="rId2">
                  <a:extLst>
                    <a:ext uri="{A12FA001-AC4F-418D-AE19-62706E023703}">
                      <ahyp:hlinkClr xmlns:ahyp="http://schemas.microsoft.com/office/drawing/2018/hyperlinkcolor" val="tx"/>
                    </a:ext>
                  </a:extLst>
                </a:hlinkClick>
              </a:rPr>
              <a:t>feedback survey</a:t>
            </a:r>
            <a:r>
              <a:rPr lang="en-US" sz="1800" b="1" i="0" u="none" strike="noStrike">
                <a:solidFill>
                  <a:srgbClr val="000000"/>
                </a:solidFill>
                <a:effectLst/>
              </a:rPr>
              <a:t> </a:t>
            </a:r>
            <a:r>
              <a:rPr lang="en-US" sz="1800" b="0" i="0" u="none" strike="noStrike">
                <a:solidFill>
                  <a:srgbClr val="000000"/>
                </a:solidFill>
                <a:effectLst/>
              </a:rPr>
              <a:t>(link opens </a:t>
            </a:r>
            <a:r>
              <a:rPr lang="en-US">
                <a:solidFill>
                  <a:srgbClr val="000000"/>
                </a:solidFill>
              </a:rPr>
              <a:t>a </a:t>
            </a:r>
            <a:r>
              <a:rPr lang="en-US" sz="1800" b="0" i="0" u="none" strike="noStrike">
                <a:solidFill>
                  <a:srgbClr val="000000"/>
                </a:solidFill>
                <a:effectLst/>
              </a:rPr>
              <a:t>Microsoft </a:t>
            </a:r>
            <a:r>
              <a:rPr lang="en-US">
                <a:solidFill>
                  <a:srgbClr val="000000"/>
                </a:solidFill>
              </a:rPr>
              <a:t>Form</a:t>
            </a:r>
            <a:r>
              <a:rPr lang="en-US" sz="1800" b="0" i="0" u="none" strike="noStrike">
                <a:solidFill>
                  <a:srgbClr val="000000"/>
                </a:solidFill>
                <a:effectLst/>
              </a:rPr>
              <a:t>).  ​</a:t>
            </a:r>
            <a:r>
              <a:rPr lang="en-US" sz="1800" b="0" i="0">
                <a:solidFill>
                  <a:srgbClr val="000000"/>
                </a:solidFill>
                <a:effectLst/>
              </a:rPr>
              <a:t>​</a:t>
            </a:r>
            <a:endParaRPr lang="en-US" b="0" i="0">
              <a:solidFill>
                <a:srgbClr val="000000"/>
              </a:solidFill>
              <a:effectLst/>
            </a:endParaRPr>
          </a:p>
          <a:p>
            <a:pPr algn="l" rtl="0" fontAlgn="base"/>
            <a:r>
              <a:rPr lang="en-US" sz="1800" b="0" i="0" u="none" strike="noStrike">
                <a:solidFill>
                  <a:srgbClr val="000000"/>
                </a:solidFill>
                <a:effectLst/>
              </a:rPr>
              <a:t>​</a:t>
            </a:r>
            <a:r>
              <a:rPr lang="en-US" sz="1800" b="0" i="0">
                <a:solidFill>
                  <a:srgbClr val="000000"/>
                </a:solidFill>
                <a:effectLst/>
              </a:rPr>
              <a:t>​</a:t>
            </a:r>
            <a:endParaRPr lang="en-US" b="0" i="0">
              <a:solidFill>
                <a:srgbClr val="000000"/>
              </a:solidFill>
              <a:effectLst/>
            </a:endParaRPr>
          </a:p>
          <a:p>
            <a:pPr algn="l" rtl="0" fontAlgn="base"/>
            <a:r>
              <a:rPr lang="en-US" sz="1800" b="0" i="0" u="none" strike="noStrike">
                <a:solidFill>
                  <a:srgbClr val="000000"/>
                </a:solidFill>
                <a:effectLst/>
              </a:rPr>
              <a:t>Thank you. </a:t>
            </a:r>
            <a:r>
              <a:rPr lang="en-US" sz="1800" b="0" i="0">
                <a:solidFill>
                  <a:srgbClr val="000000"/>
                </a:solidFill>
                <a:effectLst/>
              </a:rPr>
              <a:t>​</a:t>
            </a:r>
            <a:br>
              <a:rPr lang="en-US" sz="1800" b="0" i="0">
                <a:effectLst/>
                <a:latin typeface="Helvetica Neue" panose="020B0604020202020204" charset="0"/>
              </a:rPr>
            </a:br>
            <a:r>
              <a:rPr lang="en-US" sz="1800" b="0" i="0">
                <a:solidFill>
                  <a:srgbClr val="000000"/>
                </a:solidFill>
                <a:effectLst/>
              </a:rPr>
              <a:t>​</a:t>
            </a:r>
            <a:endParaRPr lang="en-US" b="0" i="0">
              <a:solidFill>
                <a:srgbClr val="000000"/>
              </a:solidFill>
              <a:effectLst/>
            </a:endParaRPr>
          </a:p>
          <a:p>
            <a:endParaRPr lang="en-GB"/>
          </a:p>
        </p:txBody>
      </p:sp>
    </p:spTree>
    <p:extLst>
      <p:ext uri="{BB962C8B-B14F-4D97-AF65-F5344CB8AC3E}">
        <p14:creationId xmlns:p14="http://schemas.microsoft.com/office/powerpoint/2010/main" val="279731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A70C-77E8-3922-4539-56CC416D1EF8}"/>
              </a:ext>
            </a:extLst>
          </p:cNvPr>
          <p:cNvSpPr>
            <a:spLocks noGrp="1"/>
          </p:cNvSpPr>
          <p:nvPr>
            <p:ph type="title"/>
          </p:nvPr>
        </p:nvSpPr>
        <p:spPr/>
        <p:txBody>
          <a:bodyPr/>
          <a:lstStyle/>
          <a:p>
            <a:r>
              <a:rPr lang="en-US"/>
              <a:t>What is user research? </a:t>
            </a:r>
            <a:endParaRPr lang="en-GB"/>
          </a:p>
        </p:txBody>
      </p:sp>
    </p:spTree>
    <p:extLst>
      <p:ext uri="{BB962C8B-B14F-4D97-AF65-F5344CB8AC3E}">
        <p14:creationId xmlns:p14="http://schemas.microsoft.com/office/powerpoint/2010/main" val="333227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a:xfrm>
            <a:off x="381159" y="191250"/>
            <a:ext cx="8277150" cy="572700"/>
          </a:xfrm>
        </p:spPr>
        <p:txBody>
          <a:bodyPr/>
          <a:lstStyle/>
          <a:p>
            <a:r>
              <a:rPr lang="en-US"/>
              <a:t>What does user research involve?</a:t>
            </a:r>
            <a:endParaRPr lang="en-GB"/>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p:txBody>
          <a:bodyPr/>
          <a:lstStyle/>
          <a:p>
            <a:r>
              <a:rPr lang="en-GB" dirty="0"/>
              <a:t>User research involves gathering information from people first hand to understand behaviours, thoughts, feelings and how they contribute to the set of needs.</a:t>
            </a:r>
            <a:br>
              <a:rPr lang="en-GB" dirty="0">
                <a:latin typeface="Arial"/>
                <a:cs typeface="Arial"/>
              </a:rPr>
            </a:br>
            <a:endParaRPr lang="en-GB" dirty="0"/>
          </a:p>
          <a:p>
            <a:r>
              <a:rPr lang="en-GB" dirty="0">
                <a:cs typeface="Arial"/>
              </a:rPr>
              <a:t>We use research to better understand:</a:t>
            </a:r>
          </a:p>
          <a:p>
            <a:endParaRPr lang="en-GB" sz="1200" dirty="0">
              <a:cs typeface="Arial"/>
            </a:endParaRPr>
          </a:p>
          <a:p>
            <a:pPr marL="285750" indent="-285750">
              <a:buChar char="•"/>
            </a:pPr>
            <a:r>
              <a:rPr lang="en-GB" dirty="0">
                <a:cs typeface="Arial"/>
              </a:rPr>
              <a:t>who our users are</a:t>
            </a:r>
          </a:p>
          <a:p>
            <a:pPr marL="285750" indent="-285750">
              <a:buChar char="•"/>
            </a:pPr>
            <a:r>
              <a:rPr lang="en-GB" dirty="0">
                <a:cs typeface="Arial"/>
              </a:rPr>
              <a:t>what they need to do</a:t>
            </a:r>
          </a:p>
          <a:p>
            <a:pPr marL="285750" indent="-285750">
              <a:buChar char="•"/>
            </a:pPr>
            <a:r>
              <a:rPr lang="en-GB" dirty="0">
                <a:cs typeface="Arial"/>
              </a:rPr>
              <a:t>how they behave in different types of situations </a:t>
            </a:r>
          </a:p>
          <a:p>
            <a:pPr marL="285750" indent="-285750">
              <a:buChar char="•"/>
            </a:pPr>
            <a:endParaRPr lang="en-GB" dirty="0">
              <a:cs typeface="Arial"/>
            </a:endParaRPr>
          </a:p>
          <a:p>
            <a:r>
              <a:rPr lang="en-GB" dirty="0">
                <a:cs typeface="Arial"/>
              </a:rPr>
              <a:t>This is so we know we’re solving the right problem when delivering vital services.</a:t>
            </a:r>
            <a:endParaRPr lang="en-GB" dirty="0"/>
          </a:p>
        </p:txBody>
      </p:sp>
    </p:spTree>
    <p:extLst>
      <p:ext uri="{BB962C8B-B14F-4D97-AF65-F5344CB8AC3E}">
        <p14:creationId xmlns:p14="http://schemas.microsoft.com/office/powerpoint/2010/main" val="349693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a:xfrm>
            <a:off x="381159" y="191250"/>
            <a:ext cx="8230812" cy="572700"/>
          </a:xfrm>
        </p:spPr>
        <p:txBody>
          <a:bodyPr/>
          <a:lstStyle/>
          <a:p>
            <a:r>
              <a:rPr lang="en-US"/>
              <a:t>How to approach user research </a:t>
            </a:r>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8" y="1120724"/>
            <a:ext cx="8357052" cy="3831526"/>
          </a:xfrm>
        </p:spPr>
        <p:txBody>
          <a:bodyPr/>
          <a:lstStyle/>
          <a:p>
            <a:r>
              <a:rPr lang="en-GB" dirty="0"/>
              <a:t>User research is not the same as scientific research. We are not looking to prove the ‘truth’. We just need to learn enough to know what to do next. But that does not mean that we should not be robust.</a:t>
            </a:r>
            <a:br>
              <a:rPr lang="en-GB" dirty="0"/>
            </a:br>
            <a:br>
              <a:rPr lang="en-GB" dirty="0"/>
            </a:br>
            <a:r>
              <a:rPr lang="en-GB" dirty="0"/>
              <a:t>User research needs to take account of:</a:t>
            </a:r>
          </a:p>
          <a:p>
            <a:endParaRPr lang="en-GB" sz="1200" dirty="0"/>
          </a:p>
          <a:p>
            <a:pPr marL="285750" indent="-285750">
              <a:buSzPct val="117000"/>
              <a:buFont typeface="Arial" panose="020B0604020202020204" pitchFamily="34" charset="0"/>
              <a:buChar char="•"/>
            </a:pPr>
            <a:r>
              <a:rPr lang="en-GB" dirty="0"/>
              <a:t>methodology</a:t>
            </a:r>
          </a:p>
          <a:p>
            <a:pPr marL="285750" indent="-285750">
              <a:buSzPct val="117000"/>
              <a:buFont typeface="Arial" panose="020B0604020202020204" pitchFamily="34" charset="0"/>
              <a:buChar char="•"/>
            </a:pPr>
            <a:r>
              <a:rPr lang="en-GB" dirty="0"/>
              <a:t>sampling</a:t>
            </a:r>
          </a:p>
          <a:p>
            <a:pPr marL="285750" indent="-285750">
              <a:buSzPct val="117000"/>
              <a:buFont typeface="Arial" panose="020B0604020202020204" pitchFamily="34" charset="0"/>
              <a:buChar char="•"/>
            </a:pPr>
            <a:r>
              <a:rPr lang="en-GB" dirty="0"/>
              <a:t>running interviews</a:t>
            </a:r>
          </a:p>
          <a:p>
            <a:pPr marL="285750" indent="-285750">
              <a:buSzPct val="117000"/>
              <a:buFont typeface="Arial" panose="020B0604020202020204" pitchFamily="34" charset="0"/>
              <a:buChar char="•"/>
            </a:pPr>
            <a:r>
              <a:rPr lang="en-GB" dirty="0"/>
              <a:t>synthesis</a:t>
            </a:r>
          </a:p>
          <a:p>
            <a:pPr marL="285750" indent="-285750">
              <a:buSzPct val="117000"/>
              <a:buChar char="•"/>
            </a:pPr>
            <a:endParaRPr lang="en-GB" dirty="0"/>
          </a:p>
          <a:p>
            <a:r>
              <a:rPr lang="en-GB" dirty="0"/>
              <a:t>Later parts of this overview will expand on these aspects that help to make </a:t>
            </a:r>
          </a:p>
          <a:p>
            <a:r>
              <a:rPr lang="en-GB" dirty="0"/>
              <a:t>user research robust.</a:t>
            </a:r>
          </a:p>
        </p:txBody>
      </p:sp>
    </p:spTree>
    <p:extLst>
      <p:ext uri="{BB962C8B-B14F-4D97-AF65-F5344CB8AC3E}">
        <p14:creationId xmlns:p14="http://schemas.microsoft.com/office/powerpoint/2010/main" val="376383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D1-D79B-BE14-707E-78894627F956}"/>
              </a:ext>
            </a:extLst>
          </p:cNvPr>
          <p:cNvSpPr>
            <a:spLocks noGrp="1"/>
          </p:cNvSpPr>
          <p:nvPr>
            <p:ph type="title"/>
          </p:nvPr>
        </p:nvSpPr>
        <p:spPr/>
        <p:txBody>
          <a:bodyPr/>
          <a:lstStyle/>
          <a:p>
            <a:r>
              <a:rPr lang="en-GB"/>
              <a:t>Who should be involved in user research? </a:t>
            </a:r>
            <a:endParaRPr lang="en-US"/>
          </a:p>
        </p:txBody>
      </p:sp>
      <p:sp>
        <p:nvSpPr>
          <p:cNvPr id="3" name="Text Placeholder 2">
            <a:extLst>
              <a:ext uri="{FF2B5EF4-FFF2-40B4-BE49-F238E27FC236}">
                <a16:creationId xmlns:a16="http://schemas.microsoft.com/office/drawing/2014/main" id="{D484452F-C31E-5A51-0D93-309EE3274D1A}"/>
              </a:ext>
            </a:extLst>
          </p:cNvPr>
          <p:cNvSpPr>
            <a:spLocks noGrp="1"/>
          </p:cNvSpPr>
          <p:nvPr>
            <p:ph type="body" idx="1"/>
          </p:nvPr>
        </p:nvSpPr>
        <p:spPr/>
        <p:txBody>
          <a:bodyPr/>
          <a:lstStyle/>
          <a:p>
            <a:r>
              <a:rPr lang="en-GB">
                <a:solidFill>
                  <a:srgbClr val="141414"/>
                </a:solidFill>
                <a:cs typeface="Arial"/>
              </a:rPr>
              <a:t>Get the team and any stakeholders involved in conducting and synthesising the research. It promotes empathy, clear communication and helps people understand needs. </a:t>
            </a:r>
            <a:br>
              <a:rPr lang="en-GB">
                <a:cs typeface="Arial"/>
              </a:rPr>
            </a:br>
            <a:endParaRPr lang="en-GB">
              <a:cs typeface="Arial"/>
            </a:endParaRPr>
          </a:p>
          <a:p>
            <a:r>
              <a:rPr lang="en-GB">
                <a:solidFill>
                  <a:srgbClr val="141414"/>
                </a:solidFill>
                <a:cs typeface="Arial"/>
              </a:rPr>
              <a:t>Think about which roles the team or different stakeholders can play. Could they be an observer or note-taker?</a:t>
            </a:r>
            <a:br>
              <a:rPr lang="en-GB">
                <a:cs typeface="Arial"/>
              </a:rPr>
            </a:br>
            <a:br>
              <a:rPr lang="en-GB">
                <a:cs typeface="Arial"/>
              </a:rPr>
            </a:br>
            <a:r>
              <a:rPr lang="en-GB">
                <a:solidFill>
                  <a:srgbClr val="141414"/>
                </a:solidFill>
                <a:cs typeface="Arial"/>
              </a:rPr>
              <a:t>Note-taking is a good way for people interested in learning more about research to learn and get involved. User research is a team sport.</a:t>
            </a:r>
          </a:p>
          <a:p>
            <a:endParaRPr lang="en-GB">
              <a:solidFill>
                <a:srgbClr val="141414"/>
              </a:solidFill>
              <a:cs typeface="Arial"/>
            </a:endParaRPr>
          </a:p>
          <a:p>
            <a:endParaRPr lang="en-GB">
              <a:solidFill>
                <a:srgbClr val="141414"/>
              </a:solidFill>
              <a:cs typeface="Arial"/>
            </a:endParaRPr>
          </a:p>
          <a:p>
            <a:endParaRPr lang="en-GB">
              <a:cs typeface="Arial"/>
            </a:endParaRPr>
          </a:p>
          <a:p>
            <a:pPr marL="114300"/>
            <a:br>
              <a:rPr lang="en-US">
                <a:cs typeface="Arial"/>
              </a:rPr>
            </a:br>
            <a:endParaRPr lang="en-US">
              <a:solidFill>
                <a:schemeClr val="tx1"/>
              </a:solidFill>
              <a:cs typeface="Arial"/>
            </a:endParaRPr>
          </a:p>
        </p:txBody>
      </p:sp>
    </p:spTree>
    <p:extLst>
      <p:ext uri="{BB962C8B-B14F-4D97-AF65-F5344CB8AC3E}">
        <p14:creationId xmlns:p14="http://schemas.microsoft.com/office/powerpoint/2010/main" val="715510343"/>
      </p:ext>
    </p:extLst>
  </p:cSld>
  <p:clrMapOvr>
    <a:masterClrMapping/>
  </p:clrMapOvr>
</p:sld>
</file>

<file path=ppt/theme/theme1.xml><?xml version="1.0" encoding="utf-8"?>
<a:theme xmlns:a="http://schemas.openxmlformats.org/drawingml/2006/main" name="Local Digital Overviews Theme">
  <a:themeElements>
    <a:clrScheme name="Custom 1">
      <a:dk1>
        <a:srgbClr val="000000"/>
      </a:dk1>
      <a:lt1>
        <a:srgbClr val="FFFFFF"/>
      </a:lt1>
      <a:dk2>
        <a:srgbClr val="595959"/>
      </a:dk2>
      <a:lt2>
        <a:srgbClr val="EEEEEE"/>
      </a:lt2>
      <a:accent1>
        <a:srgbClr val="009B99"/>
      </a:accent1>
      <a:accent2>
        <a:srgbClr val="005187"/>
      </a:accent2>
      <a:accent3>
        <a:srgbClr val="B00E6A"/>
      </a:accent3>
      <a:accent4>
        <a:srgbClr val="333366"/>
      </a:accent4>
      <a:accent5>
        <a:srgbClr val="0099CC"/>
      </a:accent5>
      <a:accent6>
        <a:srgbClr val="EE8C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45C6A9B6B67419AE519400E117F63" ma:contentTypeVersion="24" ma:contentTypeDescription="Create a new document." ma:contentTypeScope="" ma:versionID="1c558fc4483110f113c35500a258d454">
  <xsd:schema xmlns:xsd="http://www.w3.org/2001/XMLSchema" xmlns:xs="http://www.w3.org/2001/XMLSchema" xmlns:p="http://schemas.microsoft.com/office/2006/metadata/properties" xmlns:ns1="http://schemas.microsoft.com/sharepoint/v3" xmlns:ns2="6a3a36ef-b1d2-4fd0-86c7-d3b61129e2d2" xmlns:ns3="9fa6d14c-1d60-44d5-8bf0-40d71e6ddead" xmlns:ns4="83a87e31-bf32-46ab-8e70-9fa18461fa4d" targetNamespace="http://schemas.microsoft.com/office/2006/metadata/properties" ma:root="true" ma:fieldsID="34f34cf6c40b9648391177381ddf61b5" ns1:_="" ns2:_="" ns3:_="" ns4:_="">
    <xsd:import namespace="http://schemas.microsoft.com/sharepoint/v3"/>
    <xsd:import namespace="6a3a36ef-b1d2-4fd0-86c7-d3b61129e2d2"/>
    <xsd:import namespace="9fa6d14c-1d60-44d5-8bf0-40d71e6ddead"/>
    <xsd:import namespace="83a87e31-bf32-46ab-8e70-9fa18461f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_Flow_SignoffStatus" minOccurs="0"/>
                <xsd:element ref="ns2:MediaServiceSearchProperties" minOccurs="0"/>
                <xsd:element ref="ns1:_ip_UnifiedCompliancePolicyProperties" minOccurs="0"/>
                <xsd:element ref="ns1:_ip_UnifiedCompliancePolicyUIAction" minOccurs="0"/>
                <xsd:element ref="ns2:Review" minOccurs="0"/>
                <xsd:element ref="ns2:Review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a36ef-b1d2-4fd0-86c7-d3b61129e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ca3a0-e5c0-40d7-8522-e7aae8be60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view" ma:index="28" nillable="true" ma:displayName="Review" ma:format="Dropdown" ma:internalName="Review">
      <xsd:simpleType>
        <xsd:restriction base="dms:Choice">
          <xsd:enumeration value="Approved"/>
          <xsd:enumeration value="Comments"/>
        </xsd:restriction>
      </xsd:simpleType>
    </xsd:element>
    <xsd:element name="Review0" ma:index="29" nillable="true" ma:displayName="Review" ma:format="Dropdown" ma:internalName="Review0">
      <xsd:simpleType>
        <xsd:restriction base="dms:Choice">
          <xsd:enumeration value="Approved"/>
          <xsd:enumeration value="Comments"/>
        </xsd:restriction>
      </xsd:simpleType>
    </xsd:element>
  </xsd:schema>
  <xsd:schema xmlns:xsd="http://www.w3.org/2001/XMLSchema" xmlns:xs="http://www.w3.org/2001/XMLSchema" xmlns:dms="http://schemas.microsoft.com/office/2006/documentManagement/types" xmlns:pc="http://schemas.microsoft.com/office/infopath/2007/PartnerControls" targetNamespace="9fa6d14c-1d60-44d5-8bf0-40d71e6dde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87e31-bf32-46ab-8e70-9fa18461fa4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3960e81-f9d5-4b7d-a973-47df810c2672}" ma:internalName="TaxCatchAll" ma:showField="CatchAllData" ma:web="9fa6d14c-1d60-44d5-8bf0-40d71e6dde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3a36ef-b1d2-4fd0-86c7-d3b61129e2d2">
      <Terms xmlns="http://schemas.microsoft.com/office/infopath/2007/PartnerControls"/>
    </lcf76f155ced4ddcb4097134ff3c332f>
    <_Flow_SignoffStatus xmlns="6a3a36ef-b1d2-4fd0-86c7-d3b61129e2d2" xsi:nil="true"/>
    <TaxCatchAll xmlns="83a87e31-bf32-46ab-8e70-9fa18461fa4d" xsi:nil="true"/>
    <_ip_UnifiedCompliancePolicyUIAction xmlns="http://schemas.microsoft.com/sharepoint/v3" xsi:nil="true"/>
    <_ip_UnifiedCompliancePolicyProperties xmlns="http://schemas.microsoft.com/sharepoint/v3" xsi:nil="true"/>
    <Review0 xmlns="6a3a36ef-b1d2-4fd0-86c7-d3b61129e2d2" xsi:nil="true"/>
    <Review xmlns="6a3a36ef-b1d2-4fd0-86c7-d3b61129e2d2" xsi:nil="true"/>
  </documentManagement>
</p:properties>
</file>

<file path=customXml/itemProps1.xml><?xml version="1.0" encoding="utf-8"?>
<ds:datastoreItem xmlns:ds="http://schemas.openxmlformats.org/officeDocument/2006/customXml" ds:itemID="{9E863829-6BA6-42AF-8797-5F0591347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3a36ef-b1d2-4fd0-86c7-d3b61129e2d2"/>
    <ds:schemaRef ds:uri="9fa6d14c-1d60-44d5-8bf0-40d71e6ddead"/>
    <ds:schemaRef ds:uri="83a87e31-bf32-46ab-8e70-9fa18461f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794C80-68BA-4E60-B894-F1C569B3CD6D}">
  <ds:schemaRefs>
    <ds:schemaRef ds:uri="http://schemas.microsoft.com/sharepoint/v3/contenttype/forms"/>
  </ds:schemaRefs>
</ds:datastoreItem>
</file>

<file path=customXml/itemProps3.xml><?xml version="1.0" encoding="utf-8"?>
<ds:datastoreItem xmlns:ds="http://schemas.openxmlformats.org/officeDocument/2006/customXml" ds:itemID="{A3F40502-F426-4193-B13E-4702FDFC4CA6}">
  <ds:schemaRefs>
    <ds:schemaRef ds:uri="http://purl.org/dc/elements/1.1/"/>
    <ds:schemaRef ds:uri="http://www.w3.org/XML/1998/namespace"/>
    <ds:schemaRef ds:uri="http://schemas.microsoft.com/office/infopath/2007/PartnerControls"/>
    <ds:schemaRef ds:uri="6a3a36ef-b1d2-4fd0-86c7-d3b61129e2d2"/>
    <ds:schemaRef ds:uri="http://purl.org/dc/terms/"/>
    <ds:schemaRef ds:uri="83a87e31-bf32-46ab-8e70-9fa18461fa4d"/>
    <ds:schemaRef ds:uri="http://schemas.microsoft.com/office/2006/metadata/properties"/>
    <ds:schemaRef ds:uri="http://schemas.microsoft.com/office/2006/documentManagement/types"/>
    <ds:schemaRef ds:uri="http://schemas.openxmlformats.org/package/2006/metadata/core-properties"/>
    <ds:schemaRef ds:uri="9fa6d14c-1d60-44d5-8bf0-40d71e6ddead"/>
    <ds:schemaRef ds:uri="http://schemas.microsoft.com/sharepoint/v3"/>
    <ds:schemaRef ds:uri="http://purl.org/dc/dcmitype/"/>
  </ds:schemaRefs>
</ds:datastoreItem>
</file>

<file path=docMetadata/LabelInfo.xml><?xml version="1.0" encoding="utf-8"?>
<clbl:labelList xmlns:clbl="http://schemas.microsoft.com/office/2020/mipLabelMetadata">
  <clbl:label id="{fbd41ebe-fca6-4f2c-aecb-bf3a17e72416}" enabled="1" method="Privileged" siteId="{bf346810-9c7d-43de-a872-24a2ef3995a8}" removed="0"/>
</clbl:labelList>
</file>

<file path=docProps/app.xml><?xml version="1.0" encoding="utf-8"?>
<Properties xmlns="http://schemas.openxmlformats.org/officeDocument/2006/extended-properties" xmlns:vt="http://schemas.openxmlformats.org/officeDocument/2006/docPropsVTypes">
  <TotalTime>0</TotalTime>
  <Words>3933</Words>
  <Application>Microsoft Office PowerPoint</Application>
  <PresentationFormat>On-screen Show (16:9)</PresentationFormat>
  <Paragraphs>310</Paragraphs>
  <Slides>52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Arial,Sans-Serif</vt:lpstr>
      <vt:lpstr>Calibri</vt:lpstr>
      <vt:lpstr>Segoe UI</vt:lpstr>
      <vt:lpstr>Helvetica Neue</vt:lpstr>
      <vt:lpstr>Arial</vt:lpstr>
      <vt:lpstr>Local Digital Overviews Theme</vt:lpstr>
      <vt:lpstr>User research overview</vt:lpstr>
      <vt:lpstr>Welcome to an overview of user research</vt:lpstr>
      <vt:lpstr>Who should read this overview?</vt:lpstr>
      <vt:lpstr>What will this overview cover? </vt:lpstr>
      <vt:lpstr>User research is:</vt:lpstr>
      <vt:lpstr>What is user research? </vt:lpstr>
      <vt:lpstr>What does user research involve?</vt:lpstr>
      <vt:lpstr>How to approach user research </vt:lpstr>
      <vt:lpstr>Who should be involved in user research? </vt:lpstr>
      <vt:lpstr>But remember, you are not the user</vt:lpstr>
      <vt:lpstr>Who is the user in user research?</vt:lpstr>
      <vt:lpstr>What are user needs?</vt:lpstr>
      <vt:lpstr>User need example </vt:lpstr>
      <vt:lpstr>User research is part of user-centred design</vt:lpstr>
      <vt:lpstr>User research is not just good for users</vt:lpstr>
      <vt:lpstr>User research is good for business</vt:lpstr>
      <vt:lpstr>User research example</vt:lpstr>
      <vt:lpstr>Successful outcomes from putting users first</vt:lpstr>
      <vt:lpstr>What researchers rarely do</vt:lpstr>
      <vt:lpstr>Generative and  evaluative research</vt:lpstr>
      <vt:lpstr>What is generative research? </vt:lpstr>
      <vt:lpstr>What is evaluative research? </vt:lpstr>
      <vt:lpstr>Qualitative and quantitative research  </vt:lpstr>
      <vt:lpstr>Good research starts with a good plan  </vt:lpstr>
      <vt:lpstr>What goes into a research plan  </vt:lpstr>
      <vt:lpstr>Generative research methods</vt:lpstr>
      <vt:lpstr>User interviews</vt:lpstr>
      <vt:lpstr>Note-taking role for interviews</vt:lpstr>
      <vt:lpstr>Workshops</vt:lpstr>
      <vt:lpstr>Evaluative research methods</vt:lpstr>
      <vt:lpstr>A/B testing</vt:lpstr>
      <vt:lpstr>Usability testing</vt:lpstr>
      <vt:lpstr>Beware of your bias </vt:lpstr>
      <vt:lpstr>Confirmation bias</vt:lpstr>
      <vt:lpstr>Analysis </vt:lpstr>
      <vt:lpstr>What is analysis? </vt:lpstr>
      <vt:lpstr>How to approach analysis </vt:lpstr>
      <vt:lpstr>Some advice for conducting analysis</vt:lpstr>
      <vt:lpstr>Synthesis </vt:lpstr>
      <vt:lpstr>What is synthesis? </vt:lpstr>
      <vt:lpstr>How we approach synthesis</vt:lpstr>
      <vt:lpstr>Affinity mapping</vt:lpstr>
      <vt:lpstr>Insights and 'how might we's'</vt:lpstr>
      <vt:lpstr>Interpreting findings into insights </vt:lpstr>
      <vt:lpstr>Prioritise insights and identify gaps</vt:lpstr>
      <vt:lpstr>Defining the design challenge </vt:lpstr>
      <vt:lpstr>User research: useful tools and resources</vt:lpstr>
      <vt:lpstr>User research tools </vt:lpstr>
      <vt:lpstr>User research glossary </vt:lpstr>
      <vt:lpstr>Next steps</vt:lpstr>
      <vt:lpstr>Putting user research into practice  </vt:lpstr>
      <vt:lpstr>Tell us what you thought of this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overview (2023)</dc:title>
  <dc:creator>Daniel Jones</dc:creator>
  <cp:lastModifiedBy>Daniel Jones</cp:lastModifiedBy>
  <cp:revision>3</cp:revision>
  <dcterms:modified xsi:type="dcterms:W3CDTF">2024-05-01T10:31:59Z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0x01010061345C6A9B6B67419AE519400E117F63</vt:lpwstr>
  </property>
  <property fmtid="{D5CDD505-2E9C-101B-9397-08002B2CF9AE}" pid="3" name="MediaServiceImageTags">
    <vt:lpwstr/>
  </property>
  <property fmtid="{D5CDD505-2E9C-101B-9397-08002B2CF9AE}" pid="4" name="ClassificationContentMarkingFooterLocations">
    <vt:lpwstr>Local Digital Overviews Theme:5</vt:lpwstr>
  </property>
  <property fmtid="{D5CDD505-2E9C-101B-9397-08002B2CF9AE}" pid="5" name="ClassificationContentMarkingFooterText">
    <vt:lpwstr>OFFICIAL</vt:lpwstr>
  </property>
  <property fmtid="{D5CDD505-2E9C-101B-9397-08002B2CF9AE}" pid="6" name="ClassificationContentMarkingHeaderLocations">
    <vt:lpwstr>Local Digital Overviews Theme:4</vt:lpwstr>
  </property>
  <property fmtid="{D5CDD505-2E9C-101B-9397-08002B2CF9AE}" pid="7" name="ClassificationContentMarkingHeaderText">
    <vt:lpwstr>OFFICIAL</vt:lpwstr>
  </property>
</Properties>
</file>