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4"/>
  </p:sldMasterIdLst>
  <p:notesMasterIdLst>
    <p:notesMasterId r:id="rId52"/>
  </p:notesMasterIdLst>
  <p:sldIdLst>
    <p:sldId id="356" r:id="rId5"/>
    <p:sldId id="359" r:id="rId6"/>
    <p:sldId id="358" r:id="rId7"/>
    <p:sldId id="366" r:id="rId8"/>
    <p:sldId id="345" r:id="rId9"/>
    <p:sldId id="360" r:id="rId10"/>
    <p:sldId id="368" r:id="rId11"/>
    <p:sldId id="416" r:id="rId12"/>
    <p:sldId id="347" r:id="rId13"/>
    <p:sldId id="371" r:id="rId14"/>
    <p:sldId id="441" r:id="rId15"/>
    <p:sldId id="349" r:id="rId16"/>
    <p:sldId id="363" r:id="rId17"/>
    <p:sldId id="364" r:id="rId18"/>
    <p:sldId id="394" r:id="rId19"/>
    <p:sldId id="365" r:id="rId20"/>
    <p:sldId id="435" r:id="rId21"/>
    <p:sldId id="373" r:id="rId22"/>
    <p:sldId id="374" r:id="rId23"/>
    <p:sldId id="375" r:id="rId24"/>
    <p:sldId id="376" r:id="rId25"/>
    <p:sldId id="377" r:id="rId26"/>
    <p:sldId id="395" r:id="rId27"/>
    <p:sldId id="379" r:id="rId28"/>
    <p:sldId id="436" r:id="rId29"/>
    <p:sldId id="434" r:id="rId30"/>
    <p:sldId id="392" r:id="rId31"/>
    <p:sldId id="421" r:id="rId32"/>
    <p:sldId id="420" r:id="rId33"/>
    <p:sldId id="419" r:id="rId34"/>
    <p:sldId id="399" r:id="rId35"/>
    <p:sldId id="400" r:id="rId36"/>
    <p:sldId id="422" r:id="rId37"/>
    <p:sldId id="423" r:id="rId38"/>
    <p:sldId id="424" r:id="rId39"/>
    <p:sldId id="425" r:id="rId40"/>
    <p:sldId id="426" r:id="rId41"/>
    <p:sldId id="427" r:id="rId42"/>
    <p:sldId id="428" r:id="rId43"/>
    <p:sldId id="429" r:id="rId44"/>
    <p:sldId id="430" r:id="rId45"/>
    <p:sldId id="432" r:id="rId46"/>
    <p:sldId id="433" r:id="rId47"/>
    <p:sldId id="431" r:id="rId48"/>
    <p:sldId id="350" r:id="rId49"/>
    <p:sldId id="355" r:id="rId50"/>
    <p:sldId id="439"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Helvetica" panose="020B0604020202020204" pitchFamily="34" charset="0"/>
      <p:regular r:id="rId57"/>
      <p:bold r:id="rId58"/>
      <p:italic r:id="rId59"/>
      <p:boldItalic r:id="rId60"/>
    </p:embeddedFont>
    <p:embeddedFont>
      <p:font typeface="Helvetica Neue" panose="02000503000000020004" pitchFamily="2"/>
      <p:regular r:id="rId61"/>
    </p:embeddedFont>
    <p:embeddedFont>
      <p:font typeface="Segoe UI" panose="020B0502040204020203"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81" userDrawn="1">
          <p15:clr>
            <a:srgbClr val="747775"/>
          </p15:clr>
        </p15:guide>
        <p15:guide id="2" pos="3901" userDrawn="1">
          <p15:clr>
            <a:srgbClr val="747775"/>
          </p15:clr>
        </p15:guide>
        <p15:guide id="3" pos="2880" userDrawn="1">
          <p15:clr>
            <a:srgbClr val="747775"/>
          </p15:clr>
        </p15:guide>
        <p15:guide id="4" pos="3765" userDrawn="1">
          <p15:clr>
            <a:srgbClr val="747775"/>
          </p15:clr>
        </p15:guide>
        <p15:guide id="5" orient="horz" pos="2731"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E9E001-87FF-0BE3-1CA2-A91E2448DBE7}" name="Tash Willcocks" initials="TW" userId="S::tash.willcocks_tpximpact.com#ext#@mhclg.onmicrosoft.com::3a677983-5a9b-4912-91ae-3a18481943cc" providerId="AD"/>
  <p188:author id="{052BB117-2190-56A6-8D1B-4075799BF965}" name="Emma Boden" initials="EB" userId="S::emma.boden@tpximpact.com::439ff122-58b3-40c6-927a-7b80311ecda1" providerId="AD"/>
  <p188:author id="{0E56296D-6834-FD2F-276F-DEF07727E81C}" name="Tash Willcocks" initials="TW" userId="S::tash.willcocks@tpximpact.com::e37964e7-b3d0-4ad1-984b-d35f8d825e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FE1E5"/>
    <a:srgbClr val="F5F5F5"/>
    <a:srgbClr val="F4F4F4"/>
    <a:srgbClr val="E0E1E5"/>
    <a:srgbClr val="009B99"/>
    <a:srgbClr val="B8CADC"/>
    <a:srgbClr val="B10D6A"/>
    <a:srgbClr val="00528E"/>
    <a:srgbClr val="B9CADC"/>
    <a:srgbClr val="C0E0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F5D0C-1DA4-43DE-BDD8-445ED9CED1E4}" v="1" dt="2024-05-01T08:29:43.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4" autoAdjust="0"/>
    <p:restoredTop sz="86383" autoAdjust="0"/>
  </p:normalViewPr>
  <p:slideViewPr>
    <p:cSldViewPr snapToGrid="0">
      <p:cViewPr varScale="1">
        <p:scale>
          <a:sx n="130" d="100"/>
          <a:sy n="130" d="100"/>
        </p:scale>
        <p:origin x="672" y="114"/>
      </p:cViewPr>
      <p:guideLst>
        <p:guide orient="horz" pos="781"/>
        <p:guide pos="3901"/>
        <p:guide pos="2880"/>
        <p:guide pos="3765"/>
        <p:guide orient="horz" pos="2731"/>
      </p:guideLst>
    </p:cSldViewPr>
  </p:slideViewPr>
  <p:outlineViewPr>
    <p:cViewPr>
      <p:scale>
        <a:sx n="33" d="100"/>
        <a:sy n="33" d="100"/>
      </p:scale>
      <p:origin x="0" y="-29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microsoft.com/office/2015/10/relationships/revisionInfo" Target="revisionInfo.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9" Type="http://schemas.openxmlformats.org/officeDocument/2006/relationships/slide" Target="slides/slide40.xml"/><Relationship Id="rId3" Type="http://schemas.openxmlformats.org/officeDocument/2006/relationships/slide" Target="slides/slide3.xml"/><Relationship Id="rId21" Type="http://schemas.openxmlformats.org/officeDocument/2006/relationships/slide" Target="slides/slide22.xml"/><Relationship Id="rId34" Type="http://schemas.openxmlformats.org/officeDocument/2006/relationships/slide" Target="slides/slide35.xml"/><Relationship Id="rId42" Type="http://schemas.openxmlformats.org/officeDocument/2006/relationships/slide" Target="slides/slide43.xml"/><Relationship Id="rId7" Type="http://schemas.openxmlformats.org/officeDocument/2006/relationships/slide" Target="slides/slide7.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38" Type="http://schemas.openxmlformats.org/officeDocument/2006/relationships/slide" Target="slides/slide39.xml"/><Relationship Id="rId2" Type="http://schemas.openxmlformats.org/officeDocument/2006/relationships/slide" Target="slides/slide2.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41" Type="http://schemas.openxmlformats.org/officeDocument/2006/relationships/slide" Target="slides/slide42.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37" Type="http://schemas.openxmlformats.org/officeDocument/2006/relationships/slide" Target="slides/slide38.xml"/><Relationship Id="rId40" Type="http://schemas.openxmlformats.org/officeDocument/2006/relationships/slide" Target="slides/slide41.xml"/><Relationship Id="rId45" Type="http://schemas.openxmlformats.org/officeDocument/2006/relationships/slide" Target="slides/slide46.xml"/><Relationship Id="rId5" Type="http://schemas.openxmlformats.org/officeDocument/2006/relationships/slide" Target="slides/slide5.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10" Type="http://schemas.openxmlformats.org/officeDocument/2006/relationships/slide" Target="slides/slide10.xml"/><Relationship Id="rId19" Type="http://schemas.openxmlformats.org/officeDocument/2006/relationships/slide" Target="slides/slide20.xml"/><Relationship Id="rId31" Type="http://schemas.openxmlformats.org/officeDocument/2006/relationships/slide" Target="slides/slide32.xml"/><Relationship Id="rId44" Type="http://schemas.openxmlformats.org/officeDocument/2006/relationships/slide" Target="slides/slide45.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35" Type="http://schemas.openxmlformats.org/officeDocument/2006/relationships/slide" Target="slides/slide36.xml"/><Relationship Id="rId43"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800" dirty="0"/>
              <a:t>Waterfall does have advantages but is not an ideal model to use for complex and high-risk projects, which are common in the digital space.</a:t>
            </a:r>
          </a:p>
          <a:p>
            <a:endParaRPr lang="en-GB" dirty="0"/>
          </a:p>
        </p:txBody>
      </p:sp>
    </p:spTree>
    <p:extLst>
      <p:ext uri="{BB962C8B-B14F-4D97-AF65-F5344CB8AC3E}">
        <p14:creationId xmlns:p14="http://schemas.microsoft.com/office/powerpoint/2010/main" val="64326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2646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a:p>
        </p:txBody>
      </p:sp>
    </p:spTree>
    <p:extLst>
      <p:ext uri="{BB962C8B-B14F-4D97-AF65-F5344CB8AC3E}">
        <p14:creationId xmlns:p14="http://schemas.microsoft.com/office/powerpoint/2010/main" val="168730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138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2712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3" name="Google Shape;18;p2">
            <a:extLst>
              <a:ext uri="{FF2B5EF4-FFF2-40B4-BE49-F238E27FC236}">
                <a16:creationId xmlns:a16="http://schemas.microsoft.com/office/drawing/2014/main" id="{52126F43-8DAB-2FDE-DF44-B0BF105D29B0}"/>
              </a:ext>
            </a:extLst>
          </p:cNvPr>
          <p:cNvPicPr preferRelativeResize="0"/>
          <p:nvPr userDrawn="1"/>
        </p:nvPicPr>
        <p:blipFill rotWithShape="1">
          <a:blip r:embed="rId2">
            <a:alphaModFix/>
          </a:blip>
          <a:srcRect/>
          <a:stretch/>
        </p:blipFill>
        <p:spPr>
          <a:xfrm>
            <a:off x="372350" y="303957"/>
            <a:ext cx="1780163" cy="531963"/>
          </a:xfrm>
          <a:prstGeom prst="rect">
            <a:avLst/>
          </a:prstGeom>
          <a:noFill/>
          <a:ln>
            <a:noFill/>
          </a:ln>
        </p:spPr>
      </p:pic>
      <p:pic>
        <p:nvPicPr>
          <p:cNvPr id="4" name="Google Shape;11;p2">
            <a:extLst>
              <a:ext uri="{FF2B5EF4-FFF2-40B4-BE49-F238E27FC236}">
                <a16:creationId xmlns:a16="http://schemas.microsoft.com/office/drawing/2014/main" id="{88AD4F7A-2524-553E-995D-114F19E41DF7}"/>
              </a:ext>
            </a:extLst>
          </p:cNvPr>
          <p:cNvPicPr preferRelativeResize="0"/>
          <p:nvPr userDrawn="1"/>
        </p:nvPicPr>
        <p:blipFill rotWithShape="1">
          <a:blip r:embed="rId3">
            <a:alphaModFix/>
          </a:blip>
          <a:srcRect/>
          <a:stretch/>
        </p:blipFill>
        <p:spPr>
          <a:xfrm>
            <a:off x="5269550" y="1464550"/>
            <a:ext cx="3874451" cy="3678951"/>
          </a:xfrm>
          <a:prstGeom prst="rect">
            <a:avLst/>
          </a:prstGeom>
          <a:noFill/>
          <a:ln>
            <a:noFill/>
          </a:ln>
        </p:spPr>
      </p:pic>
      <p:sp>
        <p:nvSpPr>
          <p:cNvPr id="5" name="Title 1">
            <a:extLst>
              <a:ext uri="{FF2B5EF4-FFF2-40B4-BE49-F238E27FC236}">
                <a16:creationId xmlns:a16="http://schemas.microsoft.com/office/drawing/2014/main" id="{5F01A04B-A96A-943B-4180-F2EBCD098E56}"/>
              </a:ext>
            </a:extLst>
          </p:cNvPr>
          <p:cNvSpPr>
            <a:spLocks noGrp="1"/>
          </p:cNvSpPr>
          <p:nvPr>
            <p:ph type="title" hasCustomPrompt="1"/>
          </p:nvPr>
        </p:nvSpPr>
        <p:spPr>
          <a:xfrm>
            <a:off x="372350" y="1303035"/>
            <a:ext cx="5129953" cy="572700"/>
          </a:xfrm>
        </p:spPr>
        <p:txBody>
          <a:bodyPr lIns="0"/>
          <a:lstStyle>
            <a:lvl1pPr>
              <a:defRPr sz="3600"/>
            </a:lvl1pPr>
          </a:lstStyle>
          <a:p>
            <a:r>
              <a:rPr lang="en-US"/>
              <a:t>Title </a:t>
            </a:r>
            <a:endParaRPr lang="en-GB"/>
          </a:p>
        </p:txBody>
      </p:sp>
      <p:grpSp>
        <p:nvGrpSpPr>
          <p:cNvPr id="2" name="Group 1">
            <a:extLst>
              <a:ext uri="{FF2B5EF4-FFF2-40B4-BE49-F238E27FC236}">
                <a16:creationId xmlns:a16="http://schemas.microsoft.com/office/drawing/2014/main" id="{E6E57215-E3EF-076D-D444-9515D850B76A}"/>
              </a:ext>
            </a:extLst>
          </p:cNvPr>
          <p:cNvGrpSpPr/>
          <p:nvPr userDrawn="1"/>
        </p:nvGrpSpPr>
        <p:grpSpPr>
          <a:xfrm>
            <a:off x="286613" y="3713190"/>
            <a:ext cx="2335200" cy="780000"/>
            <a:chOff x="417025" y="3722850"/>
            <a:chExt cx="2335200" cy="780000"/>
          </a:xfrm>
        </p:grpSpPr>
        <p:sp>
          <p:nvSpPr>
            <p:cNvPr id="8" name="Google Shape;13;p2">
              <a:extLst>
                <a:ext uri="{FF2B5EF4-FFF2-40B4-BE49-F238E27FC236}">
                  <a16:creationId xmlns:a16="http://schemas.microsoft.com/office/drawing/2014/main" id="{2149EA13-D1E8-20DC-CA0F-789DBEF603C5}"/>
                </a:ext>
              </a:extLst>
            </p:cNvPr>
            <p:cNvSpPr txBox="1"/>
            <p:nvPr userDrawn="1"/>
          </p:nvSpPr>
          <p:spPr>
            <a:xfrm>
              <a:off x="417025" y="4192050"/>
              <a:ext cx="23352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#LocalDigital   #FixThePlumbing</a:t>
              </a:r>
              <a:endParaRPr sz="1000" b="1" i="0" u="none" strike="noStrike" cap="none">
                <a:solidFill>
                  <a:srgbClr val="000000"/>
                </a:solidFill>
                <a:latin typeface="Helvetica Neue"/>
                <a:ea typeface="Helvetica Neue"/>
                <a:cs typeface="Helvetica Neue"/>
                <a:sym typeface="Helvetica Neue"/>
              </a:endParaRPr>
            </a:p>
          </p:txBody>
        </p:sp>
        <p:sp>
          <p:nvSpPr>
            <p:cNvPr id="9" name="Google Shape;14;p2">
              <a:extLst>
                <a:ext uri="{FF2B5EF4-FFF2-40B4-BE49-F238E27FC236}">
                  <a16:creationId xmlns:a16="http://schemas.microsoft.com/office/drawing/2014/main" id="{07C19F0A-D417-ED54-4D5D-78273F5AC266}"/>
                </a:ext>
              </a:extLst>
            </p:cNvPr>
            <p:cNvSpPr txBox="1"/>
            <p:nvPr userDrawn="1"/>
          </p:nvSpPr>
          <p:spPr>
            <a:xfrm>
              <a:off x="417025" y="3957450"/>
              <a:ext cx="21153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www.localdigital.gov.uk</a:t>
              </a:r>
              <a:endParaRPr sz="1000" b="1" i="0" u="none" strike="noStrike" cap="none">
                <a:solidFill>
                  <a:srgbClr val="000000"/>
                </a:solidFill>
                <a:latin typeface="Helvetica Neue"/>
                <a:ea typeface="Helvetica Neue"/>
                <a:cs typeface="Helvetica Neue"/>
                <a:sym typeface="Helvetica Neue"/>
              </a:endParaRPr>
            </a:p>
          </p:txBody>
        </p:sp>
        <p:sp>
          <p:nvSpPr>
            <p:cNvPr id="10" name="Google Shape;16;p2">
              <a:extLst>
                <a:ext uri="{FF2B5EF4-FFF2-40B4-BE49-F238E27FC236}">
                  <a16:creationId xmlns:a16="http://schemas.microsoft.com/office/drawing/2014/main" id="{9FCEEE3F-C730-1210-3D82-6FAF42330831}"/>
                </a:ext>
              </a:extLst>
            </p:cNvPr>
            <p:cNvSpPr txBox="1"/>
            <p:nvPr userDrawn="1"/>
          </p:nvSpPr>
          <p:spPr>
            <a:xfrm>
              <a:off x="652075" y="3722850"/>
              <a:ext cx="902400" cy="31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Helvetica Neue"/>
                <a:buNone/>
              </a:pPr>
              <a:r>
                <a:rPr lang="en-GB" sz="1000" b="1" i="0" u="none" strike="noStrike" cap="none">
                  <a:solidFill>
                    <a:srgbClr val="000000"/>
                  </a:solidFill>
                  <a:latin typeface="Helvetica Neue"/>
                  <a:ea typeface="Helvetica Neue"/>
                  <a:cs typeface="Helvetica Neue"/>
                  <a:sym typeface="Helvetica Neue"/>
                </a:rPr>
                <a:t>@LDgovUK</a:t>
              </a:r>
              <a:endParaRPr sz="1000" b="1" i="0" u="none" strike="noStrike" cap="none">
                <a:solidFill>
                  <a:srgbClr val="000000"/>
                </a:solidFill>
                <a:latin typeface="Helvetica Neue"/>
                <a:ea typeface="Helvetica Neue"/>
                <a:cs typeface="Helvetica Neue"/>
                <a:sym typeface="Helvetica Neue"/>
              </a:endParaRPr>
            </a:p>
          </p:txBody>
        </p:sp>
        <p:pic>
          <p:nvPicPr>
            <p:cNvPr id="11" name="Google Shape;17;p2">
              <a:extLst>
                <a:ext uri="{FF2B5EF4-FFF2-40B4-BE49-F238E27FC236}">
                  <a16:creationId xmlns:a16="http://schemas.microsoft.com/office/drawing/2014/main" id="{8C10D01D-6613-6B66-682D-682E10D5B63D}"/>
                </a:ext>
              </a:extLst>
            </p:cNvPr>
            <p:cNvPicPr preferRelativeResize="0"/>
            <p:nvPr userDrawn="1"/>
          </p:nvPicPr>
          <p:blipFill rotWithShape="1">
            <a:blip r:embed="rId4">
              <a:alphaModFix/>
            </a:blip>
            <a:srcRect/>
            <a:stretch/>
          </p:blipFill>
          <p:spPr>
            <a:xfrm>
              <a:off x="513521" y="3852204"/>
              <a:ext cx="138550" cy="112751"/>
            </a:xfrm>
            <a:prstGeom prst="rect">
              <a:avLst/>
            </a:prstGeom>
            <a:noFill/>
            <a:ln>
              <a:noFill/>
            </a:ln>
          </p:spPr>
        </p:pic>
      </p:grpSp>
    </p:spTree>
    <p:extLst>
      <p:ext uri="{BB962C8B-B14F-4D97-AF65-F5344CB8AC3E}">
        <p14:creationId xmlns:p14="http://schemas.microsoft.com/office/powerpoint/2010/main" val="1107691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only slide 1 1" preserve="1" userDrawn="1">
  <p:cSld name="Slide-pink-2-cols">
    <p:bg>
      <p:bgPr>
        <a:solidFill>
          <a:srgbClr val="E2C2D0"/>
        </a:solidFill>
        <a:effectLst/>
      </p:bgPr>
    </p:bg>
    <p:spTree>
      <p:nvGrpSpPr>
        <p:cNvPr id="1" name="Shape 72"/>
        <p:cNvGrpSpPr/>
        <p:nvPr/>
      </p:nvGrpSpPr>
      <p:grpSpPr>
        <a:xfrm>
          <a:off x="0" y="0"/>
          <a:ext cx="0" cy="0"/>
          <a:chOff x="0" y="0"/>
          <a:chExt cx="0" cy="0"/>
        </a:xfrm>
      </p:grpSpPr>
      <p:sp>
        <p:nvSpPr>
          <p:cNvPr id="73" name="Google Shape;73;p16"/>
          <p:cNvSpPr/>
          <p:nvPr/>
        </p:nvSpPr>
        <p:spPr>
          <a:xfrm>
            <a:off x="0" y="0"/>
            <a:ext cx="9144000" cy="955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4" name="Text Placeholder 6">
            <a:extLst>
              <a:ext uri="{FF2B5EF4-FFF2-40B4-BE49-F238E27FC236}">
                <a16:creationId xmlns:a16="http://schemas.microsoft.com/office/drawing/2014/main" id="{F93952C7-FA41-962C-7328-3843A4553F9D}"/>
              </a:ext>
            </a:extLst>
          </p:cNvPr>
          <p:cNvSpPr>
            <a:spLocks noGrp="1"/>
          </p:cNvSpPr>
          <p:nvPr>
            <p:ph type="body" sz="quarter" idx="13" hasCustomPrompt="1"/>
          </p:nvPr>
        </p:nvSpPr>
        <p:spPr>
          <a:xfrm>
            <a:off x="381000" y="1095367"/>
            <a:ext cx="4140000" cy="3832234"/>
          </a:xfrm>
        </p:spPr>
        <p:txBody>
          <a:bodyPr lIns="0"/>
          <a:lstStyle>
            <a:lvl1pPr marL="0" indent="0">
              <a:buNone/>
              <a:defRPr sz="1800" b="1"/>
            </a:lvl1pPr>
            <a:lvl2pPr marL="0" indent="-284400">
              <a:spcBef>
                <a:spcPts val="0"/>
              </a:spcBef>
              <a:buSzPct val="117000"/>
              <a:buFont typeface="Arial" panose="020B0604020202020204" pitchFamily="34" charset="0"/>
              <a:buChar char="•"/>
              <a:defRPr sz="1800"/>
            </a:lvl2pPr>
          </a:lstStyle>
          <a:p>
            <a:pPr lvl="0"/>
            <a:r>
              <a:rPr lang="en-US"/>
              <a:t>The pros are:</a:t>
            </a:r>
            <a:br>
              <a:rPr lang="en-US"/>
            </a:br>
            <a:endParaRPr lang="en-US"/>
          </a:p>
          <a:p>
            <a:pPr lvl="1"/>
            <a:r>
              <a:rPr lang="en-US"/>
              <a:t>bullet 1</a:t>
            </a:r>
          </a:p>
          <a:p>
            <a:pPr lvl="1"/>
            <a:r>
              <a:rPr lang="en-US"/>
              <a:t>bullet 2</a:t>
            </a:r>
          </a:p>
          <a:p>
            <a:pPr lvl="1"/>
            <a:r>
              <a:rPr lang="en-US"/>
              <a:t>bullet 3</a:t>
            </a:r>
          </a:p>
        </p:txBody>
      </p:sp>
      <p:sp>
        <p:nvSpPr>
          <p:cNvPr id="6" name="Text Placeholder 6">
            <a:extLst>
              <a:ext uri="{FF2B5EF4-FFF2-40B4-BE49-F238E27FC236}">
                <a16:creationId xmlns:a16="http://schemas.microsoft.com/office/drawing/2014/main" id="{E415638B-B70A-D561-21DC-A5E2AA267FF0}"/>
              </a:ext>
            </a:extLst>
          </p:cNvPr>
          <p:cNvSpPr>
            <a:spLocks noGrp="1"/>
          </p:cNvSpPr>
          <p:nvPr>
            <p:ph type="body" sz="quarter" idx="14" hasCustomPrompt="1"/>
          </p:nvPr>
        </p:nvSpPr>
        <p:spPr>
          <a:xfrm>
            <a:off x="4572000" y="1095367"/>
            <a:ext cx="4140000" cy="3832234"/>
          </a:xfrm>
        </p:spPr>
        <p:txBody>
          <a:bodyPr lIns="0"/>
          <a:lstStyle>
            <a:lvl1pPr marL="0" indent="0">
              <a:buNone/>
              <a:defRPr sz="1800" b="1"/>
            </a:lvl1pPr>
            <a:lvl2pPr marL="0" indent="-284400">
              <a:spcBef>
                <a:spcPts val="0"/>
              </a:spcBef>
              <a:buSzPct val="117000"/>
              <a:buFont typeface="Arial" panose="020B0604020202020204" pitchFamily="34" charset="0"/>
              <a:buChar char="•"/>
              <a:defRPr sz="1800"/>
            </a:lvl2pPr>
          </a:lstStyle>
          <a:p>
            <a:pPr lvl="0"/>
            <a:r>
              <a:rPr lang="en-US"/>
              <a:t>The cons are:</a:t>
            </a:r>
            <a:br>
              <a:rPr lang="en-US"/>
            </a:br>
            <a:endParaRPr lang="en-US"/>
          </a:p>
          <a:p>
            <a:pPr lvl="1"/>
            <a:r>
              <a:rPr lang="en-US"/>
              <a:t>bullet 1</a:t>
            </a:r>
          </a:p>
          <a:p>
            <a:pPr lvl="1"/>
            <a:r>
              <a:rPr lang="en-US"/>
              <a:t>bullet 2</a:t>
            </a:r>
          </a:p>
          <a:p>
            <a:pPr lvl="1"/>
            <a:r>
              <a:rPr lang="en-US"/>
              <a:t>bullet 3</a:t>
            </a:r>
          </a:p>
        </p:txBody>
      </p:sp>
      <p:sp>
        <p:nvSpPr>
          <p:cNvPr id="7" name="Google Shape;34;p6">
            <a:extLst>
              <a:ext uri="{FF2B5EF4-FFF2-40B4-BE49-F238E27FC236}">
                <a16:creationId xmlns:a16="http://schemas.microsoft.com/office/drawing/2014/main" id="{6A19ED12-1CEE-A450-D9D6-A9AFDDB152CF}"/>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Tree>
    <p:extLst>
      <p:ext uri="{BB962C8B-B14F-4D97-AF65-F5344CB8AC3E}">
        <p14:creationId xmlns:p14="http://schemas.microsoft.com/office/powerpoint/2010/main" val="422273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only slide 1 1" preserve="1" userDrawn="1">
  <p:cSld name="Slide-pink">
    <p:bg>
      <p:bgPr>
        <a:solidFill>
          <a:srgbClr val="E2C2D0"/>
        </a:solidFill>
        <a:effectLst/>
      </p:bgPr>
    </p:bg>
    <p:spTree>
      <p:nvGrpSpPr>
        <p:cNvPr id="1" name="Shape 72"/>
        <p:cNvGrpSpPr/>
        <p:nvPr/>
      </p:nvGrpSpPr>
      <p:grpSpPr>
        <a:xfrm>
          <a:off x="0" y="0"/>
          <a:ext cx="0" cy="0"/>
          <a:chOff x="0" y="0"/>
          <a:chExt cx="0" cy="0"/>
        </a:xfrm>
      </p:grpSpPr>
      <p:sp>
        <p:nvSpPr>
          <p:cNvPr id="73" name="Google Shape;73;p16"/>
          <p:cNvSpPr/>
          <p:nvPr/>
        </p:nvSpPr>
        <p:spPr>
          <a:xfrm>
            <a:off x="0" y="0"/>
            <a:ext cx="9144000" cy="955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2" name="Google Shape;34;p6">
            <a:extLst>
              <a:ext uri="{FF2B5EF4-FFF2-40B4-BE49-F238E27FC236}">
                <a16:creationId xmlns:a16="http://schemas.microsoft.com/office/drawing/2014/main" id="{3ED4D218-9D0A-43E1-5433-0D0A86F478B3}"/>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4" name="Google Shape;35;p6">
            <a:extLst>
              <a:ext uri="{FF2B5EF4-FFF2-40B4-BE49-F238E27FC236}">
                <a16:creationId xmlns:a16="http://schemas.microsoft.com/office/drawing/2014/main" id="{2151DA57-F51C-A570-6AD8-47995D45F2BA}"/>
              </a:ext>
            </a:extLst>
          </p:cNvPr>
          <p:cNvSpPr txBox="1">
            <a:spLocks noGrp="1"/>
          </p:cNvSpPr>
          <p:nvPr>
            <p:ph type="body" idx="1" hasCustomPrompt="1"/>
          </p:nvPr>
        </p:nvSpPr>
        <p:spPr>
          <a:xfrm>
            <a:off x="381158" y="1120724"/>
            <a:ext cx="8380221" cy="3831526"/>
          </a:xfrm>
          <a:prstGeom prst="rect">
            <a:avLst/>
          </a:prstGeom>
          <a:noFill/>
          <a:ln>
            <a:noFill/>
          </a:ln>
        </p:spPr>
        <p:txBody>
          <a:bodyPr spcFirstLastPara="1" wrap="square" lIns="0" tIns="91425" rIns="91425" bIns="91425" anchor="t" anchorCtr="0">
            <a:noAutofit/>
          </a:bodyPr>
          <a:lstStyle>
            <a:lvl1pPr marL="0" lvl="0" indent="0" algn="l" rtl="0">
              <a:lnSpc>
                <a:spcPct val="100000"/>
              </a:lnSpc>
              <a:spcBef>
                <a:spcPts val="0"/>
              </a:spcBef>
              <a:spcAft>
                <a:spcPts val="0"/>
              </a:spcAft>
              <a:buSzPct val="135000"/>
              <a:buFont typeface="Arial" panose="020B0604020202020204" pitchFamily="34" charset="0"/>
              <a:buNone/>
              <a:defRPr sz="1800"/>
            </a:lvl1pPr>
            <a:lvl2pPr marL="914400" lvl="1" indent="-342900" algn="l" rtl="0">
              <a:lnSpc>
                <a:spcPct val="100000"/>
              </a:lnSpc>
              <a:spcBef>
                <a:spcPts val="1500"/>
              </a:spcBef>
              <a:spcAft>
                <a:spcPts val="0"/>
              </a:spcAft>
              <a:buSzPts val="1800"/>
              <a:buChar char="–"/>
              <a:defRPr sz="1800"/>
            </a:lvl2pPr>
            <a:lvl3pPr marL="1371600" lvl="2" indent="-342900" algn="l" rtl="0">
              <a:lnSpc>
                <a:spcPct val="100000"/>
              </a:lnSpc>
              <a:spcBef>
                <a:spcPts val="1500"/>
              </a:spcBef>
              <a:spcAft>
                <a:spcPts val="0"/>
              </a:spcAft>
              <a:buSzPts val="1800"/>
              <a:buChar char="•"/>
              <a:defRPr sz="1800"/>
            </a:lvl3pPr>
            <a:lvl4pPr marL="1828800" lvl="3" indent="-342900" algn="l" rtl="0">
              <a:lnSpc>
                <a:spcPct val="100000"/>
              </a:lnSpc>
              <a:spcBef>
                <a:spcPts val="1500"/>
              </a:spcBef>
              <a:spcAft>
                <a:spcPts val="0"/>
              </a:spcAft>
              <a:buSzPts val="1800"/>
              <a:buChar char="﹘"/>
              <a:defRPr sz="1800"/>
            </a:lvl4pPr>
            <a:lvl5pPr marL="2286000" lvl="4" indent="-342900" algn="l" rtl="0">
              <a:lnSpc>
                <a:spcPct val="100000"/>
              </a:lnSpc>
              <a:spcBef>
                <a:spcPts val="1500"/>
              </a:spcBef>
              <a:spcAft>
                <a:spcPts val="0"/>
              </a:spcAft>
              <a:buSzPts val="1800"/>
              <a:buChar char="•"/>
              <a:defRPr sz="1800"/>
            </a:lvl5pPr>
            <a:lvl6pPr marL="2743200" lvl="5" indent="-342900" algn="l" rtl="0">
              <a:lnSpc>
                <a:spcPct val="100000"/>
              </a:lnSpc>
              <a:spcBef>
                <a:spcPts val="1500"/>
              </a:spcBef>
              <a:spcAft>
                <a:spcPts val="0"/>
              </a:spcAft>
              <a:buSzPts val="1800"/>
              <a:buChar char="﹘"/>
              <a:defRPr sz="1800"/>
            </a:lvl6pPr>
            <a:lvl7pPr marL="3200400" lvl="6" indent="-342900" algn="l" rtl="0">
              <a:lnSpc>
                <a:spcPct val="100000"/>
              </a:lnSpc>
              <a:spcBef>
                <a:spcPts val="1500"/>
              </a:spcBef>
              <a:spcAft>
                <a:spcPts val="0"/>
              </a:spcAft>
              <a:buSzPts val="1800"/>
              <a:buChar char="•"/>
              <a:defRPr sz="1800"/>
            </a:lvl7pPr>
            <a:lvl8pPr marL="3657600" lvl="7" indent="-342900" algn="l" rtl="0">
              <a:lnSpc>
                <a:spcPct val="100000"/>
              </a:lnSpc>
              <a:spcBef>
                <a:spcPts val="1500"/>
              </a:spcBef>
              <a:spcAft>
                <a:spcPts val="0"/>
              </a:spcAft>
              <a:buSzPts val="1800"/>
              <a:buChar char="﹘"/>
              <a:defRPr sz="1800"/>
            </a:lvl8pPr>
            <a:lvl9pPr marL="4114800" lvl="8" indent="-342900" algn="l" rtl="0">
              <a:lnSpc>
                <a:spcPct val="100000"/>
              </a:lnSpc>
              <a:spcBef>
                <a:spcPts val="1500"/>
              </a:spcBef>
              <a:spcAft>
                <a:spcPts val="1500"/>
              </a:spcAft>
              <a:buSzPts val="1800"/>
              <a:buChar char="•"/>
              <a:defRPr sz="1800"/>
            </a:lvl9pPr>
          </a:lstStyle>
          <a:p>
            <a:br>
              <a:rPr lang="en-US"/>
            </a:br>
            <a:br>
              <a:rPr lang="en-US"/>
            </a:br>
            <a:endParaRPr/>
          </a:p>
        </p:txBody>
      </p:sp>
    </p:spTree>
    <p:extLst>
      <p:ext uri="{BB962C8B-B14F-4D97-AF65-F5344CB8AC3E}">
        <p14:creationId xmlns:p14="http://schemas.microsoft.com/office/powerpoint/2010/main" val="3012085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preserve="1" userDrawn="1">
  <p:cSld name="Slide-pnk-img-big">
    <p:bg>
      <p:bgPr>
        <a:solidFill>
          <a:srgbClr val="E2C2D0"/>
        </a:solidFill>
        <a:effectLst/>
      </p:bgPr>
    </p:bg>
    <p:spTree>
      <p:nvGrpSpPr>
        <p:cNvPr id="1" name="Shape 52"/>
        <p:cNvGrpSpPr/>
        <p:nvPr/>
      </p:nvGrpSpPr>
      <p:grpSpPr>
        <a:xfrm>
          <a:off x="0" y="0"/>
          <a:ext cx="0" cy="0"/>
          <a:chOff x="0" y="0"/>
          <a:chExt cx="0" cy="0"/>
        </a:xfrm>
      </p:grpSpPr>
      <p:sp>
        <p:nvSpPr>
          <p:cNvPr id="53" name="Google Shape;53;p11"/>
          <p:cNvSpPr/>
          <p:nvPr userDrawn="1"/>
        </p:nvSpPr>
        <p:spPr>
          <a:xfrm>
            <a:off x="0" y="0"/>
            <a:ext cx="9144000" cy="955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2" name="Google Shape;34;p6">
            <a:extLst>
              <a:ext uri="{FF2B5EF4-FFF2-40B4-BE49-F238E27FC236}">
                <a16:creationId xmlns:a16="http://schemas.microsoft.com/office/drawing/2014/main" id="{3E10A3AB-6EDE-7D6D-4DCF-F197BE99ACDA}"/>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7" name="Google Shape;35;p6">
            <a:extLst>
              <a:ext uri="{FF2B5EF4-FFF2-40B4-BE49-F238E27FC236}">
                <a16:creationId xmlns:a16="http://schemas.microsoft.com/office/drawing/2014/main" id="{1717B8B5-037A-88F2-272F-B9080841163C}"/>
              </a:ext>
            </a:extLst>
          </p:cNvPr>
          <p:cNvSpPr txBox="1">
            <a:spLocks noGrp="1"/>
          </p:cNvSpPr>
          <p:nvPr>
            <p:ph type="body" idx="1" hasCustomPrompt="1"/>
          </p:nvPr>
        </p:nvSpPr>
        <p:spPr>
          <a:xfrm>
            <a:off x="381160" y="1120724"/>
            <a:ext cx="2465408" cy="3831526"/>
          </a:xfrm>
          <a:prstGeom prst="rect">
            <a:avLst/>
          </a:prstGeom>
          <a:noFill/>
          <a:ln>
            <a:noFill/>
          </a:ln>
        </p:spPr>
        <p:txBody>
          <a:bodyPr spcFirstLastPara="1" wrap="square" lIns="0" tIns="91425" rIns="91425" bIns="91425" anchor="t" anchorCtr="0">
            <a:noAutofit/>
          </a:bodyPr>
          <a:lstStyle>
            <a:lvl1pPr marL="0" lvl="0" indent="0" algn="l" rtl="0">
              <a:lnSpc>
                <a:spcPct val="100000"/>
              </a:lnSpc>
              <a:spcBef>
                <a:spcPts val="0"/>
              </a:spcBef>
              <a:spcAft>
                <a:spcPts val="0"/>
              </a:spcAft>
              <a:buSzPct val="135000"/>
              <a:buFont typeface="Arial" panose="020B0604020202020204" pitchFamily="34" charset="0"/>
              <a:buNone/>
              <a:defRPr sz="1800"/>
            </a:lvl1pPr>
            <a:lvl2pPr marL="914400" lvl="1" indent="-342900" algn="l" rtl="0">
              <a:lnSpc>
                <a:spcPct val="100000"/>
              </a:lnSpc>
              <a:spcBef>
                <a:spcPts val="1500"/>
              </a:spcBef>
              <a:spcAft>
                <a:spcPts val="0"/>
              </a:spcAft>
              <a:buSzPts val="1800"/>
              <a:buChar char="–"/>
              <a:defRPr sz="1800"/>
            </a:lvl2pPr>
            <a:lvl3pPr marL="1371600" lvl="2" indent="-342900" algn="l" rtl="0">
              <a:lnSpc>
                <a:spcPct val="100000"/>
              </a:lnSpc>
              <a:spcBef>
                <a:spcPts val="1500"/>
              </a:spcBef>
              <a:spcAft>
                <a:spcPts val="0"/>
              </a:spcAft>
              <a:buSzPts val="1800"/>
              <a:buChar char="•"/>
              <a:defRPr sz="1800"/>
            </a:lvl3pPr>
            <a:lvl4pPr marL="1828800" lvl="3" indent="-342900" algn="l" rtl="0">
              <a:lnSpc>
                <a:spcPct val="100000"/>
              </a:lnSpc>
              <a:spcBef>
                <a:spcPts val="1500"/>
              </a:spcBef>
              <a:spcAft>
                <a:spcPts val="0"/>
              </a:spcAft>
              <a:buSzPts val="1800"/>
              <a:buChar char="﹘"/>
              <a:defRPr sz="1800"/>
            </a:lvl4pPr>
            <a:lvl5pPr marL="2286000" lvl="4" indent="-342900" algn="l" rtl="0">
              <a:lnSpc>
                <a:spcPct val="100000"/>
              </a:lnSpc>
              <a:spcBef>
                <a:spcPts val="1500"/>
              </a:spcBef>
              <a:spcAft>
                <a:spcPts val="0"/>
              </a:spcAft>
              <a:buSzPts val="1800"/>
              <a:buChar char="•"/>
              <a:defRPr sz="1800"/>
            </a:lvl5pPr>
            <a:lvl6pPr marL="2743200" lvl="5" indent="-342900" algn="l" rtl="0">
              <a:lnSpc>
                <a:spcPct val="100000"/>
              </a:lnSpc>
              <a:spcBef>
                <a:spcPts val="1500"/>
              </a:spcBef>
              <a:spcAft>
                <a:spcPts val="0"/>
              </a:spcAft>
              <a:buSzPts val="1800"/>
              <a:buChar char="﹘"/>
              <a:defRPr sz="1800"/>
            </a:lvl6pPr>
            <a:lvl7pPr marL="3200400" lvl="6" indent="-342900" algn="l" rtl="0">
              <a:lnSpc>
                <a:spcPct val="100000"/>
              </a:lnSpc>
              <a:spcBef>
                <a:spcPts val="1500"/>
              </a:spcBef>
              <a:spcAft>
                <a:spcPts val="0"/>
              </a:spcAft>
              <a:buSzPts val="1800"/>
              <a:buChar char="•"/>
              <a:defRPr sz="1800"/>
            </a:lvl7pPr>
            <a:lvl8pPr marL="3657600" lvl="7" indent="-342900" algn="l" rtl="0">
              <a:lnSpc>
                <a:spcPct val="100000"/>
              </a:lnSpc>
              <a:spcBef>
                <a:spcPts val="1500"/>
              </a:spcBef>
              <a:spcAft>
                <a:spcPts val="0"/>
              </a:spcAft>
              <a:buSzPts val="1800"/>
              <a:buChar char="﹘"/>
              <a:defRPr sz="1800"/>
            </a:lvl8pPr>
            <a:lvl9pPr marL="4114800" lvl="8" indent="-342900" algn="l" rtl="0">
              <a:lnSpc>
                <a:spcPct val="100000"/>
              </a:lnSpc>
              <a:spcBef>
                <a:spcPts val="1500"/>
              </a:spcBef>
              <a:spcAft>
                <a:spcPts val="1500"/>
              </a:spcAft>
              <a:buSzPts val="1800"/>
              <a:buChar char="•"/>
              <a:defRPr sz="1800"/>
            </a:lvl9pPr>
          </a:lstStyle>
          <a:p>
            <a:br>
              <a:rPr lang="en-US"/>
            </a:br>
            <a:br>
              <a:rPr lang="en-US"/>
            </a:br>
            <a:endParaRPr/>
          </a:p>
        </p:txBody>
      </p:sp>
      <p:sp>
        <p:nvSpPr>
          <p:cNvPr id="8" name="Google Shape;90;p20">
            <a:extLst>
              <a:ext uri="{FF2B5EF4-FFF2-40B4-BE49-F238E27FC236}">
                <a16:creationId xmlns:a16="http://schemas.microsoft.com/office/drawing/2014/main" id="{E4D0BA68-A22D-DE03-5C6F-AFF663FA5519}"/>
              </a:ext>
            </a:extLst>
          </p:cNvPr>
          <p:cNvSpPr/>
          <p:nvPr userDrawn="1"/>
        </p:nvSpPr>
        <p:spPr>
          <a:xfrm>
            <a:off x="2948468" y="961685"/>
            <a:ext cx="6202067" cy="4188174"/>
          </a:xfrm>
          <a:prstGeom prst="rect">
            <a:avLst/>
          </a:prstGeom>
          <a:solidFill>
            <a:schemeClr val="bg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999999"/>
                </a:solidFill>
                <a:latin typeface="Helvetica Neue"/>
                <a:ea typeface="Helvetica Neue"/>
                <a:cs typeface="Helvetica Neue"/>
                <a:sym typeface="Helvetica Neue"/>
              </a:rPr>
              <a:t>Cover up this box with an image</a:t>
            </a:r>
            <a:endParaRPr sz="1200" b="0" i="0" u="none" strike="noStrike" cap="none">
              <a:solidFill>
                <a:srgbClr val="999999"/>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1599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reserve="1" userDrawn="1">
  <p:cSld name="Slide-blu-img-big">
    <p:bg>
      <p:bgPr>
        <a:solidFill>
          <a:srgbClr val="B8CADC"/>
        </a:solidFill>
        <a:effectLst/>
      </p:bgPr>
    </p:bg>
    <p:spTree>
      <p:nvGrpSpPr>
        <p:cNvPr id="1" name="Shape 52"/>
        <p:cNvGrpSpPr/>
        <p:nvPr/>
      </p:nvGrpSpPr>
      <p:grpSpPr>
        <a:xfrm>
          <a:off x="0" y="0"/>
          <a:ext cx="0" cy="0"/>
          <a:chOff x="0" y="0"/>
          <a:chExt cx="0" cy="0"/>
        </a:xfrm>
      </p:grpSpPr>
      <p:sp>
        <p:nvSpPr>
          <p:cNvPr id="53" name="Google Shape;53;p11"/>
          <p:cNvSpPr/>
          <p:nvPr userDrawn="1"/>
        </p:nvSpPr>
        <p:spPr>
          <a:xfrm>
            <a:off x="0" y="0"/>
            <a:ext cx="9144000" cy="955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2" name="Google Shape;34;p6">
            <a:extLst>
              <a:ext uri="{FF2B5EF4-FFF2-40B4-BE49-F238E27FC236}">
                <a16:creationId xmlns:a16="http://schemas.microsoft.com/office/drawing/2014/main" id="{3E10A3AB-6EDE-7D6D-4DCF-F197BE99ACDA}"/>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5" name="Google Shape;35;p6">
            <a:extLst>
              <a:ext uri="{FF2B5EF4-FFF2-40B4-BE49-F238E27FC236}">
                <a16:creationId xmlns:a16="http://schemas.microsoft.com/office/drawing/2014/main" id="{EACD75F3-CB72-8F03-4933-1F1EE19D1F92}"/>
              </a:ext>
            </a:extLst>
          </p:cNvPr>
          <p:cNvSpPr txBox="1">
            <a:spLocks noGrp="1"/>
          </p:cNvSpPr>
          <p:nvPr>
            <p:ph type="body" idx="1" hasCustomPrompt="1"/>
          </p:nvPr>
        </p:nvSpPr>
        <p:spPr>
          <a:xfrm>
            <a:off x="381160" y="1120724"/>
            <a:ext cx="2465408" cy="3831526"/>
          </a:xfrm>
          <a:prstGeom prst="rect">
            <a:avLst/>
          </a:prstGeom>
          <a:noFill/>
          <a:ln>
            <a:noFill/>
          </a:ln>
        </p:spPr>
        <p:txBody>
          <a:bodyPr spcFirstLastPara="1" wrap="square" lIns="0" tIns="91425" rIns="91425" bIns="91425" anchor="t" anchorCtr="0">
            <a:noAutofit/>
          </a:bodyPr>
          <a:lstStyle>
            <a:lvl1pPr marL="0" lvl="0" indent="0" algn="l" rtl="0">
              <a:lnSpc>
                <a:spcPct val="100000"/>
              </a:lnSpc>
              <a:spcBef>
                <a:spcPts val="0"/>
              </a:spcBef>
              <a:spcAft>
                <a:spcPts val="0"/>
              </a:spcAft>
              <a:buSzPct val="135000"/>
              <a:buFont typeface="Arial" panose="020B0604020202020204" pitchFamily="34" charset="0"/>
              <a:buNone/>
              <a:defRPr sz="1800"/>
            </a:lvl1pPr>
            <a:lvl2pPr marL="914400" lvl="1" indent="-342900" algn="l" rtl="0">
              <a:lnSpc>
                <a:spcPct val="100000"/>
              </a:lnSpc>
              <a:spcBef>
                <a:spcPts val="1500"/>
              </a:spcBef>
              <a:spcAft>
                <a:spcPts val="0"/>
              </a:spcAft>
              <a:buSzPts val="1800"/>
              <a:buChar char="–"/>
              <a:defRPr sz="1800"/>
            </a:lvl2pPr>
            <a:lvl3pPr marL="1371600" lvl="2" indent="-342900" algn="l" rtl="0">
              <a:lnSpc>
                <a:spcPct val="100000"/>
              </a:lnSpc>
              <a:spcBef>
                <a:spcPts val="1500"/>
              </a:spcBef>
              <a:spcAft>
                <a:spcPts val="0"/>
              </a:spcAft>
              <a:buSzPts val="1800"/>
              <a:buChar char="•"/>
              <a:defRPr sz="1800"/>
            </a:lvl3pPr>
            <a:lvl4pPr marL="1828800" lvl="3" indent="-342900" algn="l" rtl="0">
              <a:lnSpc>
                <a:spcPct val="100000"/>
              </a:lnSpc>
              <a:spcBef>
                <a:spcPts val="1500"/>
              </a:spcBef>
              <a:spcAft>
                <a:spcPts val="0"/>
              </a:spcAft>
              <a:buSzPts val="1800"/>
              <a:buChar char="﹘"/>
              <a:defRPr sz="1800"/>
            </a:lvl4pPr>
            <a:lvl5pPr marL="2286000" lvl="4" indent="-342900" algn="l" rtl="0">
              <a:lnSpc>
                <a:spcPct val="100000"/>
              </a:lnSpc>
              <a:spcBef>
                <a:spcPts val="1500"/>
              </a:spcBef>
              <a:spcAft>
                <a:spcPts val="0"/>
              </a:spcAft>
              <a:buSzPts val="1800"/>
              <a:buChar char="•"/>
              <a:defRPr sz="1800"/>
            </a:lvl5pPr>
            <a:lvl6pPr marL="2743200" lvl="5" indent="-342900" algn="l" rtl="0">
              <a:lnSpc>
                <a:spcPct val="100000"/>
              </a:lnSpc>
              <a:spcBef>
                <a:spcPts val="1500"/>
              </a:spcBef>
              <a:spcAft>
                <a:spcPts val="0"/>
              </a:spcAft>
              <a:buSzPts val="1800"/>
              <a:buChar char="﹘"/>
              <a:defRPr sz="1800"/>
            </a:lvl6pPr>
            <a:lvl7pPr marL="3200400" lvl="6" indent="-342900" algn="l" rtl="0">
              <a:lnSpc>
                <a:spcPct val="100000"/>
              </a:lnSpc>
              <a:spcBef>
                <a:spcPts val="1500"/>
              </a:spcBef>
              <a:spcAft>
                <a:spcPts val="0"/>
              </a:spcAft>
              <a:buSzPts val="1800"/>
              <a:buChar char="•"/>
              <a:defRPr sz="1800"/>
            </a:lvl7pPr>
            <a:lvl8pPr marL="3657600" lvl="7" indent="-342900" algn="l" rtl="0">
              <a:lnSpc>
                <a:spcPct val="100000"/>
              </a:lnSpc>
              <a:spcBef>
                <a:spcPts val="1500"/>
              </a:spcBef>
              <a:spcAft>
                <a:spcPts val="0"/>
              </a:spcAft>
              <a:buSzPts val="1800"/>
              <a:buChar char="﹘"/>
              <a:defRPr sz="1800"/>
            </a:lvl8pPr>
            <a:lvl9pPr marL="4114800" lvl="8" indent="-342900" algn="l" rtl="0">
              <a:lnSpc>
                <a:spcPct val="100000"/>
              </a:lnSpc>
              <a:spcBef>
                <a:spcPts val="1500"/>
              </a:spcBef>
              <a:spcAft>
                <a:spcPts val="1500"/>
              </a:spcAft>
              <a:buSzPts val="1800"/>
              <a:buChar char="•"/>
              <a:defRPr sz="1800"/>
            </a:lvl9pPr>
          </a:lstStyle>
          <a:p>
            <a:br>
              <a:rPr lang="en-US"/>
            </a:br>
            <a:br>
              <a:rPr lang="en-US"/>
            </a:br>
            <a:endParaRPr/>
          </a:p>
        </p:txBody>
      </p:sp>
      <p:sp>
        <p:nvSpPr>
          <p:cNvPr id="3" name="Google Shape;90;p20">
            <a:extLst>
              <a:ext uri="{FF2B5EF4-FFF2-40B4-BE49-F238E27FC236}">
                <a16:creationId xmlns:a16="http://schemas.microsoft.com/office/drawing/2014/main" id="{6FFAB9FB-20EC-EF18-A906-70F9225392DD}"/>
              </a:ext>
            </a:extLst>
          </p:cNvPr>
          <p:cNvSpPr/>
          <p:nvPr userDrawn="1"/>
        </p:nvSpPr>
        <p:spPr>
          <a:xfrm>
            <a:off x="2948468" y="961685"/>
            <a:ext cx="6202067" cy="4188174"/>
          </a:xfrm>
          <a:prstGeom prst="rect">
            <a:avLst/>
          </a:prstGeom>
          <a:solidFill>
            <a:schemeClr val="bg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999999"/>
                </a:solidFill>
                <a:latin typeface="Helvetica Neue"/>
                <a:ea typeface="Helvetica Neue"/>
                <a:cs typeface="Helvetica Neue"/>
                <a:sym typeface="Helvetica Neue"/>
              </a:rPr>
              <a:t>Cover up this box with an image</a:t>
            </a:r>
            <a:endParaRPr sz="1200" b="0" i="0" u="none" strike="noStrike" cap="none">
              <a:solidFill>
                <a:srgbClr val="999999"/>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141238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reserve="1" userDrawn="1">
  <p:cSld name="Slide-grn-img-big">
    <p:bg>
      <p:bgPr>
        <a:solidFill>
          <a:srgbClr val="C0E0DF"/>
        </a:solidFill>
        <a:effectLst/>
      </p:bgPr>
    </p:bg>
    <p:spTree>
      <p:nvGrpSpPr>
        <p:cNvPr id="1" name="Shape 52"/>
        <p:cNvGrpSpPr/>
        <p:nvPr/>
      </p:nvGrpSpPr>
      <p:grpSpPr>
        <a:xfrm>
          <a:off x="0" y="0"/>
          <a:ext cx="0" cy="0"/>
          <a:chOff x="0" y="0"/>
          <a:chExt cx="0" cy="0"/>
        </a:xfrm>
      </p:grpSpPr>
      <p:sp>
        <p:nvSpPr>
          <p:cNvPr id="53" name="Google Shape;53;p11"/>
          <p:cNvSpPr/>
          <p:nvPr userDrawn="1"/>
        </p:nvSpPr>
        <p:spPr>
          <a:xfrm>
            <a:off x="0" y="0"/>
            <a:ext cx="9144000" cy="955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2" name="Google Shape;34;p6">
            <a:extLst>
              <a:ext uri="{FF2B5EF4-FFF2-40B4-BE49-F238E27FC236}">
                <a16:creationId xmlns:a16="http://schemas.microsoft.com/office/drawing/2014/main" id="{3E10A3AB-6EDE-7D6D-4DCF-F197BE99ACDA}"/>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5" name="Google Shape;35;p6">
            <a:extLst>
              <a:ext uri="{FF2B5EF4-FFF2-40B4-BE49-F238E27FC236}">
                <a16:creationId xmlns:a16="http://schemas.microsoft.com/office/drawing/2014/main" id="{5A866406-3281-87F4-C7D1-C3524E5E4C2B}"/>
              </a:ext>
            </a:extLst>
          </p:cNvPr>
          <p:cNvSpPr txBox="1">
            <a:spLocks noGrp="1"/>
          </p:cNvSpPr>
          <p:nvPr>
            <p:ph type="body" idx="1" hasCustomPrompt="1"/>
          </p:nvPr>
        </p:nvSpPr>
        <p:spPr>
          <a:xfrm>
            <a:off x="381160" y="1120724"/>
            <a:ext cx="2465408" cy="3831526"/>
          </a:xfrm>
          <a:prstGeom prst="rect">
            <a:avLst/>
          </a:prstGeom>
          <a:noFill/>
          <a:ln>
            <a:noFill/>
          </a:ln>
        </p:spPr>
        <p:txBody>
          <a:bodyPr spcFirstLastPara="1" wrap="square" lIns="0" tIns="91425" rIns="91425" bIns="91425" anchor="t" anchorCtr="0">
            <a:noAutofit/>
          </a:bodyPr>
          <a:lstStyle>
            <a:lvl1pPr marL="0" lvl="0" indent="0" algn="l" rtl="0">
              <a:lnSpc>
                <a:spcPct val="100000"/>
              </a:lnSpc>
              <a:spcBef>
                <a:spcPts val="0"/>
              </a:spcBef>
              <a:spcAft>
                <a:spcPts val="0"/>
              </a:spcAft>
              <a:buSzPct val="135000"/>
              <a:buFont typeface="Arial" panose="020B0604020202020204" pitchFamily="34" charset="0"/>
              <a:buNone/>
              <a:defRPr sz="1800"/>
            </a:lvl1pPr>
            <a:lvl2pPr marL="914400" lvl="1" indent="-342900" algn="l" rtl="0">
              <a:lnSpc>
                <a:spcPct val="100000"/>
              </a:lnSpc>
              <a:spcBef>
                <a:spcPts val="1500"/>
              </a:spcBef>
              <a:spcAft>
                <a:spcPts val="0"/>
              </a:spcAft>
              <a:buSzPts val="1800"/>
              <a:buChar char="–"/>
              <a:defRPr sz="1800"/>
            </a:lvl2pPr>
            <a:lvl3pPr marL="1371600" lvl="2" indent="-342900" algn="l" rtl="0">
              <a:lnSpc>
                <a:spcPct val="100000"/>
              </a:lnSpc>
              <a:spcBef>
                <a:spcPts val="1500"/>
              </a:spcBef>
              <a:spcAft>
                <a:spcPts val="0"/>
              </a:spcAft>
              <a:buSzPts val="1800"/>
              <a:buChar char="•"/>
              <a:defRPr sz="1800"/>
            </a:lvl3pPr>
            <a:lvl4pPr marL="1828800" lvl="3" indent="-342900" algn="l" rtl="0">
              <a:lnSpc>
                <a:spcPct val="100000"/>
              </a:lnSpc>
              <a:spcBef>
                <a:spcPts val="1500"/>
              </a:spcBef>
              <a:spcAft>
                <a:spcPts val="0"/>
              </a:spcAft>
              <a:buSzPts val="1800"/>
              <a:buChar char="﹘"/>
              <a:defRPr sz="1800"/>
            </a:lvl4pPr>
            <a:lvl5pPr marL="2286000" lvl="4" indent="-342900" algn="l" rtl="0">
              <a:lnSpc>
                <a:spcPct val="100000"/>
              </a:lnSpc>
              <a:spcBef>
                <a:spcPts val="1500"/>
              </a:spcBef>
              <a:spcAft>
                <a:spcPts val="0"/>
              </a:spcAft>
              <a:buSzPts val="1800"/>
              <a:buChar char="•"/>
              <a:defRPr sz="1800"/>
            </a:lvl5pPr>
            <a:lvl6pPr marL="2743200" lvl="5" indent="-342900" algn="l" rtl="0">
              <a:lnSpc>
                <a:spcPct val="100000"/>
              </a:lnSpc>
              <a:spcBef>
                <a:spcPts val="1500"/>
              </a:spcBef>
              <a:spcAft>
                <a:spcPts val="0"/>
              </a:spcAft>
              <a:buSzPts val="1800"/>
              <a:buChar char="﹘"/>
              <a:defRPr sz="1800"/>
            </a:lvl6pPr>
            <a:lvl7pPr marL="3200400" lvl="6" indent="-342900" algn="l" rtl="0">
              <a:lnSpc>
                <a:spcPct val="100000"/>
              </a:lnSpc>
              <a:spcBef>
                <a:spcPts val="1500"/>
              </a:spcBef>
              <a:spcAft>
                <a:spcPts val="0"/>
              </a:spcAft>
              <a:buSzPts val="1800"/>
              <a:buChar char="•"/>
              <a:defRPr sz="1800"/>
            </a:lvl7pPr>
            <a:lvl8pPr marL="3657600" lvl="7" indent="-342900" algn="l" rtl="0">
              <a:lnSpc>
                <a:spcPct val="100000"/>
              </a:lnSpc>
              <a:spcBef>
                <a:spcPts val="1500"/>
              </a:spcBef>
              <a:spcAft>
                <a:spcPts val="0"/>
              </a:spcAft>
              <a:buSzPts val="1800"/>
              <a:buChar char="﹘"/>
              <a:defRPr sz="1800"/>
            </a:lvl8pPr>
            <a:lvl9pPr marL="4114800" lvl="8" indent="-342900" algn="l" rtl="0">
              <a:lnSpc>
                <a:spcPct val="100000"/>
              </a:lnSpc>
              <a:spcBef>
                <a:spcPts val="1500"/>
              </a:spcBef>
              <a:spcAft>
                <a:spcPts val="1500"/>
              </a:spcAft>
              <a:buSzPts val="1800"/>
              <a:buChar char="•"/>
              <a:defRPr sz="1800"/>
            </a:lvl9pPr>
          </a:lstStyle>
          <a:p>
            <a:br>
              <a:rPr lang="en-US"/>
            </a:br>
            <a:br>
              <a:rPr lang="en-US"/>
            </a:br>
            <a:endParaRPr/>
          </a:p>
        </p:txBody>
      </p:sp>
      <p:sp>
        <p:nvSpPr>
          <p:cNvPr id="3" name="Google Shape;90;p20">
            <a:extLst>
              <a:ext uri="{FF2B5EF4-FFF2-40B4-BE49-F238E27FC236}">
                <a16:creationId xmlns:a16="http://schemas.microsoft.com/office/drawing/2014/main" id="{391E9023-C48A-B291-5B56-656F4A7189BD}"/>
              </a:ext>
            </a:extLst>
          </p:cNvPr>
          <p:cNvSpPr/>
          <p:nvPr userDrawn="1"/>
        </p:nvSpPr>
        <p:spPr>
          <a:xfrm>
            <a:off x="2948468" y="961685"/>
            <a:ext cx="6202067" cy="4188174"/>
          </a:xfrm>
          <a:prstGeom prst="rect">
            <a:avLst/>
          </a:prstGeom>
          <a:solidFill>
            <a:schemeClr val="bg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999999"/>
                </a:solidFill>
                <a:latin typeface="Helvetica Neue"/>
                <a:ea typeface="Helvetica Neue"/>
                <a:cs typeface="Helvetica Neue"/>
                <a:sym typeface="Helvetica Neue"/>
              </a:rPr>
              <a:t>Cover up this box with an image</a:t>
            </a:r>
            <a:endParaRPr sz="1200" b="0" i="0" u="none" strike="noStrike" cap="none">
              <a:solidFill>
                <a:srgbClr val="999999"/>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77731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slide 1" userDrawn="1">
  <p:cSld name="Quote">
    <p:bg>
      <p:bgPr>
        <a:solidFill>
          <a:srgbClr val="C0E0E0"/>
        </a:solid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a:stretch/>
        </p:blipFill>
        <p:spPr>
          <a:xfrm>
            <a:off x="523550" y="391850"/>
            <a:ext cx="7446625" cy="4006376"/>
          </a:xfrm>
          <a:prstGeom prst="rect">
            <a:avLst/>
          </a:prstGeom>
          <a:noFill/>
          <a:ln>
            <a:noFill/>
          </a:ln>
        </p:spPr>
      </p:pic>
      <p:sp>
        <p:nvSpPr>
          <p:cNvPr id="27" name="Google Shape;27;p4"/>
          <p:cNvSpPr txBox="1">
            <a:spLocks noGrp="1"/>
          </p:cNvSpPr>
          <p:nvPr>
            <p:ph type="title" hasCustomPrompt="1"/>
          </p:nvPr>
        </p:nvSpPr>
        <p:spPr>
          <a:xfrm>
            <a:off x="882595" y="1047625"/>
            <a:ext cx="6766560" cy="590344"/>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Title (28 pt) </a:t>
            </a:r>
            <a:endParaRPr/>
          </a:p>
        </p:txBody>
      </p:sp>
      <p:sp>
        <p:nvSpPr>
          <p:cNvPr id="4" name="Text Placeholder 3">
            <a:extLst>
              <a:ext uri="{FF2B5EF4-FFF2-40B4-BE49-F238E27FC236}">
                <a16:creationId xmlns:a16="http://schemas.microsoft.com/office/drawing/2014/main" id="{8E022FEF-69CC-5CC6-410D-740F8A3E650D}"/>
              </a:ext>
            </a:extLst>
          </p:cNvPr>
          <p:cNvSpPr>
            <a:spLocks noGrp="1"/>
          </p:cNvSpPr>
          <p:nvPr>
            <p:ph type="body" sz="quarter" idx="10" hasCustomPrompt="1"/>
          </p:nvPr>
        </p:nvSpPr>
        <p:spPr>
          <a:xfrm>
            <a:off x="882650" y="1725613"/>
            <a:ext cx="6765925" cy="2217737"/>
          </a:xfrm>
        </p:spPr>
        <p:txBody>
          <a:bodyPr lIns="0"/>
          <a:lstStyle>
            <a:lvl1pPr marL="95250" indent="0">
              <a:buNone/>
              <a:defRPr sz="1800"/>
            </a:lvl1pPr>
          </a:lstStyle>
          <a:p>
            <a:pPr lvl="0"/>
            <a:r>
              <a:rPr lang="en-US"/>
              <a:t>“The quote should be left-aligned text, with a minimum pt 18 font. Remember to open and close the quote marks. Remember to keep everything in 1 text box.”</a:t>
            </a:r>
            <a:br>
              <a:rPr lang="en-US"/>
            </a:br>
            <a:br>
              <a:rPr lang="en-US"/>
            </a:br>
            <a:r>
              <a:rPr lang="en-US"/>
              <a:t>– This is who the quote is from, 2014 [add the year]</a:t>
            </a:r>
          </a:p>
          <a:p>
            <a:pPr lvl="0"/>
            <a:br>
              <a:rPr lang="en-US"/>
            </a:br>
            <a:r>
              <a:rPr lang="en-US"/>
              <a:t>Taken from XXX: add this detail if relevant, or remove this.</a:t>
            </a:r>
          </a:p>
          <a:p>
            <a:pPr lvl="0"/>
            <a:endParaRPr lang="en-GB"/>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1213">
          <p15:clr>
            <a:srgbClr val="FA7B17"/>
          </p15:clr>
        </p15:guide>
        <p15:guide id="3" pos="4537">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section slide 1" userDrawn="1">
  <p:cSld name="Divider-green">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3">
            <a:alphaModFix/>
          </a:blip>
          <a:srcRect/>
          <a:stretch/>
        </p:blipFill>
        <p:spPr>
          <a:xfrm>
            <a:off x="8039025" y="4251374"/>
            <a:ext cx="1060250" cy="836476"/>
          </a:xfrm>
          <a:prstGeom prst="rect">
            <a:avLst/>
          </a:prstGeom>
          <a:noFill/>
          <a:ln>
            <a:noFill/>
          </a:ln>
        </p:spPr>
      </p:pic>
      <p:sp>
        <p:nvSpPr>
          <p:cNvPr id="30" name="Google Shape;30;p5"/>
          <p:cNvSpPr txBox="1">
            <a:spLocks noGrp="1"/>
          </p:cNvSpPr>
          <p:nvPr>
            <p:ph type="title" hasCustomPrompt="1"/>
          </p:nvPr>
        </p:nvSpPr>
        <p:spPr>
          <a:xfrm>
            <a:off x="570300" y="2156460"/>
            <a:ext cx="6852600" cy="823964"/>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2400"/>
              <a:buNone/>
              <a:defRPr sz="2400">
                <a:solidFill>
                  <a:srgbClr val="FFFFFF"/>
                </a:solidFill>
              </a:defRPr>
            </a:lvl2pPr>
            <a:lvl3pPr lvl="2" algn="l" rtl="0">
              <a:lnSpc>
                <a:spcPct val="100000"/>
              </a:lnSpc>
              <a:spcBef>
                <a:spcPts val="0"/>
              </a:spcBef>
              <a:spcAft>
                <a:spcPts val="0"/>
              </a:spcAft>
              <a:buClr>
                <a:srgbClr val="FFFFFF"/>
              </a:buClr>
              <a:buSzPts val="2400"/>
              <a:buNone/>
              <a:defRPr sz="2400">
                <a:solidFill>
                  <a:srgbClr val="FFFFFF"/>
                </a:solidFill>
              </a:defRPr>
            </a:lvl3pPr>
            <a:lvl4pPr lvl="3" algn="l" rtl="0">
              <a:lnSpc>
                <a:spcPct val="100000"/>
              </a:lnSpc>
              <a:spcBef>
                <a:spcPts val="0"/>
              </a:spcBef>
              <a:spcAft>
                <a:spcPts val="0"/>
              </a:spcAft>
              <a:buClr>
                <a:srgbClr val="FFFFFF"/>
              </a:buClr>
              <a:buSzPts val="2400"/>
              <a:buNone/>
              <a:defRPr sz="2400">
                <a:solidFill>
                  <a:srgbClr val="FFFFFF"/>
                </a:solidFill>
              </a:defRPr>
            </a:lvl4pPr>
            <a:lvl5pPr lvl="4" algn="l" rtl="0">
              <a:lnSpc>
                <a:spcPct val="100000"/>
              </a:lnSpc>
              <a:spcBef>
                <a:spcPts val="0"/>
              </a:spcBef>
              <a:spcAft>
                <a:spcPts val="0"/>
              </a:spcAft>
              <a:buClr>
                <a:srgbClr val="FFFFFF"/>
              </a:buClr>
              <a:buSzPts val="2400"/>
              <a:buNone/>
              <a:defRPr sz="2400">
                <a:solidFill>
                  <a:srgbClr val="FFFFFF"/>
                </a:solidFill>
              </a:defRPr>
            </a:lvl5pPr>
            <a:lvl6pPr lvl="5" algn="l" rtl="0">
              <a:lnSpc>
                <a:spcPct val="100000"/>
              </a:lnSpc>
              <a:spcBef>
                <a:spcPts val="0"/>
              </a:spcBef>
              <a:spcAft>
                <a:spcPts val="0"/>
              </a:spcAft>
              <a:buClr>
                <a:srgbClr val="FFFFFF"/>
              </a:buClr>
              <a:buSzPts val="2400"/>
              <a:buNone/>
              <a:defRPr sz="2400">
                <a:solidFill>
                  <a:srgbClr val="FFFFFF"/>
                </a:solidFill>
              </a:defRPr>
            </a:lvl6pPr>
            <a:lvl7pPr lvl="6" algn="l" rtl="0">
              <a:lnSpc>
                <a:spcPct val="100000"/>
              </a:lnSpc>
              <a:spcBef>
                <a:spcPts val="0"/>
              </a:spcBef>
              <a:spcAft>
                <a:spcPts val="0"/>
              </a:spcAft>
              <a:buClr>
                <a:srgbClr val="FFFFFF"/>
              </a:buClr>
              <a:buSzPts val="2400"/>
              <a:buNone/>
              <a:defRPr sz="2400">
                <a:solidFill>
                  <a:srgbClr val="FFFFFF"/>
                </a:solidFill>
              </a:defRPr>
            </a:lvl7pPr>
            <a:lvl8pPr lvl="7" algn="l" rtl="0">
              <a:lnSpc>
                <a:spcPct val="100000"/>
              </a:lnSpc>
              <a:spcBef>
                <a:spcPts val="0"/>
              </a:spcBef>
              <a:spcAft>
                <a:spcPts val="0"/>
              </a:spcAft>
              <a:buClr>
                <a:srgbClr val="FFFFFF"/>
              </a:buClr>
              <a:buSzPts val="2400"/>
              <a:buNone/>
              <a:defRPr sz="2400">
                <a:solidFill>
                  <a:srgbClr val="FFFFFF"/>
                </a:solidFill>
              </a:defRPr>
            </a:lvl8pPr>
            <a:lvl9pPr lvl="8" algn="l" rtl="0">
              <a:lnSpc>
                <a:spcPct val="100000"/>
              </a:lnSpc>
              <a:spcBef>
                <a:spcPts val="0"/>
              </a:spcBef>
              <a:spcAft>
                <a:spcPts val="0"/>
              </a:spcAft>
              <a:buClr>
                <a:srgbClr val="FFFFFF"/>
              </a:buClr>
              <a:buSzPts val="2400"/>
              <a:buNone/>
              <a:defRPr sz="2400">
                <a:solidFill>
                  <a:srgbClr val="FFFFFF"/>
                </a:solidFill>
              </a:defRPr>
            </a:lvl9pPr>
          </a:lstStyle>
          <a:p>
            <a:r>
              <a:rPr lang="en-US"/>
              <a:t>Divider slide (36pt)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twoColTx">
  <p:cSld name="Slide-green">
    <p:bg>
      <p:bgPr>
        <a:solidFill>
          <a:srgbClr val="C0E0E0"/>
        </a:solidFill>
        <a:effectLst/>
      </p:bgPr>
    </p:bg>
    <p:spTree>
      <p:nvGrpSpPr>
        <p:cNvPr id="1" name="Shape 32"/>
        <p:cNvGrpSpPr/>
        <p:nvPr/>
      </p:nvGrpSpPr>
      <p:grpSpPr>
        <a:xfrm>
          <a:off x="0" y="0"/>
          <a:ext cx="0" cy="0"/>
          <a:chOff x="0" y="0"/>
          <a:chExt cx="0" cy="0"/>
        </a:xfrm>
      </p:grpSpPr>
      <p:sp>
        <p:nvSpPr>
          <p:cNvPr id="33" name="Google Shape;33;p6"/>
          <p:cNvSpPr/>
          <p:nvPr/>
        </p:nvSpPr>
        <p:spPr>
          <a:xfrm>
            <a:off x="0" y="0"/>
            <a:ext cx="9144100" cy="955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34" name="Google Shape;34;p6"/>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35" name="Google Shape;35;p6"/>
          <p:cNvSpPr txBox="1">
            <a:spLocks noGrp="1"/>
          </p:cNvSpPr>
          <p:nvPr>
            <p:ph type="body" idx="1" hasCustomPrompt="1"/>
          </p:nvPr>
        </p:nvSpPr>
        <p:spPr>
          <a:xfrm>
            <a:off x="381158" y="1120724"/>
            <a:ext cx="8380221" cy="3831526"/>
          </a:xfrm>
          <a:prstGeom prst="rect">
            <a:avLst/>
          </a:prstGeom>
          <a:noFill/>
          <a:ln>
            <a:noFill/>
          </a:ln>
        </p:spPr>
        <p:txBody>
          <a:bodyPr spcFirstLastPara="1" wrap="square" lIns="0" tIns="91425" rIns="91425" bIns="91425" anchor="t" anchorCtr="0">
            <a:noAutofit/>
          </a:bodyPr>
          <a:lstStyle>
            <a:lvl1pPr marL="0" lvl="0" indent="0" algn="l" rtl="0">
              <a:lnSpc>
                <a:spcPct val="100000"/>
              </a:lnSpc>
              <a:spcBef>
                <a:spcPts val="0"/>
              </a:spcBef>
              <a:spcAft>
                <a:spcPts val="0"/>
              </a:spcAft>
              <a:buSzPct val="135000"/>
              <a:buFont typeface="Arial" panose="020B0604020202020204" pitchFamily="34" charset="0"/>
              <a:buNone/>
              <a:defRPr sz="1800"/>
            </a:lvl1pPr>
            <a:lvl2pPr marL="914400" lvl="1" indent="-342900" algn="l" rtl="0">
              <a:lnSpc>
                <a:spcPct val="100000"/>
              </a:lnSpc>
              <a:spcBef>
                <a:spcPts val="1500"/>
              </a:spcBef>
              <a:spcAft>
                <a:spcPts val="0"/>
              </a:spcAft>
              <a:buSzPts val="1800"/>
              <a:buChar char="–"/>
              <a:defRPr sz="1800"/>
            </a:lvl2pPr>
            <a:lvl3pPr marL="1371600" lvl="2" indent="-342900" algn="l" rtl="0">
              <a:lnSpc>
                <a:spcPct val="100000"/>
              </a:lnSpc>
              <a:spcBef>
                <a:spcPts val="1500"/>
              </a:spcBef>
              <a:spcAft>
                <a:spcPts val="0"/>
              </a:spcAft>
              <a:buSzPts val="1800"/>
              <a:buChar char="•"/>
              <a:defRPr sz="1800"/>
            </a:lvl3pPr>
            <a:lvl4pPr marL="1828800" lvl="3" indent="-342900" algn="l" rtl="0">
              <a:lnSpc>
                <a:spcPct val="100000"/>
              </a:lnSpc>
              <a:spcBef>
                <a:spcPts val="1500"/>
              </a:spcBef>
              <a:spcAft>
                <a:spcPts val="0"/>
              </a:spcAft>
              <a:buSzPts val="1800"/>
              <a:buChar char="﹘"/>
              <a:defRPr sz="1800"/>
            </a:lvl4pPr>
            <a:lvl5pPr marL="2286000" lvl="4" indent="-342900" algn="l" rtl="0">
              <a:lnSpc>
                <a:spcPct val="100000"/>
              </a:lnSpc>
              <a:spcBef>
                <a:spcPts val="1500"/>
              </a:spcBef>
              <a:spcAft>
                <a:spcPts val="0"/>
              </a:spcAft>
              <a:buSzPts val="1800"/>
              <a:buChar char="•"/>
              <a:defRPr sz="1800"/>
            </a:lvl5pPr>
            <a:lvl6pPr marL="2743200" lvl="5" indent="-342900" algn="l" rtl="0">
              <a:lnSpc>
                <a:spcPct val="100000"/>
              </a:lnSpc>
              <a:spcBef>
                <a:spcPts val="1500"/>
              </a:spcBef>
              <a:spcAft>
                <a:spcPts val="0"/>
              </a:spcAft>
              <a:buSzPts val="1800"/>
              <a:buChar char="﹘"/>
              <a:defRPr sz="1800"/>
            </a:lvl6pPr>
            <a:lvl7pPr marL="3200400" lvl="6" indent="-342900" algn="l" rtl="0">
              <a:lnSpc>
                <a:spcPct val="100000"/>
              </a:lnSpc>
              <a:spcBef>
                <a:spcPts val="1500"/>
              </a:spcBef>
              <a:spcAft>
                <a:spcPts val="0"/>
              </a:spcAft>
              <a:buSzPts val="1800"/>
              <a:buChar char="•"/>
              <a:defRPr sz="1800"/>
            </a:lvl7pPr>
            <a:lvl8pPr marL="3657600" lvl="7" indent="-342900" algn="l" rtl="0">
              <a:lnSpc>
                <a:spcPct val="100000"/>
              </a:lnSpc>
              <a:spcBef>
                <a:spcPts val="1500"/>
              </a:spcBef>
              <a:spcAft>
                <a:spcPts val="0"/>
              </a:spcAft>
              <a:buSzPts val="1800"/>
              <a:buChar char="﹘"/>
              <a:defRPr sz="1800"/>
            </a:lvl8pPr>
            <a:lvl9pPr marL="4114800" lvl="8" indent="-342900" algn="l" rtl="0">
              <a:lnSpc>
                <a:spcPct val="100000"/>
              </a:lnSpc>
              <a:spcBef>
                <a:spcPts val="1500"/>
              </a:spcBef>
              <a:spcAft>
                <a:spcPts val="1500"/>
              </a:spcAft>
              <a:buSzPts val="1800"/>
              <a:buChar char="•"/>
              <a:defRPr sz="1800"/>
            </a:lvl9pPr>
          </a:lstStyle>
          <a:p>
            <a:br>
              <a:rPr lang="en-US"/>
            </a:br>
            <a:br>
              <a:rPr lang="en-US"/>
            </a:b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Slide-grn-2-cols">
    <p:bg>
      <p:bgPr>
        <a:solidFill>
          <a:srgbClr val="C0E0E0"/>
        </a:solidFill>
        <a:effectLst/>
      </p:bgPr>
    </p:bg>
    <p:spTree>
      <p:nvGrpSpPr>
        <p:cNvPr id="1" name="Shape 32"/>
        <p:cNvGrpSpPr/>
        <p:nvPr/>
      </p:nvGrpSpPr>
      <p:grpSpPr>
        <a:xfrm>
          <a:off x="0" y="0"/>
          <a:ext cx="0" cy="0"/>
          <a:chOff x="0" y="0"/>
          <a:chExt cx="0" cy="0"/>
        </a:xfrm>
      </p:grpSpPr>
      <p:sp>
        <p:nvSpPr>
          <p:cNvPr id="33" name="Google Shape;33;p6"/>
          <p:cNvSpPr/>
          <p:nvPr userDrawn="1"/>
        </p:nvSpPr>
        <p:spPr>
          <a:xfrm>
            <a:off x="0" y="0"/>
            <a:ext cx="9144100" cy="955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2" name="Text Placeholder 6">
            <a:extLst>
              <a:ext uri="{FF2B5EF4-FFF2-40B4-BE49-F238E27FC236}">
                <a16:creationId xmlns:a16="http://schemas.microsoft.com/office/drawing/2014/main" id="{89B8EAA5-88DF-3DA2-FAEB-E88B6ABFEF29}"/>
              </a:ext>
            </a:extLst>
          </p:cNvPr>
          <p:cNvSpPr>
            <a:spLocks noGrp="1"/>
          </p:cNvSpPr>
          <p:nvPr>
            <p:ph type="body" sz="quarter" idx="13" hasCustomPrompt="1"/>
          </p:nvPr>
        </p:nvSpPr>
        <p:spPr>
          <a:xfrm>
            <a:off x="381000" y="1095367"/>
            <a:ext cx="4140000" cy="3832234"/>
          </a:xfrm>
        </p:spPr>
        <p:txBody>
          <a:bodyPr lIns="0"/>
          <a:lstStyle>
            <a:lvl1pPr marL="0" indent="0">
              <a:buNone/>
              <a:defRPr sz="1800" b="1"/>
            </a:lvl1pPr>
            <a:lvl2pPr marL="0" indent="-284400">
              <a:spcBef>
                <a:spcPts val="0"/>
              </a:spcBef>
              <a:buSzPct val="117000"/>
              <a:buFont typeface="Arial" panose="020B0604020202020204" pitchFamily="34" charset="0"/>
              <a:buChar char="•"/>
              <a:defRPr sz="1800"/>
            </a:lvl2pPr>
          </a:lstStyle>
          <a:p>
            <a:pPr lvl="0"/>
            <a:r>
              <a:rPr lang="en-US"/>
              <a:t>The pros are:</a:t>
            </a:r>
            <a:br>
              <a:rPr lang="en-US"/>
            </a:br>
            <a:endParaRPr lang="en-US"/>
          </a:p>
          <a:p>
            <a:pPr lvl="1"/>
            <a:r>
              <a:rPr lang="en-US"/>
              <a:t>bullet 1</a:t>
            </a:r>
          </a:p>
          <a:p>
            <a:pPr lvl="1"/>
            <a:r>
              <a:rPr lang="en-US"/>
              <a:t>bullet 2</a:t>
            </a:r>
          </a:p>
          <a:p>
            <a:pPr lvl="1"/>
            <a:r>
              <a:rPr lang="en-US"/>
              <a:t>bullet 3</a:t>
            </a:r>
          </a:p>
        </p:txBody>
      </p:sp>
      <p:sp>
        <p:nvSpPr>
          <p:cNvPr id="3" name="Text Placeholder 6">
            <a:extLst>
              <a:ext uri="{FF2B5EF4-FFF2-40B4-BE49-F238E27FC236}">
                <a16:creationId xmlns:a16="http://schemas.microsoft.com/office/drawing/2014/main" id="{CFCE7E95-6A26-B10F-3ABC-428452DC8829}"/>
              </a:ext>
            </a:extLst>
          </p:cNvPr>
          <p:cNvSpPr>
            <a:spLocks noGrp="1"/>
          </p:cNvSpPr>
          <p:nvPr>
            <p:ph type="body" sz="quarter" idx="14" hasCustomPrompt="1"/>
          </p:nvPr>
        </p:nvSpPr>
        <p:spPr>
          <a:xfrm>
            <a:off x="4572000" y="1095367"/>
            <a:ext cx="4140000" cy="3832234"/>
          </a:xfrm>
        </p:spPr>
        <p:txBody>
          <a:bodyPr lIns="0"/>
          <a:lstStyle>
            <a:lvl1pPr marL="0" indent="0">
              <a:buNone/>
              <a:defRPr sz="1800" b="1"/>
            </a:lvl1pPr>
            <a:lvl2pPr marL="0" indent="-284400">
              <a:spcBef>
                <a:spcPts val="0"/>
              </a:spcBef>
              <a:buSzPct val="117000"/>
              <a:buFont typeface="Arial" panose="020B0604020202020204" pitchFamily="34" charset="0"/>
              <a:buChar char="•"/>
              <a:defRPr sz="1800"/>
            </a:lvl2pPr>
          </a:lstStyle>
          <a:p>
            <a:pPr lvl="0"/>
            <a:r>
              <a:rPr lang="en-US"/>
              <a:t>The cons are:</a:t>
            </a:r>
            <a:br>
              <a:rPr lang="en-US"/>
            </a:br>
            <a:endParaRPr lang="en-US"/>
          </a:p>
          <a:p>
            <a:pPr lvl="1"/>
            <a:r>
              <a:rPr lang="en-US"/>
              <a:t>bullet 1</a:t>
            </a:r>
          </a:p>
          <a:p>
            <a:pPr lvl="1"/>
            <a:r>
              <a:rPr lang="en-US"/>
              <a:t>bullet 2</a:t>
            </a:r>
          </a:p>
          <a:p>
            <a:pPr lvl="1"/>
            <a:r>
              <a:rPr lang="en-US"/>
              <a:t>bullet 3</a:t>
            </a:r>
          </a:p>
        </p:txBody>
      </p:sp>
      <p:sp>
        <p:nvSpPr>
          <p:cNvPr id="4" name="Google Shape;34;p6">
            <a:extLst>
              <a:ext uri="{FF2B5EF4-FFF2-40B4-BE49-F238E27FC236}">
                <a16:creationId xmlns:a16="http://schemas.microsoft.com/office/drawing/2014/main" id="{725DC756-145D-05B9-0786-96B3852477A9}"/>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Tree>
    <p:extLst>
      <p:ext uri="{BB962C8B-B14F-4D97-AF65-F5344CB8AC3E}">
        <p14:creationId xmlns:p14="http://schemas.microsoft.com/office/powerpoint/2010/main" val="333641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section slide 3 1" userDrawn="1">
  <p:cSld name="Divider-blue">
    <p:bg>
      <p:bgPr>
        <a:blipFill>
          <a:blip r:embed="rId2">
            <a:alphaModFix/>
          </a:blip>
          <a:stretch>
            <a:fillRect/>
          </a:stretch>
        </a:blipFill>
        <a:effectLst/>
      </p:bgPr>
    </p:bg>
    <p:spTree>
      <p:nvGrpSpPr>
        <p:cNvPr id="1" name="Shape 48"/>
        <p:cNvGrpSpPr/>
        <p:nvPr/>
      </p:nvGrpSpPr>
      <p:grpSpPr>
        <a:xfrm>
          <a:off x="0" y="0"/>
          <a:ext cx="0" cy="0"/>
          <a:chOff x="0" y="0"/>
          <a:chExt cx="0" cy="0"/>
        </a:xfrm>
      </p:grpSpPr>
      <p:pic>
        <p:nvPicPr>
          <p:cNvPr id="49" name="Google Shape;49;p10"/>
          <p:cNvPicPr preferRelativeResize="0"/>
          <p:nvPr/>
        </p:nvPicPr>
        <p:blipFill rotWithShape="1">
          <a:blip r:embed="rId3">
            <a:alphaModFix/>
          </a:blip>
          <a:srcRect/>
          <a:stretch/>
        </p:blipFill>
        <p:spPr>
          <a:xfrm>
            <a:off x="8039025" y="4251374"/>
            <a:ext cx="1060250" cy="836476"/>
          </a:xfrm>
          <a:prstGeom prst="rect">
            <a:avLst/>
          </a:prstGeom>
          <a:noFill/>
          <a:ln>
            <a:noFill/>
          </a:ln>
        </p:spPr>
      </p:pic>
      <p:sp>
        <p:nvSpPr>
          <p:cNvPr id="2" name="Google Shape;30;p5">
            <a:extLst>
              <a:ext uri="{FF2B5EF4-FFF2-40B4-BE49-F238E27FC236}">
                <a16:creationId xmlns:a16="http://schemas.microsoft.com/office/drawing/2014/main" id="{9BE11FB7-3A90-7DC9-AE43-16898879C114}"/>
              </a:ext>
            </a:extLst>
          </p:cNvPr>
          <p:cNvSpPr txBox="1">
            <a:spLocks noGrp="1"/>
          </p:cNvSpPr>
          <p:nvPr>
            <p:ph type="title" hasCustomPrompt="1"/>
          </p:nvPr>
        </p:nvSpPr>
        <p:spPr>
          <a:xfrm>
            <a:off x="570300" y="2156460"/>
            <a:ext cx="6852600" cy="823964"/>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2400"/>
              <a:buNone/>
              <a:defRPr sz="2400">
                <a:solidFill>
                  <a:srgbClr val="FFFFFF"/>
                </a:solidFill>
              </a:defRPr>
            </a:lvl2pPr>
            <a:lvl3pPr lvl="2" algn="l" rtl="0">
              <a:lnSpc>
                <a:spcPct val="100000"/>
              </a:lnSpc>
              <a:spcBef>
                <a:spcPts val="0"/>
              </a:spcBef>
              <a:spcAft>
                <a:spcPts val="0"/>
              </a:spcAft>
              <a:buClr>
                <a:srgbClr val="FFFFFF"/>
              </a:buClr>
              <a:buSzPts val="2400"/>
              <a:buNone/>
              <a:defRPr sz="2400">
                <a:solidFill>
                  <a:srgbClr val="FFFFFF"/>
                </a:solidFill>
              </a:defRPr>
            </a:lvl3pPr>
            <a:lvl4pPr lvl="3" algn="l" rtl="0">
              <a:lnSpc>
                <a:spcPct val="100000"/>
              </a:lnSpc>
              <a:spcBef>
                <a:spcPts val="0"/>
              </a:spcBef>
              <a:spcAft>
                <a:spcPts val="0"/>
              </a:spcAft>
              <a:buClr>
                <a:srgbClr val="FFFFFF"/>
              </a:buClr>
              <a:buSzPts val="2400"/>
              <a:buNone/>
              <a:defRPr sz="2400">
                <a:solidFill>
                  <a:srgbClr val="FFFFFF"/>
                </a:solidFill>
              </a:defRPr>
            </a:lvl4pPr>
            <a:lvl5pPr lvl="4" algn="l" rtl="0">
              <a:lnSpc>
                <a:spcPct val="100000"/>
              </a:lnSpc>
              <a:spcBef>
                <a:spcPts val="0"/>
              </a:spcBef>
              <a:spcAft>
                <a:spcPts val="0"/>
              </a:spcAft>
              <a:buClr>
                <a:srgbClr val="FFFFFF"/>
              </a:buClr>
              <a:buSzPts val="2400"/>
              <a:buNone/>
              <a:defRPr sz="2400">
                <a:solidFill>
                  <a:srgbClr val="FFFFFF"/>
                </a:solidFill>
              </a:defRPr>
            </a:lvl5pPr>
            <a:lvl6pPr lvl="5" algn="l" rtl="0">
              <a:lnSpc>
                <a:spcPct val="100000"/>
              </a:lnSpc>
              <a:spcBef>
                <a:spcPts val="0"/>
              </a:spcBef>
              <a:spcAft>
                <a:spcPts val="0"/>
              </a:spcAft>
              <a:buClr>
                <a:srgbClr val="FFFFFF"/>
              </a:buClr>
              <a:buSzPts val="2400"/>
              <a:buNone/>
              <a:defRPr sz="2400">
                <a:solidFill>
                  <a:srgbClr val="FFFFFF"/>
                </a:solidFill>
              </a:defRPr>
            </a:lvl6pPr>
            <a:lvl7pPr lvl="6" algn="l" rtl="0">
              <a:lnSpc>
                <a:spcPct val="100000"/>
              </a:lnSpc>
              <a:spcBef>
                <a:spcPts val="0"/>
              </a:spcBef>
              <a:spcAft>
                <a:spcPts val="0"/>
              </a:spcAft>
              <a:buClr>
                <a:srgbClr val="FFFFFF"/>
              </a:buClr>
              <a:buSzPts val="2400"/>
              <a:buNone/>
              <a:defRPr sz="2400">
                <a:solidFill>
                  <a:srgbClr val="FFFFFF"/>
                </a:solidFill>
              </a:defRPr>
            </a:lvl7pPr>
            <a:lvl8pPr lvl="7" algn="l" rtl="0">
              <a:lnSpc>
                <a:spcPct val="100000"/>
              </a:lnSpc>
              <a:spcBef>
                <a:spcPts val="0"/>
              </a:spcBef>
              <a:spcAft>
                <a:spcPts val="0"/>
              </a:spcAft>
              <a:buClr>
                <a:srgbClr val="FFFFFF"/>
              </a:buClr>
              <a:buSzPts val="2400"/>
              <a:buNone/>
              <a:defRPr sz="2400">
                <a:solidFill>
                  <a:srgbClr val="FFFFFF"/>
                </a:solidFill>
              </a:defRPr>
            </a:lvl8pPr>
            <a:lvl9pPr lvl="8" algn="l" rtl="0">
              <a:lnSpc>
                <a:spcPct val="100000"/>
              </a:lnSpc>
              <a:spcBef>
                <a:spcPts val="0"/>
              </a:spcBef>
              <a:spcAft>
                <a:spcPts val="0"/>
              </a:spcAft>
              <a:buClr>
                <a:srgbClr val="FFFFFF"/>
              </a:buClr>
              <a:buSzPts val="2400"/>
              <a:buNone/>
              <a:defRPr sz="2400">
                <a:solidFill>
                  <a:srgbClr val="FFFFFF"/>
                </a:solidFill>
              </a:defRPr>
            </a:lvl9pPr>
          </a:lstStyle>
          <a:p>
            <a:r>
              <a:rPr lang="en-US"/>
              <a:t>Divider slide (36pt)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 text 1" preserve="1" userDrawn="1">
  <p:cSld name="Slide-blue">
    <p:bg>
      <p:bgPr>
        <a:solidFill>
          <a:srgbClr val="B8CADC"/>
        </a:solidFill>
        <a:effectLst/>
      </p:bgPr>
    </p:bg>
    <p:spTree>
      <p:nvGrpSpPr>
        <p:cNvPr id="1" name="Shape 59"/>
        <p:cNvGrpSpPr/>
        <p:nvPr/>
      </p:nvGrpSpPr>
      <p:grpSpPr>
        <a:xfrm>
          <a:off x="0" y="0"/>
          <a:ext cx="0" cy="0"/>
          <a:chOff x="0" y="0"/>
          <a:chExt cx="0" cy="0"/>
        </a:xfrm>
      </p:grpSpPr>
      <p:sp>
        <p:nvSpPr>
          <p:cNvPr id="60" name="Google Shape;60;p13"/>
          <p:cNvSpPr/>
          <p:nvPr userDrawn="1"/>
        </p:nvSpPr>
        <p:spPr>
          <a:xfrm>
            <a:off x="0" y="0"/>
            <a:ext cx="9144000" cy="955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0"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5" name="Google Shape;34;p6">
            <a:extLst>
              <a:ext uri="{FF2B5EF4-FFF2-40B4-BE49-F238E27FC236}">
                <a16:creationId xmlns:a16="http://schemas.microsoft.com/office/drawing/2014/main" id="{91CFC2C6-47C3-CDFB-E297-282723917E2E}"/>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2" name="Google Shape;35;p6">
            <a:extLst>
              <a:ext uri="{FF2B5EF4-FFF2-40B4-BE49-F238E27FC236}">
                <a16:creationId xmlns:a16="http://schemas.microsoft.com/office/drawing/2014/main" id="{4B26B179-FAF2-A2C6-D167-81252005E3C2}"/>
              </a:ext>
            </a:extLst>
          </p:cNvPr>
          <p:cNvSpPr txBox="1">
            <a:spLocks noGrp="1"/>
          </p:cNvSpPr>
          <p:nvPr>
            <p:ph type="body" idx="1" hasCustomPrompt="1"/>
          </p:nvPr>
        </p:nvSpPr>
        <p:spPr>
          <a:xfrm>
            <a:off x="381158" y="1120724"/>
            <a:ext cx="8380221" cy="3831526"/>
          </a:xfrm>
          <a:prstGeom prst="rect">
            <a:avLst/>
          </a:prstGeom>
          <a:noFill/>
          <a:ln>
            <a:noFill/>
          </a:ln>
        </p:spPr>
        <p:txBody>
          <a:bodyPr spcFirstLastPara="1" wrap="square" lIns="0" tIns="91425" rIns="91425" bIns="91425" anchor="t" anchorCtr="0">
            <a:noAutofit/>
          </a:bodyPr>
          <a:lstStyle>
            <a:lvl1pPr marL="0" lvl="0" indent="0" algn="l" rtl="0">
              <a:lnSpc>
                <a:spcPct val="100000"/>
              </a:lnSpc>
              <a:spcBef>
                <a:spcPts val="0"/>
              </a:spcBef>
              <a:spcAft>
                <a:spcPts val="0"/>
              </a:spcAft>
              <a:buSzPct val="135000"/>
              <a:buFont typeface="Arial" panose="020B0604020202020204" pitchFamily="34" charset="0"/>
              <a:buNone/>
              <a:defRPr sz="1800"/>
            </a:lvl1pPr>
            <a:lvl2pPr marL="914400" lvl="1" indent="-342900" algn="l" rtl="0">
              <a:lnSpc>
                <a:spcPct val="100000"/>
              </a:lnSpc>
              <a:spcBef>
                <a:spcPts val="1500"/>
              </a:spcBef>
              <a:spcAft>
                <a:spcPts val="0"/>
              </a:spcAft>
              <a:buSzPts val="1800"/>
              <a:buChar char="–"/>
              <a:defRPr sz="1800"/>
            </a:lvl2pPr>
            <a:lvl3pPr marL="1371600" lvl="2" indent="-342900" algn="l" rtl="0">
              <a:lnSpc>
                <a:spcPct val="100000"/>
              </a:lnSpc>
              <a:spcBef>
                <a:spcPts val="1500"/>
              </a:spcBef>
              <a:spcAft>
                <a:spcPts val="0"/>
              </a:spcAft>
              <a:buSzPts val="1800"/>
              <a:buChar char="•"/>
              <a:defRPr sz="1800"/>
            </a:lvl3pPr>
            <a:lvl4pPr marL="1828800" lvl="3" indent="-342900" algn="l" rtl="0">
              <a:lnSpc>
                <a:spcPct val="100000"/>
              </a:lnSpc>
              <a:spcBef>
                <a:spcPts val="1500"/>
              </a:spcBef>
              <a:spcAft>
                <a:spcPts val="0"/>
              </a:spcAft>
              <a:buSzPts val="1800"/>
              <a:buChar char="﹘"/>
              <a:defRPr sz="1800"/>
            </a:lvl4pPr>
            <a:lvl5pPr marL="2286000" lvl="4" indent="-342900" algn="l" rtl="0">
              <a:lnSpc>
                <a:spcPct val="100000"/>
              </a:lnSpc>
              <a:spcBef>
                <a:spcPts val="1500"/>
              </a:spcBef>
              <a:spcAft>
                <a:spcPts val="0"/>
              </a:spcAft>
              <a:buSzPts val="1800"/>
              <a:buChar char="•"/>
              <a:defRPr sz="1800"/>
            </a:lvl5pPr>
            <a:lvl6pPr marL="2743200" lvl="5" indent="-342900" algn="l" rtl="0">
              <a:lnSpc>
                <a:spcPct val="100000"/>
              </a:lnSpc>
              <a:spcBef>
                <a:spcPts val="1500"/>
              </a:spcBef>
              <a:spcAft>
                <a:spcPts val="0"/>
              </a:spcAft>
              <a:buSzPts val="1800"/>
              <a:buChar char="﹘"/>
              <a:defRPr sz="1800"/>
            </a:lvl6pPr>
            <a:lvl7pPr marL="3200400" lvl="6" indent="-342900" algn="l" rtl="0">
              <a:lnSpc>
                <a:spcPct val="100000"/>
              </a:lnSpc>
              <a:spcBef>
                <a:spcPts val="1500"/>
              </a:spcBef>
              <a:spcAft>
                <a:spcPts val="0"/>
              </a:spcAft>
              <a:buSzPts val="1800"/>
              <a:buChar char="•"/>
              <a:defRPr sz="1800"/>
            </a:lvl7pPr>
            <a:lvl8pPr marL="3657600" lvl="7" indent="-342900" algn="l" rtl="0">
              <a:lnSpc>
                <a:spcPct val="100000"/>
              </a:lnSpc>
              <a:spcBef>
                <a:spcPts val="1500"/>
              </a:spcBef>
              <a:spcAft>
                <a:spcPts val="0"/>
              </a:spcAft>
              <a:buSzPts val="1800"/>
              <a:buChar char="﹘"/>
              <a:defRPr sz="1800"/>
            </a:lvl8pPr>
            <a:lvl9pPr marL="4114800" lvl="8" indent="-342900" algn="l" rtl="0">
              <a:lnSpc>
                <a:spcPct val="100000"/>
              </a:lnSpc>
              <a:spcBef>
                <a:spcPts val="1500"/>
              </a:spcBef>
              <a:spcAft>
                <a:spcPts val="1500"/>
              </a:spcAft>
              <a:buSzPts val="1800"/>
              <a:buChar char="•"/>
              <a:defRPr sz="1800"/>
            </a:lvl9pPr>
          </a:lstStyle>
          <a:p>
            <a:br>
              <a:rPr lang="en-US"/>
            </a:br>
            <a:br>
              <a:rPr lang="en-US"/>
            </a:br>
            <a:endParaRPr/>
          </a:p>
        </p:txBody>
      </p:sp>
    </p:spTree>
    <p:extLst>
      <p:ext uri="{BB962C8B-B14F-4D97-AF65-F5344CB8AC3E}">
        <p14:creationId xmlns:p14="http://schemas.microsoft.com/office/powerpoint/2010/main" val="166660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 text 1" preserve="1" userDrawn="1">
  <p:cSld name="Slide-blue-2-cols">
    <p:bg>
      <p:bgPr>
        <a:solidFill>
          <a:srgbClr val="B8CADC"/>
        </a:solidFill>
        <a:effectLst/>
      </p:bgPr>
    </p:bg>
    <p:spTree>
      <p:nvGrpSpPr>
        <p:cNvPr id="1" name="Shape 59"/>
        <p:cNvGrpSpPr/>
        <p:nvPr/>
      </p:nvGrpSpPr>
      <p:grpSpPr>
        <a:xfrm>
          <a:off x="0" y="0"/>
          <a:ext cx="0" cy="0"/>
          <a:chOff x="0" y="0"/>
          <a:chExt cx="0" cy="0"/>
        </a:xfrm>
      </p:grpSpPr>
      <p:sp>
        <p:nvSpPr>
          <p:cNvPr id="60" name="Google Shape;60;p13"/>
          <p:cNvSpPr/>
          <p:nvPr userDrawn="1"/>
        </p:nvSpPr>
        <p:spPr>
          <a:xfrm>
            <a:off x="0" y="0"/>
            <a:ext cx="9144000" cy="955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sp>
        <p:nvSpPr>
          <p:cNvPr id="5" name="Google Shape;34;p6">
            <a:extLst>
              <a:ext uri="{FF2B5EF4-FFF2-40B4-BE49-F238E27FC236}">
                <a16:creationId xmlns:a16="http://schemas.microsoft.com/office/drawing/2014/main" id="{91CFC2C6-47C3-CDFB-E297-282723917E2E}"/>
              </a:ext>
            </a:extLst>
          </p:cNvPr>
          <p:cNvSpPr txBox="1">
            <a:spLocks noGrp="1"/>
          </p:cNvSpPr>
          <p:nvPr>
            <p:ph type="title" hasCustomPrompt="1"/>
          </p:nvPr>
        </p:nvSpPr>
        <p:spPr>
          <a:xfrm>
            <a:off x="381159" y="191250"/>
            <a:ext cx="79914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Clr>
                <a:schemeClr val="lt1"/>
              </a:buClr>
              <a:buSzPts val="2800"/>
              <a:buNone/>
              <a:defRPr>
                <a:solidFill>
                  <a:schemeClr val="lt1"/>
                </a:solidFill>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a:t>Slide title</a:t>
            </a:r>
            <a:endParaRPr/>
          </a:p>
        </p:txBody>
      </p:sp>
      <p:sp>
        <p:nvSpPr>
          <p:cNvPr id="7" name="Text Placeholder 6">
            <a:extLst>
              <a:ext uri="{FF2B5EF4-FFF2-40B4-BE49-F238E27FC236}">
                <a16:creationId xmlns:a16="http://schemas.microsoft.com/office/drawing/2014/main" id="{DFA8F778-14CD-D7C0-6D86-8B24759A32C6}"/>
              </a:ext>
            </a:extLst>
          </p:cNvPr>
          <p:cNvSpPr>
            <a:spLocks noGrp="1"/>
          </p:cNvSpPr>
          <p:nvPr>
            <p:ph type="body" sz="quarter" idx="13" hasCustomPrompt="1"/>
          </p:nvPr>
        </p:nvSpPr>
        <p:spPr>
          <a:xfrm>
            <a:off x="381000" y="1095367"/>
            <a:ext cx="4140000" cy="3832234"/>
          </a:xfrm>
        </p:spPr>
        <p:txBody>
          <a:bodyPr lIns="0"/>
          <a:lstStyle>
            <a:lvl1pPr marL="0" indent="0">
              <a:buNone/>
              <a:defRPr sz="1800" b="1"/>
            </a:lvl1pPr>
            <a:lvl2pPr marL="0" indent="-284400">
              <a:spcBef>
                <a:spcPts val="0"/>
              </a:spcBef>
              <a:buSzPct val="117000"/>
              <a:buFont typeface="Arial" panose="020B0604020202020204" pitchFamily="34" charset="0"/>
              <a:buChar char="•"/>
              <a:defRPr sz="1800"/>
            </a:lvl2pPr>
          </a:lstStyle>
          <a:p>
            <a:pPr lvl="0"/>
            <a:r>
              <a:rPr lang="en-US"/>
              <a:t>The pros are:</a:t>
            </a:r>
            <a:br>
              <a:rPr lang="en-US"/>
            </a:br>
            <a:endParaRPr lang="en-US"/>
          </a:p>
          <a:p>
            <a:pPr lvl="1"/>
            <a:r>
              <a:rPr lang="en-US"/>
              <a:t>bullet 1</a:t>
            </a:r>
          </a:p>
          <a:p>
            <a:pPr lvl="1"/>
            <a:r>
              <a:rPr lang="en-US"/>
              <a:t>bullet 2</a:t>
            </a:r>
          </a:p>
          <a:p>
            <a:pPr lvl="1"/>
            <a:r>
              <a:rPr lang="en-US"/>
              <a:t>bullet 3</a:t>
            </a:r>
          </a:p>
        </p:txBody>
      </p:sp>
      <p:sp>
        <p:nvSpPr>
          <p:cNvPr id="8" name="Text Placeholder 6">
            <a:extLst>
              <a:ext uri="{FF2B5EF4-FFF2-40B4-BE49-F238E27FC236}">
                <a16:creationId xmlns:a16="http://schemas.microsoft.com/office/drawing/2014/main" id="{29D4943C-6719-6292-ECAA-6BB798872F42}"/>
              </a:ext>
            </a:extLst>
          </p:cNvPr>
          <p:cNvSpPr>
            <a:spLocks noGrp="1"/>
          </p:cNvSpPr>
          <p:nvPr>
            <p:ph type="body" sz="quarter" idx="14" hasCustomPrompt="1"/>
          </p:nvPr>
        </p:nvSpPr>
        <p:spPr>
          <a:xfrm>
            <a:off x="4572000" y="1095367"/>
            <a:ext cx="4140000" cy="3832234"/>
          </a:xfrm>
        </p:spPr>
        <p:txBody>
          <a:bodyPr lIns="0"/>
          <a:lstStyle>
            <a:lvl1pPr marL="0" indent="0">
              <a:buNone/>
              <a:defRPr sz="1800" b="1"/>
            </a:lvl1pPr>
            <a:lvl2pPr marL="0" indent="-284400">
              <a:spcBef>
                <a:spcPts val="0"/>
              </a:spcBef>
              <a:buSzPct val="117000"/>
              <a:buFont typeface="Arial" panose="020B0604020202020204" pitchFamily="34" charset="0"/>
              <a:buChar char="•"/>
              <a:defRPr sz="1800"/>
            </a:lvl2pPr>
          </a:lstStyle>
          <a:p>
            <a:pPr lvl="0"/>
            <a:r>
              <a:rPr lang="en-US"/>
              <a:t>The cons are:</a:t>
            </a:r>
            <a:br>
              <a:rPr lang="en-US"/>
            </a:br>
            <a:endParaRPr lang="en-US"/>
          </a:p>
          <a:p>
            <a:pPr lvl="1"/>
            <a:r>
              <a:rPr lang="en-US"/>
              <a:t>bullet 1</a:t>
            </a:r>
          </a:p>
          <a:p>
            <a:pPr lvl="1"/>
            <a:r>
              <a:rPr lang="en-US"/>
              <a:t>bullet 2</a:t>
            </a:r>
          </a:p>
          <a:p>
            <a:pPr lvl="1"/>
            <a:r>
              <a:rPr lang="en-US"/>
              <a:t>bullet 3</a:t>
            </a:r>
          </a:p>
        </p:txBody>
      </p:sp>
    </p:spTree>
    <p:extLst>
      <p:ext uri="{BB962C8B-B14F-4D97-AF65-F5344CB8AC3E}">
        <p14:creationId xmlns:p14="http://schemas.microsoft.com/office/powerpoint/2010/main" val="400594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section slide 4 1" userDrawn="1">
  <p:cSld name="Divider-pink">
    <p:bg>
      <p:bgPr>
        <a:blipFill>
          <a:blip r:embed="rId2">
            <a:alphaModFix/>
          </a:blip>
          <a:stretch>
            <a:fillRect/>
          </a:stretch>
        </a:blip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a:stretch/>
        </p:blipFill>
        <p:spPr>
          <a:xfrm>
            <a:off x="8039025" y="4251374"/>
            <a:ext cx="1060250" cy="836476"/>
          </a:xfrm>
          <a:prstGeom prst="rect">
            <a:avLst/>
          </a:prstGeom>
          <a:noFill/>
          <a:ln>
            <a:noFill/>
          </a:ln>
        </p:spPr>
      </p:pic>
      <p:sp>
        <p:nvSpPr>
          <p:cNvPr id="2" name="Google Shape;30;p5">
            <a:extLst>
              <a:ext uri="{FF2B5EF4-FFF2-40B4-BE49-F238E27FC236}">
                <a16:creationId xmlns:a16="http://schemas.microsoft.com/office/drawing/2014/main" id="{0B3CD482-894F-B040-A4FE-DAEB0A011F0D}"/>
              </a:ext>
            </a:extLst>
          </p:cNvPr>
          <p:cNvSpPr txBox="1">
            <a:spLocks noGrp="1"/>
          </p:cNvSpPr>
          <p:nvPr>
            <p:ph type="title" hasCustomPrompt="1"/>
          </p:nvPr>
        </p:nvSpPr>
        <p:spPr>
          <a:xfrm>
            <a:off x="570300" y="2156460"/>
            <a:ext cx="6852600" cy="823964"/>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None/>
              <a:defRPr sz="3600">
                <a:solidFill>
                  <a:srgbClr val="FFFFFF"/>
                </a:solidFill>
              </a:defRPr>
            </a:lvl1pPr>
            <a:lvl2pPr lvl="1" algn="l" rtl="0">
              <a:lnSpc>
                <a:spcPct val="100000"/>
              </a:lnSpc>
              <a:spcBef>
                <a:spcPts val="0"/>
              </a:spcBef>
              <a:spcAft>
                <a:spcPts val="0"/>
              </a:spcAft>
              <a:buClr>
                <a:srgbClr val="FFFFFF"/>
              </a:buClr>
              <a:buSzPts val="2400"/>
              <a:buNone/>
              <a:defRPr sz="2400">
                <a:solidFill>
                  <a:srgbClr val="FFFFFF"/>
                </a:solidFill>
              </a:defRPr>
            </a:lvl2pPr>
            <a:lvl3pPr lvl="2" algn="l" rtl="0">
              <a:lnSpc>
                <a:spcPct val="100000"/>
              </a:lnSpc>
              <a:spcBef>
                <a:spcPts val="0"/>
              </a:spcBef>
              <a:spcAft>
                <a:spcPts val="0"/>
              </a:spcAft>
              <a:buClr>
                <a:srgbClr val="FFFFFF"/>
              </a:buClr>
              <a:buSzPts val="2400"/>
              <a:buNone/>
              <a:defRPr sz="2400">
                <a:solidFill>
                  <a:srgbClr val="FFFFFF"/>
                </a:solidFill>
              </a:defRPr>
            </a:lvl3pPr>
            <a:lvl4pPr lvl="3" algn="l" rtl="0">
              <a:lnSpc>
                <a:spcPct val="100000"/>
              </a:lnSpc>
              <a:spcBef>
                <a:spcPts val="0"/>
              </a:spcBef>
              <a:spcAft>
                <a:spcPts val="0"/>
              </a:spcAft>
              <a:buClr>
                <a:srgbClr val="FFFFFF"/>
              </a:buClr>
              <a:buSzPts val="2400"/>
              <a:buNone/>
              <a:defRPr sz="2400">
                <a:solidFill>
                  <a:srgbClr val="FFFFFF"/>
                </a:solidFill>
              </a:defRPr>
            </a:lvl4pPr>
            <a:lvl5pPr lvl="4" algn="l" rtl="0">
              <a:lnSpc>
                <a:spcPct val="100000"/>
              </a:lnSpc>
              <a:spcBef>
                <a:spcPts val="0"/>
              </a:spcBef>
              <a:spcAft>
                <a:spcPts val="0"/>
              </a:spcAft>
              <a:buClr>
                <a:srgbClr val="FFFFFF"/>
              </a:buClr>
              <a:buSzPts val="2400"/>
              <a:buNone/>
              <a:defRPr sz="2400">
                <a:solidFill>
                  <a:srgbClr val="FFFFFF"/>
                </a:solidFill>
              </a:defRPr>
            </a:lvl5pPr>
            <a:lvl6pPr lvl="5" algn="l" rtl="0">
              <a:lnSpc>
                <a:spcPct val="100000"/>
              </a:lnSpc>
              <a:spcBef>
                <a:spcPts val="0"/>
              </a:spcBef>
              <a:spcAft>
                <a:spcPts val="0"/>
              </a:spcAft>
              <a:buClr>
                <a:srgbClr val="FFFFFF"/>
              </a:buClr>
              <a:buSzPts val="2400"/>
              <a:buNone/>
              <a:defRPr sz="2400">
                <a:solidFill>
                  <a:srgbClr val="FFFFFF"/>
                </a:solidFill>
              </a:defRPr>
            </a:lvl6pPr>
            <a:lvl7pPr lvl="6" algn="l" rtl="0">
              <a:lnSpc>
                <a:spcPct val="100000"/>
              </a:lnSpc>
              <a:spcBef>
                <a:spcPts val="0"/>
              </a:spcBef>
              <a:spcAft>
                <a:spcPts val="0"/>
              </a:spcAft>
              <a:buClr>
                <a:srgbClr val="FFFFFF"/>
              </a:buClr>
              <a:buSzPts val="2400"/>
              <a:buNone/>
              <a:defRPr sz="2400">
                <a:solidFill>
                  <a:srgbClr val="FFFFFF"/>
                </a:solidFill>
              </a:defRPr>
            </a:lvl7pPr>
            <a:lvl8pPr lvl="7" algn="l" rtl="0">
              <a:lnSpc>
                <a:spcPct val="100000"/>
              </a:lnSpc>
              <a:spcBef>
                <a:spcPts val="0"/>
              </a:spcBef>
              <a:spcAft>
                <a:spcPts val="0"/>
              </a:spcAft>
              <a:buClr>
                <a:srgbClr val="FFFFFF"/>
              </a:buClr>
              <a:buSzPts val="2400"/>
              <a:buNone/>
              <a:defRPr sz="2400">
                <a:solidFill>
                  <a:srgbClr val="FFFFFF"/>
                </a:solidFill>
              </a:defRPr>
            </a:lvl8pPr>
            <a:lvl9pPr lvl="8" algn="l" rtl="0">
              <a:lnSpc>
                <a:spcPct val="100000"/>
              </a:lnSpc>
              <a:spcBef>
                <a:spcPts val="0"/>
              </a:spcBef>
              <a:spcAft>
                <a:spcPts val="0"/>
              </a:spcAft>
              <a:buClr>
                <a:srgbClr val="FFFFFF"/>
              </a:buClr>
              <a:buSzPts val="2400"/>
              <a:buNone/>
              <a:defRPr sz="2400">
                <a:solidFill>
                  <a:srgbClr val="FFFFFF"/>
                </a:solidFill>
              </a:defRPr>
            </a:lvl9pPr>
          </a:lstStyle>
          <a:p>
            <a:r>
              <a:rPr lang="en-US"/>
              <a:t>Divider slide (36pt)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68650" y="398650"/>
            <a:ext cx="79914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568650" y="1152475"/>
            <a:ext cx="7991400" cy="30228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15000"/>
              </a:lnSpc>
              <a:spcBef>
                <a:spcPts val="0"/>
              </a:spcBef>
              <a:spcAft>
                <a:spcPts val="0"/>
              </a:spcAft>
              <a:buClr>
                <a:schemeClr val="dk1"/>
              </a:buClr>
              <a:buSzPts val="2100"/>
              <a:buFont typeface="Helvetica Neue"/>
              <a:buChar char="●"/>
              <a:defRPr sz="2100" b="0" i="0" u="none" strike="noStrike" cap="none">
                <a:solidFill>
                  <a:schemeClr val="dk1"/>
                </a:solidFill>
                <a:latin typeface="Helvetica Neue"/>
                <a:ea typeface="Helvetica Neue"/>
                <a:cs typeface="Helvetica Neue"/>
                <a:sym typeface="Helvetica Neue"/>
              </a:defRPr>
            </a:lvl1pPr>
            <a:lvl2pPr marL="914400" marR="0" lvl="1" indent="-349250" algn="l" rtl="0">
              <a:lnSpc>
                <a:spcPct val="115000"/>
              </a:lnSpc>
              <a:spcBef>
                <a:spcPts val="1000"/>
              </a:spcBef>
              <a:spcAft>
                <a:spcPts val="0"/>
              </a:spcAft>
              <a:buClr>
                <a:schemeClr val="dk1"/>
              </a:buClr>
              <a:buSzPts val="1900"/>
              <a:buFont typeface="Helvetica Neue"/>
              <a:buChar char="–"/>
              <a:defRPr sz="1900" b="0" i="0" u="none" strike="noStrike" cap="none">
                <a:solidFill>
                  <a:schemeClr val="dk1"/>
                </a:solidFill>
                <a:latin typeface="Helvetica Neue"/>
                <a:ea typeface="Helvetica Neue"/>
                <a:cs typeface="Helvetica Neue"/>
                <a:sym typeface="Helvetica Neue"/>
              </a:defRPr>
            </a:lvl2pPr>
            <a:lvl3pPr marL="1371600" marR="0" lvl="2" indent="-336550" algn="l" rtl="0">
              <a:lnSpc>
                <a:spcPct val="115000"/>
              </a:lnSpc>
              <a:spcBef>
                <a:spcPts val="1000"/>
              </a:spcBef>
              <a:spcAft>
                <a:spcPts val="0"/>
              </a:spcAft>
              <a:buClr>
                <a:schemeClr val="dk1"/>
              </a:buClr>
              <a:buSzPts val="1700"/>
              <a:buFont typeface="Helvetica Neue"/>
              <a:buChar char="•"/>
              <a:defRPr sz="1700" b="0" i="0" u="none" strike="noStrike" cap="none">
                <a:solidFill>
                  <a:schemeClr val="dk1"/>
                </a:solidFill>
                <a:latin typeface="Helvetica Neue"/>
                <a:ea typeface="Helvetica Neue"/>
                <a:cs typeface="Helvetica Neue"/>
                <a:sym typeface="Helvetica Neue"/>
              </a:defRPr>
            </a:lvl3pPr>
            <a:lvl4pPr marL="1828800" marR="0" lvl="3" indent="-330200" algn="l" rtl="0">
              <a:lnSpc>
                <a:spcPct val="115000"/>
              </a:lnSpc>
              <a:spcBef>
                <a:spcPts val="1000"/>
              </a:spcBef>
              <a:spcAft>
                <a:spcPts val="0"/>
              </a:spcAft>
              <a:buClr>
                <a:schemeClr val="dk1"/>
              </a:buClr>
              <a:buSzPts val="1600"/>
              <a:buFont typeface="Helvetica Neue"/>
              <a:buChar char="﹘"/>
              <a:defRPr sz="1600" b="0" i="0" u="none" strike="noStrike" cap="none">
                <a:solidFill>
                  <a:schemeClr val="dk1"/>
                </a:solidFill>
                <a:latin typeface="Helvetica Neue"/>
                <a:ea typeface="Helvetica Neue"/>
                <a:cs typeface="Helvetica Neue"/>
                <a:sym typeface="Helvetica Neue"/>
              </a:defRPr>
            </a:lvl4pPr>
            <a:lvl5pPr marL="2286000" marR="0" lvl="4" indent="-323850" algn="l" rtl="0">
              <a:lnSpc>
                <a:spcPct val="115000"/>
              </a:lnSpc>
              <a:spcBef>
                <a:spcPts val="1000"/>
              </a:spcBef>
              <a:spcAft>
                <a:spcPts val="0"/>
              </a:spcAft>
              <a:buClr>
                <a:schemeClr val="dk1"/>
              </a:buClr>
              <a:buSzPts val="1500"/>
              <a:buFont typeface="Helvetica Neue"/>
              <a:buChar char="•"/>
              <a:defRPr sz="15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115000"/>
              </a:lnSpc>
              <a:spcBef>
                <a:spcPts val="100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6pPr>
            <a:lvl7pPr marL="3200400" marR="0" lvl="6" indent="-317500" algn="l" rtl="0">
              <a:lnSpc>
                <a:spcPct val="115000"/>
              </a:lnSpc>
              <a:spcBef>
                <a:spcPts val="100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7pPr>
            <a:lvl8pPr marL="3657600" marR="0" lvl="7" indent="-317500" algn="l" rtl="0">
              <a:lnSpc>
                <a:spcPct val="115000"/>
              </a:lnSpc>
              <a:spcBef>
                <a:spcPts val="100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8pPr>
            <a:lvl9pPr marL="4114800" marR="0" lvl="8" indent="-317500" algn="l" rtl="0">
              <a:lnSpc>
                <a:spcPct val="115000"/>
              </a:lnSpc>
              <a:spcBef>
                <a:spcPts val="1000"/>
              </a:spcBef>
              <a:spcAft>
                <a:spcPts val="100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9pPr>
          </a:lstStyle>
          <a:p>
            <a:endParaRPr/>
          </a:p>
        </p:txBody>
      </p:sp>
      <p:pic>
        <p:nvPicPr>
          <p:cNvPr id="8" name="Google Shape;8;p1"/>
          <p:cNvPicPr preferRelativeResize="0"/>
          <p:nvPr/>
        </p:nvPicPr>
        <p:blipFill rotWithShape="1">
          <a:blip r:embed="rId16">
            <a:alphaModFix/>
          </a:blip>
          <a:srcRect/>
          <a:stretch/>
        </p:blipFill>
        <p:spPr>
          <a:xfrm>
            <a:off x="8039025" y="4251374"/>
            <a:ext cx="1060250" cy="836476"/>
          </a:xfrm>
          <a:prstGeom prst="rect">
            <a:avLst/>
          </a:prstGeom>
          <a:noFill/>
          <a:ln>
            <a:noFill/>
          </a:ln>
        </p:spPr>
      </p:pic>
      <p:sp>
        <p:nvSpPr>
          <p:cNvPr id="4" name="TextBox 3">
            <a:extLst>
              <a:ext uri="{FF2B5EF4-FFF2-40B4-BE49-F238E27FC236}">
                <a16:creationId xmlns:a16="http://schemas.microsoft.com/office/drawing/2014/main" id="{3426D4CA-07F8-01E3-6116-BF6BF0BF37DE}"/>
              </a:ext>
            </a:extLst>
          </p:cNvPr>
          <p:cNvSpPr txBox="1"/>
          <p:nvPr>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129484B1-8FE5-A2B8-1753-D9EA82258D50}"/>
              </a:ext>
            </a:extLst>
          </p:cNvPr>
          <p:cNvSpPr txBox="1"/>
          <p:nvPr>
            <p:extLst>
              <p:ext uri="{1162E1C5-73C7-4A58-AE30-91384D911F3F}">
                <p184:classification xmlns:p184="http://schemas.microsoft.com/office/powerpoint/2018/4/main" val="ftr"/>
              </p:ext>
            </p:extLst>
          </p:nvPr>
        </p:nvSpPr>
        <p:spPr>
          <a:xfrm>
            <a:off x="4341813" y="4927600"/>
            <a:ext cx="4889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77" r:id="rId1"/>
    <p:sldLayoutId id="2147483650" r:id="rId2"/>
    <p:sldLayoutId id="2147483651" r:id="rId3"/>
    <p:sldLayoutId id="2147483652" r:id="rId4"/>
    <p:sldLayoutId id="2147483672" r:id="rId5"/>
    <p:sldLayoutId id="2147483656" r:id="rId6"/>
    <p:sldLayoutId id="2147483676" r:id="rId7"/>
    <p:sldLayoutId id="2147483679" r:id="rId8"/>
    <p:sldLayoutId id="2147483660" r:id="rId9"/>
    <p:sldLayoutId id="2147483678" r:id="rId10"/>
    <p:sldLayoutId id="2147483680" r:id="rId11"/>
    <p:sldLayoutId id="2147483673" r:id="rId12"/>
    <p:sldLayoutId id="2147483675"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v.uk/service-manual/agile-delivery/how-the-alpha-phase-works" TargetMode="External"/><Relationship Id="rId2" Type="http://schemas.openxmlformats.org/officeDocument/2006/relationships/hyperlink" Target="https://www.gov.uk/service-manual/agile-delivery/how-the-discovery-phase-works" TargetMode="External"/><Relationship Id="rId1" Type="http://schemas.openxmlformats.org/officeDocument/2006/relationships/slideLayout" Target="../slideLayouts/slideLayout4.xml"/><Relationship Id="rId5" Type="http://schemas.openxmlformats.org/officeDocument/2006/relationships/hyperlink" Target="https://www.gov.uk/service-manual/agile-delivery/how-the-live-phase-works" TargetMode="External"/><Relationship Id="rId4" Type="http://schemas.openxmlformats.org/officeDocument/2006/relationships/hyperlink" Target="https://www.gov.uk/service-manual/agile-delivery/how-the-beta-phase-work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v.uk/service-manual/agile-delivery/planning-agile#:~:text=make%20and%20keep,months%20in%20advance" TargetMode="External"/><Relationship Id="rId2" Type="http://schemas.openxmlformats.org/officeDocument/2006/relationships/hyperlink" Target="https://en.wikipedia.org/wiki/Problem_statement" TargetMode="External"/><Relationship Id="rId1" Type="http://schemas.openxmlformats.org/officeDocument/2006/relationships/slideLayout" Target="../slideLayouts/slideLayout7.xml"/><Relationship Id="rId6" Type="http://schemas.openxmlformats.org/officeDocument/2006/relationships/hyperlink" Target="https://www.atlassian.com/agile/project-management/estimation#:~:text=Story%20points%20are%20units%20of,work%2C%20and%20risk%20or%20uncertainty." TargetMode="External"/><Relationship Id="rId5" Type="http://schemas.openxmlformats.org/officeDocument/2006/relationships/hyperlink" Target="https://www.zoho.com/sprints/what-are-epics.html" TargetMode="External"/><Relationship Id="rId4" Type="http://schemas.openxmlformats.org/officeDocument/2006/relationships/hyperlink" Target="https://sites.google.com/localdigital.gov.uk/agile-links/home#h.rndwb17lq6q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lickup.com/blog/agile-scrum-terms/#0-a-e-acceptance-criteria-to-epic-" TargetMode="External"/><Relationship Id="rId2" Type="http://schemas.openxmlformats.org/officeDocument/2006/relationships/hyperlink" Target="https://www.apm.org.uk/resources/find-a-resource/agile-project-management/glossary/" TargetMode="External"/><Relationship Id="rId1" Type="http://schemas.openxmlformats.org/officeDocument/2006/relationships/slideLayout" Target="../slideLayouts/slideLayout7.xml"/><Relationship Id="rId4" Type="http://schemas.openxmlformats.org/officeDocument/2006/relationships/hyperlink" Target="https://www.agilealliance.org/agile101/agile-glossary/"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apps.microsoft.com/store/detail/microsoft-whiteboard" TargetMode="External"/><Relationship Id="rId3" Type="http://schemas.openxmlformats.org/officeDocument/2006/relationships/hyperlink" Target="https://www.atlassian.com/software/jira/features" TargetMode="External"/><Relationship Id="rId7" Type="http://schemas.openxmlformats.org/officeDocument/2006/relationships/hyperlink" Target="https://support.google.com/jamboard/answer/7424836?hl=en" TargetMode="External"/><Relationship Id="rId2" Type="http://schemas.openxmlformats.org/officeDocument/2006/relationships/hyperlink" Target="https://trello.com/tour" TargetMode="External"/><Relationship Id="rId1" Type="http://schemas.openxmlformats.org/officeDocument/2006/relationships/slideLayout" Target="../slideLayouts/slideLayout7.xml"/><Relationship Id="rId6" Type="http://schemas.openxmlformats.org/officeDocument/2006/relationships/hyperlink" Target="https://www.mural.co/features" TargetMode="External"/><Relationship Id="rId5" Type="http://schemas.openxmlformats.org/officeDocument/2006/relationships/hyperlink" Target="https://support.monday.com/hc/en-us/categories/12052126742418" TargetMode="External"/><Relationship Id="rId10" Type="http://schemas.openxmlformats.org/officeDocument/2006/relationships/hyperlink" Target="https://www.google.co.uk/search?q=online+tools+for+sprint+retrospectives&amp;safe=active&amp;ssui=on" TargetMode="External"/><Relationship Id="rId4" Type="http://schemas.openxmlformats.org/officeDocument/2006/relationships/hyperlink" Target="https://support.microsoft.com/en-gb/planner" TargetMode="External"/><Relationship Id="rId9" Type="http://schemas.openxmlformats.org/officeDocument/2006/relationships/hyperlink" Target="https://miro.com/features/#:~:text=engage%20distributed%20and%20remote%20teams%20in%20brainstorming%2C%20processes%2C%20workshops%2C%20and%20decision%20makin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hyperlink" Target="https://forms.office.com/e/KXAg6amBh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F8D1-BC1B-2B6B-F782-09A822011C4A}"/>
              </a:ext>
            </a:extLst>
          </p:cNvPr>
          <p:cNvSpPr>
            <a:spLocks noGrp="1"/>
          </p:cNvSpPr>
          <p:nvPr>
            <p:ph type="title"/>
          </p:nvPr>
        </p:nvSpPr>
        <p:spPr>
          <a:xfrm>
            <a:off x="372350" y="1706772"/>
            <a:ext cx="5129953" cy="1250279"/>
          </a:xfrm>
        </p:spPr>
        <p:txBody>
          <a:bodyPr/>
          <a:lstStyle/>
          <a:p>
            <a:pPr algn="l"/>
            <a:r>
              <a:rPr lang="en-GB" b="1" i="0" dirty="0">
                <a:solidFill>
                  <a:srgbClr val="212529"/>
                </a:solidFill>
                <a:effectLst/>
                <a:latin typeface="helvetica" panose="020B0604020202020204" pitchFamily="34" charset="0"/>
              </a:rPr>
              <a:t>Agile ways of working overview</a:t>
            </a:r>
            <a:endParaRPr lang="en-GB" dirty="0"/>
          </a:p>
        </p:txBody>
      </p:sp>
    </p:spTree>
    <p:extLst>
      <p:ext uri="{BB962C8B-B14F-4D97-AF65-F5344CB8AC3E}">
        <p14:creationId xmlns:p14="http://schemas.microsoft.com/office/powerpoint/2010/main" val="305143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BB5D-1AE0-3859-A8CB-43A4BA0515C9}"/>
              </a:ext>
            </a:extLst>
          </p:cNvPr>
          <p:cNvSpPr>
            <a:spLocks noGrp="1"/>
          </p:cNvSpPr>
          <p:nvPr>
            <p:ph type="title"/>
          </p:nvPr>
        </p:nvSpPr>
        <p:spPr/>
        <p:txBody>
          <a:bodyPr/>
          <a:lstStyle/>
          <a:p>
            <a:r>
              <a:rPr lang="en-US" dirty="0"/>
              <a:t>What is the Agile approach?</a:t>
            </a:r>
          </a:p>
        </p:txBody>
      </p:sp>
      <p:sp>
        <p:nvSpPr>
          <p:cNvPr id="3" name="Text Placeholder 2">
            <a:extLst>
              <a:ext uri="{FF2B5EF4-FFF2-40B4-BE49-F238E27FC236}">
                <a16:creationId xmlns:a16="http://schemas.microsoft.com/office/drawing/2014/main" id="{6E930369-189F-7A4B-662F-F82A6FF0276B}"/>
              </a:ext>
            </a:extLst>
          </p:cNvPr>
          <p:cNvSpPr>
            <a:spLocks noGrp="1"/>
          </p:cNvSpPr>
          <p:nvPr>
            <p:ph type="body" idx="1"/>
          </p:nvPr>
        </p:nvSpPr>
        <p:spPr/>
        <p:txBody>
          <a:bodyPr/>
          <a:lstStyle/>
          <a:p>
            <a:r>
              <a:rPr lang="en-US" dirty="0"/>
              <a:t>Agile is: ​</a:t>
            </a:r>
          </a:p>
          <a:p>
            <a:pPr indent="-285750">
              <a:buSzPct val="117000"/>
              <a:buFont typeface="Arial" panose="020B0604020202020204" pitchFamily="34" charset="0"/>
              <a:buChar char="•"/>
            </a:pPr>
            <a:r>
              <a:rPr lang="en-US" dirty="0"/>
              <a:t>​an approach that originated in software development in 2001</a:t>
            </a:r>
          </a:p>
          <a:p>
            <a:pPr marL="285750" indent="-285750">
              <a:buSzPct val="117000"/>
              <a:buChar char="•"/>
            </a:pPr>
            <a:r>
              <a:rPr lang="en-US" dirty="0"/>
              <a:t>a flexible approach (rather than adhering to a rigid preconceived idea of a product)</a:t>
            </a:r>
          </a:p>
          <a:p>
            <a:pPr marL="285750" indent="-285750">
              <a:buSzPct val="117000"/>
              <a:buChar char="•"/>
            </a:pPr>
            <a:r>
              <a:rPr lang="en-US" dirty="0"/>
              <a:t>now applied beyond just software development to a range of business contexts</a:t>
            </a:r>
          </a:p>
          <a:p>
            <a:pPr>
              <a:buSzPct val="117000"/>
            </a:pPr>
            <a:endParaRPr lang="en-US" dirty="0"/>
          </a:p>
          <a:p>
            <a:r>
              <a:rPr lang="en-US" dirty="0"/>
              <a:t>It can be </a:t>
            </a:r>
            <a:r>
              <a:rPr lang="en-US" dirty="0" err="1"/>
              <a:t>summarised</a:t>
            </a:r>
            <a:r>
              <a:rPr lang="en-US" dirty="0"/>
              <a:t> as “finding better ways of developing products and services by doing it with a flexible approach and helping others do it.”</a:t>
            </a:r>
          </a:p>
        </p:txBody>
      </p:sp>
    </p:spTree>
    <p:extLst>
      <p:ext uri="{BB962C8B-B14F-4D97-AF65-F5344CB8AC3E}">
        <p14:creationId xmlns:p14="http://schemas.microsoft.com/office/powerpoint/2010/main" val="3706817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 showing a lifecycle showing stages of Design, Build, Deploy Test Evaluate and Learn in a clockwise circle back to Design ">
            <a:extLst>
              <a:ext uri="{FF2B5EF4-FFF2-40B4-BE49-F238E27FC236}">
                <a16:creationId xmlns:a16="http://schemas.microsoft.com/office/drawing/2014/main" id="{92F55501-2C05-D210-7659-AF837CE97C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4" t="4952" r="5811" b="5932"/>
          <a:stretch/>
        </p:blipFill>
        <p:spPr bwMode="auto">
          <a:xfrm>
            <a:off x="5942900" y="1186247"/>
            <a:ext cx="3095864" cy="2817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566E6867-3418-2A66-A51C-15E14DFB5D97}"/>
              </a:ext>
            </a:extLst>
          </p:cNvPr>
          <p:cNvSpPr>
            <a:spLocks noGrp="1"/>
          </p:cNvSpPr>
          <p:nvPr>
            <p:ph type="body" sz="quarter" idx="13"/>
          </p:nvPr>
        </p:nvSpPr>
        <p:spPr>
          <a:xfrm>
            <a:off x="380999" y="1095367"/>
            <a:ext cx="4920050" cy="3832234"/>
          </a:xfrm>
        </p:spPr>
        <p:txBody>
          <a:bodyPr/>
          <a:lstStyle/>
          <a:p>
            <a:r>
              <a:rPr lang="en-GB" b="0" dirty="0"/>
              <a:t>Agile working practices can help you to:</a:t>
            </a:r>
          </a:p>
          <a:p>
            <a:pPr marL="285750" indent="-285750">
              <a:buFont typeface="Arial" panose="020B0604020202020204" pitchFamily="34" charset="0"/>
              <a:buChar char="•"/>
            </a:pPr>
            <a:r>
              <a:rPr lang="en-GB" b="0" dirty="0"/>
              <a:t>build teams and relationships quickly</a:t>
            </a:r>
          </a:p>
          <a:p>
            <a:pPr marL="285750" indent="-285750">
              <a:buFont typeface="Arial" panose="020B0604020202020204" pitchFamily="34" charset="0"/>
              <a:buChar char="•"/>
            </a:pPr>
            <a:r>
              <a:rPr lang="en-GB" b="0" dirty="0"/>
              <a:t>deliver redesigned services and </a:t>
            </a:r>
            <a:br>
              <a:rPr lang="en-GB" b="0" dirty="0"/>
            </a:br>
            <a:r>
              <a:rPr lang="en-GB" b="0" dirty="0"/>
              <a:t>solutions that better meet user needs through engaging users, repeated testing and iteration from user feedback </a:t>
            </a:r>
          </a:p>
          <a:p>
            <a:pPr marL="285750" indent="-285750">
              <a:buFont typeface="Arial" panose="020B0604020202020204" pitchFamily="34" charset="0"/>
              <a:buChar char="•"/>
            </a:pPr>
            <a:r>
              <a:rPr lang="en-GB" b="0" dirty="0"/>
              <a:t>design solutions that are more likely to work for the user</a:t>
            </a:r>
          </a:p>
          <a:p>
            <a:endParaRPr lang="en-GB" b="0"/>
          </a:p>
          <a:p>
            <a:r>
              <a:rPr lang="en-GB" b="0" dirty="0"/>
              <a:t>Source: LGA “</a:t>
            </a:r>
            <a:r>
              <a:rPr lang="en-GB" b="0" dirty="0">
                <a:cs typeface="Arial"/>
              </a:rPr>
              <a:t>Benefits of an agile approach” (Digital Channel Shift Programme)</a:t>
            </a:r>
            <a:endParaRPr lang="en-GB" b="0" dirty="0"/>
          </a:p>
        </p:txBody>
      </p:sp>
      <p:sp>
        <p:nvSpPr>
          <p:cNvPr id="4" name="Title 3">
            <a:extLst>
              <a:ext uri="{FF2B5EF4-FFF2-40B4-BE49-F238E27FC236}">
                <a16:creationId xmlns:a16="http://schemas.microsoft.com/office/drawing/2014/main" id="{01F38616-CE61-1902-7F07-8E4247D28EF8}"/>
              </a:ext>
            </a:extLst>
          </p:cNvPr>
          <p:cNvSpPr>
            <a:spLocks noGrp="1"/>
          </p:cNvSpPr>
          <p:nvPr>
            <p:ph type="title"/>
          </p:nvPr>
        </p:nvSpPr>
        <p:spPr/>
        <p:txBody>
          <a:bodyPr/>
          <a:lstStyle/>
          <a:p>
            <a:r>
              <a:rPr lang="en-GB"/>
              <a:t>Agile: the ‘test and iterate’ approach ​</a:t>
            </a:r>
          </a:p>
        </p:txBody>
      </p:sp>
    </p:spTree>
    <p:extLst>
      <p:ext uri="{BB962C8B-B14F-4D97-AF65-F5344CB8AC3E}">
        <p14:creationId xmlns:p14="http://schemas.microsoft.com/office/powerpoint/2010/main" val="237601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E7E4-725C-E8B7-1CBF-132AEBE97474}"/>
              </a:ext>
            </a:extLst>
          </p:cNvPr>
          <p:cNvSpPr>
            <a:spLocks noGrp="1"/>
          </p:cNvSpPr>
          <p:nvPr>
            <p:ph type="title"/>
          </p:nvPr>
        </p:nvSpPr>
        <p:spPr/>
        <p:txBody>
          <a:bodyPr/>
          <a:lstStyle/>
          <a:p>
            <a:r>
              <a:rPr lang="en-US" dirty="0"/>
              <a:t>Agile: first iteration </a:t>
            </a:r>
            <a:endParaRPr lang="en-GB" dirty="0"/>
          </a:p>
        </p:txBody>
      </p:sp>
      <p:sp>
        <p:nvSpPr>
          <p:cNvPr id="3" name="Text Placeholder 2">
            <a:extLst>
              <a:ext uri="{FF2B5EF4-FFF2-40B4-BE49-F238E27FC236}">
                <a16:creationId xmlns:a16="http://schemas.microsoft.com/office/drawing/2014/main" id="{AD5CC888-3223-8E50-14EB-DCB1E963F396}"/>
              </a:ext>
            </a:extLst>
          </p:cNvPr>
          <p:cNvSpPr>
            <a:spLocks noGrp="1"/>
          </p:cNvSpPr>
          <p:nvPr>
            <p:ph type="body" idx="1"/>
          </p:nvPr>
        </p:nvSpPr>
        <p:spPr>
          <a:xfrm>
            <a:off x="381160" y="1094400"/>
            <a:ext cx="2465408" cy="3831526"/>
          </a:xfrm>
        </p:spPr>
        <p:txBody>
          <a:bodyPr/>
          <a:lstStyle/>
          <a:p>
            <a:r>
              <a:rPr lang="en-GB" dirty="0"/>
              <a:t>An Agile approach focuses on creating usable versions of a product at each stage, then doing user research and iterating.</a:t>
            </a:r>
            <a:r>
              <a:rPr lang="en-GB" sz="2100" dirty="0"/>
              <a:t> </a:t>
            </a:r>
            <a:endParaRPr lang="en-US" dirty="0"/>
          </a:p>
          <a:p>
            <a:endParaRPr lang="en-US" dirty="0"/>
          </a:p>
        </p:txBody>
      </p:sp>
      <p:pic>
        <p:nvPicPr>
          <p:cNvPr id="14" name="Picture 13">
            <a:extLst>
              <a:ext uri="{FF2B5EF4-FFF2-40B4-BE49-F238E27FC236}">
                <a16:creationId xmlns:a16="http://schemas.microsoft.com/office/drawing/2014/main" id="{0361019B-561D-7367-9154-A7A5398F39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4800" y="972000"/>
            <a:ext cx="6204126" cy="4197968"/>
          </a:xfrm>
          <a:prstGeom prst="rect">
            <a:avLst/>
          </a:prstGeom>
        </p:spPr>
      </p:pic>
    </p:spTree>
    <p:extLst>
      <p:ext uri="{BB962C8B-B14F-4D97-AF65-F5344CB8AC3E}">
        <p14:creationId xmlns:p14="http://schemas.microsoft.com/office/powerpoint/2010/main" val="108934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0F3C-0FB3-8163-888E-53BE555A1DA4}"/>
              </a:ext>
            </a:extLst>
          </p:cNvPr>
          <p:cNvSpPr>
            <a:spLocks noGrp="1"/>
          </p:cNvSpPr>
          <p:nvPr>
            <p:ph type="title"/>
          </p:nvPr>
        </p:nvSpPr>
        <p:spPr/>
        <p:txBody>
          <a:bodyPr/>
          <a:lstStyle/>
          <a:p>
            <a:r>
              <a:rPr lang="en-US" dirty="0"/>
              <a:t>Agile: second iteration </a:t>
            </a:r>
            <a:endParaRPr lang="en-GB" dirty="0"/>
          </a:p>
        </p:txBody>
      </p:sp>
      <p:sp>
        <p:nvSpPr>
          <p:cNvPr id="3" name="Text Placeholder 2">
            <a:extLst>
              <a:ext uri="{FF2B5EF4-FFF2-40B4-BE49-F238E27FC236}">
                <a16:creationId xmlns:a16="http://schemas.microsoft.com/office/drawing/2014/main" id="{6D5A5713-1B85-D4C0-1328-8D60EDC61376}"/>
              </a:ext>
            </a:extLst>
          </p:cNvPr>
          <p:cNvSpPr>
            <a:spLocks noGrp="1"/>
          </p:cNvSpPr>
          <p:nvPr>
            <p:ph type="body" idx="1"/>
          </p:nvPr>
        </p:nvSpPr>
        <p:spPr/>
        <p:txBody>
          <a:bodyPr/>
          <a:lstStyle/>
          <a:p>
            <a:r>
              <a:rPr lang="en-US" sz="1800" b="0" i="0" u="none" strike="noStrike" dirty="0">
                <a:solidFill>
                  <a:srgbClr val="000000"/>
                </a:solidFill>
                <a:effectLst/>
              </a:rPr>
              <a:t>For example, you iterate from a torch, to a test of a mains powered light...</a:t>
            </a:r>
            <a:br>
              <a:rPr lang="en-GB" dirty="0"/>
            </a:br>
            <a:endParaRPr lang="en-GB"/>
          </a:p>
        </p:txBody>
      </p:sp>
      <p:pic>
        <p:nvPicPr>
          <p:cNvPr id="9" name="Picture 8">
            <a:extLst>
              <a:ext uri="{FF2B5EF4-FFF2-40B4-BE49-F238E27FC236}">
                <a16:creationId xmlns:a16="http://schemas.microsoft.com/office/drawing/2014/main" id="{20503F1B-830C-7093-A81E-8AA2A30224C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44800" y="972000"/>
            <a:ext cx="6204126" cy="4197968"/>
          </a:xfrm>
          <a:prstGeom prst="rect">
            <a:avLst/>
          </a:prstGeom>
        </p:spPr>
      </p:pic>
    </p:spTree>
    <p:extLst>
      <p:ext uri="{BB962C8B-B14F-4D97-AF65-F5344CB8AC3E}">
        <p14:creationId xmlns:p14="http://schemas.microsoft.com/office/powerpoint/2010/main" val="3017677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E7EA-ECF2-E6EB-4CE6-93ADA692B445}"/>
              </a:ext>
            </a:extLst>
          </p:cNvPr>
          <p:cNvSpPr>
            <a:spLocks noGrp="1"/>
          </p:cNvSpPr>
          <p:nvPr>
            <p:ph type="title"/>
          </p:nvPr>
        </p:nvSpPr>
        <p:spPr/>
        <p:txBody>
          <a:bodyPr/>
          <a:lstStyle/>
          <a:p>
            <a:r>
              <a:rPr lang="en-US" dirty="0"/>
              <a:t>Agile: final iteration </a:t>
            </a:r>
            <a:endParaRPr lang="en-GB" dirty="0"/>
          </a:p>
        </p:txBody>
      </p:sp>
      <p:sp>
        <p:nvSpPr>
          <p:cNvPr id="3" name="Text Placeholder 2">
            <a:extLst>
              <a:ext uri="{FF2B5EF4-FFF2-40B4-BE49-F238E27FC236}">
                <a16:creationId xmlns:a16="http://schemas.microsoft.com/office/drawing/2014/main" id="{249FE1F9-08C9-D455-353B-095E90BE3539}"/>
              </a:ext>
            </a:extLst>
          </p:cNvPr>
          <p:cNvSpPr>
            <a:spLocks noGrp="1"/>
          </p:cNvSpPr>
          <p:nvPr>
            <p:ph type="body" idx="1"/>
          </p:nvPr>
        </p:nvSpPr>
        <p:spPr/>
        <p:txBody>
          <a:bodyPr/>
          <a:lstStyle/>
          <a:p>
            <a:r>
              <a:rPr lang="en-US" dirty="0">
                <a:solidFill>
                  <a:srgbClr val="000000"/>
                </a:solidFill>
              </a:rPr>
              <a:t>…ending with</a:t>
            </a:r>
            <a:r>
              <a:rPr lang="en-US" sz="1800" b="0" i="0" u="none" strike="noStrike" dirty="0">
                <a:solidFill>
                  <a:srgbClr val="000000"/>
                </a:solidFill>
                <a:effectLst/>
              </a:rPr>
              <a:t> an adjustable lamp.</a:t>
            </a:r>
            <a:r>
              <a:rPr lang="en-US" dirty="0">
                <a:solidFill>
                  <a:srgbClr val="000000"/>
                </a:solidFill>
              </a:rPr>
              <a:t> </a:t>
            </a:r>
            <a:endParaRPr lang="en-GB" b="0" dirty="0">
              <a:effectLst/>
            </a:endParaRPr>
          </a:p>
          <a:p>
            <a:endParaRPr lang="en-GB" dirty="0"/>
          </a:p>
        </p:txBody>
      </p:sp>
      <p:pic>
        <p:nvPicPr>
          <p:cNvPr id="10" name="Picture 9">
            <a:extLst>
              <a:ext uri="{FF2B5EF4-FFF2-40B4-BE49-F238E27FC236}">
                <a16:creationId xmlns:a16="http://schemas.microsoft.com/office/drawing/2014/main" id="{DB1D4143-CC9D-75EB-2429-A0966658F3C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944800" y="972000"/>
            <a:ext cx="6204126" cy="4197968"/>
          </a:xfrm>
          <a:prstGeom prst="rect">
            <a:avLst/>
          </a:prstGeom>
        </p:spPr>
      </p:pic>
    </p:spTree>
    <p:extLst>
      <p:ext uri="{BB962C8B-B14F-4D97-AF65-F5344CB8AC3E}">
        <p14:creationId xmlns:p14="http://schemas.microsoft.com/office/powerpoint/2010/main" val="227576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975436-28A6-099F-5C2F-6623A4DFC06F}"/>
              </a:ext>
              <a:ext uri="{C183D7F6-B498-43B3-948B-1728B52AA6E4}">
                <adec:decorative xmlns:adec="http://schemas.microsoft.com/office/drawing/2017/decorative" val="1"/>
              </a:ext>
            </a:extLst>
          </p:cNvPr>
          <p:cNvSpPr/>
          <p:nvPr/>
        </p:nvSpPr>
        <p:spPr>
          <a:xfrm>
            <a:off x="7523" y="969537"/>
            <a:ext cx="2924734" cy="2045073"/>
          </a:xfrm>
          <a:prstGeom prst="rect">
            <a:avLst/>
          </a:prstGeom>
          <a:solidFill>
            <a:srgbClr val="B9CADC"/>
          </a:solidFill>
          <a:ln>
            <a:solidFill>
              <a:srgbClr val="B9CA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sp>
        <p:nvSpPr>
          <p:cNvPr id="2" name="Title 1">
            <a:extLst>
              <a:ext uri="{FF2B5EF4-FFF2-40B4-BE49-F238E27FC236}">
                <a16:creationId xmlns:a16="http://schemas.microsoft.com/office/drawing/2014/main" id="{D978E7EA-ECF2-E6EB-4CE6-93ADA692B445}"/>
              </a:ext>
            </a:extLst>
          </p:cNvPr>
          <p:cNvSpPr>
            <a:spLocks noGrp="1"/>
          </p:cNvSpPr>
          <p:nvPr>
            <p:ph type="title"/>
          </p:nvPr>
        </p:nvSpPr>
        <p:spPr/>
        <p:txBody>
          <a:bodyPr/>
          <a:lstStyle/>
          <a:p>
            <a:r>
              <a:rPr lang="en-US" dirty="0"/>
              <a:t>Agile and Waterfall compared </a:t>
            </a:r>
            <a:endParaRPr lang="en-GB" dirty="0"/>
          </a:p>
        </p:txBody>
      </p:sp>
      <p:sp>
        <p:nvSpPr>
          <p:cNvPr id="3" name="Text Placeholder 2">
            <a:extLst>
              <a:ext uri="{FF2B5EF4-FFF2-40B4-BE49-F238E27FC236}">
                <a16:creationId xmlns:a16="http://schemas.microsoft.com/office/drawing/2014/main" id="{249FE1F9-08C9-D455-353B-095E90BE3539}"/>
              </a:ext>
            </a:extLst>
          </p:cNvPr>
          <p:cNvSpPr>
            <a:spLocks noGrp="1"/>
          </p:cNvSpPr>
          <p:nvPr>
            <p:ph type="body" idx="1"/>
          </p:nvPr>
        </p:nvSpPr>
        <p:spPr>
          <a:xfrm>
            <a:off x="381160" y="1120724"/>
            <a:ext cx="2465408" cy="1915200"/>
          </a:xfrm>
          <a:noFill/>
        </p:spPr>
        <p:txBody>
          <a:bodyPr/>
          <a:lstStyle/>
          <a:p>
            <a:pPr rtl="0">
              <a:spcBef>
                <a:spcPts val="0"/>
              </a:spcBef>
              <a:spcAft>
                <a:spcPts val="0"/>
              </a:spcAft>
            </a:pPr>
            <a:r>
              <a:rPr lang="en-GB" sz="1800" b="1" i="0" u="none" strike="noStrike">
                <a:solidFill>
                  <a:srgbClr val="000000"/>
                </a:solidFill>
                <a:effectLst/>
                <a:latin typeface="Helvetica Neue" panose="02000503000000020004" pitchFamily="2" charset="0"/>
              </a:rPr>
              <a:t>Waterfall</a:t>
            </a:r>
            <a:r>
              <a:rPr lang="en-GB" b="1">
                <a:solidFill>
                  <a:srgbClr val="000000"/>
                </a:solidFill>
                <a:latin typeface="Helvetica Neue" panose="02000503000000020004" pitchFamily="2" charset="0"/>
              </a:rPr>
              <a:t> </a:t>
            </a:r>
            <a:r>
              <a:rPr lang="en-GB">
                <a:solidFill>
                  <a:srgbClr val="000000"/>
                </a:solidFill>
                <a:latin typeface="Helvetica Neue" panose="02000503000000020004" pitchFamily="2" charset="0"/>
              </a:rPr>
              <a:t>uses </a:t>
            </a:r>
            <a:r>
              <a:rPr lang="en-US">
                <a:solidFill>
                  <a:srgbClr val="000000"/>
                </a:solidFill>
                <a:latin typeface="Helvetica Neue" panose="02000503000000020004" pitchFamily="2" charset="0"/>
              </a:rPr>
              <a:t>linear ​</a:t>
            </a:r>
          </a:p>
          <a:p>
            <a:pPr rtl="0">
              <a:spcBef>
                <a:spcPts val="0"/>
              </a:spcBef>
              <a:spcAft>
                <a:spcPts val="0"/>
              </a:spcAft>
            </a:pPr>
            <a:r>
              <a:rPr lang="en-US">
                <a:solidFill>
                  <a:srgbClr val="000000"/>
                </a:solidFill>
                <a:latin typeface="Helvetica Neue" panose="02000503000000020004" pitchFamily="2" charset="0"/>
              </a:rPr>
              <a:t>rigid phases. They​</a:t>
            </a:r>
          </a:p>
          <a:p>
            <a:pPr rtl="0">
              <a:spcBef>
                <a:spcPts val="0"/>
              </a:spcBef>
              <a:spcAft>
                <a:spcPts val="0"/>
              </a:spcAft>
            </a:pPr>
            <a:r>
              <a:rPr lang="en-US">
                <a:solidFill>
                  <a:srgbClr val="000000"/>
                </a:solidFill>
                <a:latin typeface="Helvetica Neue" panose="02000503000000020004" pitchFamily="2" charset="0"/>
              </a:rPr>
              <a:t>must all be completed before there is a usable product.​</a:t>
            </a:r>
            <a:endParaRPr lang="en-GB" b="0">
              <a:effectLst/>
            </a:endParaRPr>
          </a:p>
        </p:txBody>
      </p:sp>
      <p:sp>
        <p:nvSpPr>
          <p:cNvPr id="8" name="Text Placeholder 2">
            <a:extLst>
              <a:ext uri="{FF2B5EF4-FFF2-40B4-BE49-F238E27FC236}">
                <a16:creationId xmlns:a16="http://schemas.microsoft.com/office/drawing/2014/main" id="{74753977-D647-D265-FA89-E27977E614E6}"/>
              </a:ext>
            </a:extLst>
          </p:cNvPr>
          <p:cNvSpPr txBox="1">
            <a:spLocks/>
          </p:cNvSpPr>
          <p:nvPr/>
        </p:nvSpPr>
        <p:spPr>
          <a:xfrm>
            <a:off x="391133" y="3161260"/>
            <a:ext cx="2465408" cy="1915200"/>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ct val="135000"/>
              <a:buFont typeface="Arial" panose="020B0604020202020204" pitchFamily="34" charset="0"/>
              <a:buNone/>
              <a:defRPr sz="18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9pPr>
          </a:lstStyle>
          <a:p>
            <a:r>
              <a:rPr lang="en-US" b="1">
                <a:solidFill>
                  <a:srgbClr val="000000"/>
                </a:solidFill>
                <a:latin typeface="Helvetica Neue" panose="02000503000000020004" pitchFamily="2" charset="0"/>
              </a:rPr>
              <a:t>Agile </a:t>
            </a:r>
            <a:r>
              <a:rPr lang="en-US">
                <a:solidFill>
                  <a:srgbClr val="000000"/>
                </a:solidFill>
                <a:latin typeface="Helvetica Neue" panose="02000503000000020004" pitchFamily="2" charset="0"/>
              </a:rPr>
              <a:t>uses several short iterative cycles of a useable product to test and learn.</a:t>
            </a:r>
            <a:endParaRPr lang="en-GB"/>
          </a:p>
        </p:txBody>
      </p:sp>
      <p:pic>
        <p:nvPicPr>
          <p:cNvPr id="4" name="Picture 3" descr="The waterfall and Agile diagrams overlayed to show their differences ">
            <a:extLst>
              <a:ext uri="{FF2B5EF4-FFF2-40B4-BE49-F238E27FC236}">
                <a16:creationId xmlns:a16="http://schemas.microsoft.com/office/drawing/2014/main" id="{371017A5-AA72-7EAD-FDE4-FFA4916DB5AD}"/>
              </a:ext>
            </a:extLst>
          </p:cNvPr>
          <p:cNvPicPr>
            <a:picLocks noChangeAspect="1"/>
          </p:cNvPicPr>
          <p:nvPr/>
        </p:nvPicPr>
        <p:blipFill>
          <a:blip r:embed="rId2"/>
          <a:stretch>
            <a:fillRect/>
          </a:stretch>
        </p:blipFill>
        <p:spPr>
          <a:xfrm>
            <a:off x="4019357" y="1008290"/>
            <a:ext cx="4003605" cy="4065813"/>
          </a:xfrm>
          <a:prstGeom prst="rect">
            <a:avLst/>
          </a:prstGeom>
        </p:spPr>
      </p:pic>
    </p:spTree>
    <p:extLst>
      <p:ext uri="{BB962C8B-B14F-4D97-AF65-F5344CB8AC3E}">
        <p14:creationId xmlns:p14="http://schemas.microsoft.com/office/powerpoint/2010/main" val="3683992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4B68E-C22D-EAF7-0B7F-7B736B00F011}"/>
              </a:ext>
            </a:extLst>
          </p:cNvPr>
          <p:cNvSpPr>
            <a:spLocks noGrp="1"/>
          </p:cNvSpPr>
          <p:nvPr>
            <p:ph type="title"/>
          </p:nvPr>
        </p:nvSpPr>
        <p:spPr/>
        <p:txBody>
          <a:bodyPr/>
          <a:lstStyle/>
          <a:p>
            <a:r>
              <a:rPr lang="en-US" dirty="0"/>
              <a:t>Key benefits of an Agile approach</a:t>
            </a:r>
            <a:endParaRPr lang="en-GB" dirty="0"/>
          </a:p>
        </p:txBody>
      </p:sp>
      <p:sp>
        <p:nvSpPr>
          <p:cNvPr id="3" name="Text Placeholder 2">
            <a:extLst>
              <a:ext uri="{FF2B5EF4-FFF2-40B4-BE49-F238E27FC236}">
                <a16:creationId xmlns:a16="http://schemas.microsoft.com/office/drawing/2014/main" id="{4A2912B9-9226-C5C1-61B4-694B822742E7}"/>
              </a:ext>
            </a:extLst>
          </p:cNvPr>
          <p:cNvSpPr>
            <a:spLocks noGrp="1"/>
          </p:cNvSpPr>
          <p:nvPr>
            <p:ph type="body" idx="1"/>
          </p:nvPr>
        </p:nvSpPr>
        <p:spPr/>
        <p:txBody>
          <a:bodyPr/>
          <a:lstStyle/>
          <a:p>
            <a:pPr>
              <a:spcAft>
                <a:spcPts val="600"/>
              </a:spcAft>
            </a:pPr>
            <a:r>
              <a:rPr lang="en-US" dirty="0"/>
              <a:t>The key benefits of an Agile approach include:</a:t>
            </a:r>
          </a:p>
          <a:p>
            <a:pPr>
              <a:spcAft>
                <a:spcPts val="600"/>
              </a:spcAft>
            </a:pPr>
            <a:endParaRPr lang="en-GB" sz="1200" dirty="0"/>
          </a:p>
          <a:p>
            <a:pPr marL="285750" indent="-285750">
              <a:spcAft>
                <a:spcPts val="600"/>
              </a:spcAft>
              <a:buFont typeface="Arial,Sans-Serif"/>
              <a:buChar char="•"/>
            </a:pPr>
            <a:r>
              <a:rPr lang="en-US" dirty="0"/>
              <a:t>frequent releases of </a:t>
            </a:r>
            <a:r>
              <a:rPr lang="en-US" b="1" dirty="0"/>
              <a:t>usable versions </a:t>
            </a:r>
            <a:r>
              <a:rPr lang="en-US" dirty="0"/>
              <a:t>of a product, long before it could be produced using a Waterfall approach</a:t>
            </a:r>
          </a:p>
          <a:p>
            <a:pPr marL="285750" indent="-285750">
              <a:spcAft>
                <a:spcPts val="600"/>
              </a:spcAft>
              <a:buFont typeface="Arial,Sans-Serif"/>
              <a:buChar char="•"/>
            </a:pPr>
            <a:r>
              <a:rPr lang="en-GB" dirty="0"/>
              <a:t>splitting steps into batches helps to speed up </a:t>
            </a:r>
            <a:r>
              <a:rPr lang="en-GB" b="1" dirty="0"/>
              <a:t>iteration</a:t>
            </a:r>
            <a:endParaRPr lang="en-GB" dirty="0"/>
          </a:p>
          <a:p>
            <a:pPr marL="285750" indent="-285750">
              <a:buFont typeface="Arial,Sans-Serif"/>
              <a:buChar char="•"/>
            </a:pPr>
            <a:r>
              <a:rPr lang="en-US" b="1" dirty="0"/>
              <a:t>user research </a:t>
            </a:r>
            <a:r>
              <a:rPr lang="en-US" dirty="0"/>
              <a:t>at appropriate points provides scope to adjust the product, and ensure it continues to meet the needs of users</a:t>
            </a:r>
            <a:endParaRPr lang="en-GB" dirty="0"/>
          </a:p>
        </p:txBody>
      </p:sp>
    </p:spTree>
    <p:extLst>
      <p:ext uri="{BB962C8B-B14F-4D97-AF65-F5344CB8AC3E}">
        <p14:creationId xmlns:p14="http://schemas.microsoft.com/office/powerpoint/2010/main" val="407095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B6603-7E78-8151-F8FB-4ADB01F93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F764B-F1C0-0F8F-8CF0-0FD1B36E60A6}"/>
              </a:ext>
            </a:extLst>
          </p:cNvPr>
          <p:cNvSpPr>
            <a:spLocks noGrp="1"/>
          </p:cNvSpPr>
          <p:nvPr>
            <p:ph type="title"/>
          </p:nvPr>
        </p:nvSpPr>
        <p:spPr/>
        <p:txBody>
          <a:bodyPr/>
          <a:lstStyle/>
          <a:p>
            <a:r>
              <a:rPr lang="en-US" dirty="0"/>
              <a:t>The Scrum method</a:t>
            </a:r>
          </a:p>
        </p:txBody>
      </p:sp>
    </p:spTree>
    <p:extLst>
      <p:ext uri="{BB962C8B-B14F-4D97-AF65-F5344CB8AC3E}">
        <p14:creationId xmlns:p14="http://schemas.microsoft.com/office/powerpoint/2010/main" val="1593361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62D3-CFDB-FEBA-4480-E7EEC31D818E}"/>
              </a:ext>
            </a:extLst>
          </p:cNvPr>
          <p:cNvSpPr>
            <a:spLocks noGrp="1"/>
          </p:cNvSpPr>
          <p:nvPr>
            <p:ph type="title"/>
          </p:nvPr>
        </p:nvSpPr>
        <p:spPr/>
        <p:txBody>
          <a:bodyPr/>
          <a:lstStyle/>
          <a:p>
            <a:r>
              <a:rPr lang="en-US" dirty="0"/>
              <a:t>The Scrum method </a:t>
            </a:r>
            <a:endParaRPr lang="en-GB" dirty="0"/>
          </a:p>
        </p:txBody>
      </p:sp>
      <p:sp>
        <p:nvSpPr>
          <p:cNvPr id="3" name="Text Placeholder 2">
            <a:extLst>
              <a:ext uri="{FF2B5EF4-FFF2-40B4-BE49-F238E27FC236}">
                <a16:creationId xmlns:a16="http://schemas.microsoft.com/office/drawing/2014/main" id="{E1935143-B1EC-537A-8575-095310978D20}"/>
              </a:ext>
            </a:extLst>
          </p:cNvPr>
          <p:cNvSpPr>
            <a:spLocks noGrp="1"/>
          </p:cNvSpPr>
          <p:nvPr>
            <p:ph type="body" idx="1"/>
          </p:nvPr>
        </p:nvSpPr>
        <p:spPr/>
        <p:txBody>
          <a:bodyPr/>
          <a:lstStyle/>
          <a:p>
            <a:r>
              <a:rPr lang="en-US" dirty="0"/>
              <a:t>Scrum:</a:t>
            </a:r>
          </a:p>
          <a:p>
            <a:endParaRPr lang="en-US" sz="1200" dirty="0"/>
          </a:p>
          <a:p>
            <a:pPr marL="285750" indent="-285750">
              <a:buFont typeface="Arial" panose="020B0604020202020204" pitchFamily="34" charset="0"/>
              <a:buChar char="•"/>
            </a:pPr>
            <a:r>
              <a:rPr lang="en-US" dirty="0"/>
              <a:t>is the most commonly used Agile method  </a:t>
            </a:r>
          </a:p>
          <a:p>
            <a:pPr marL="285750" indent="-285750">
              <a:spcAft>
                <a:spcPts val="600"/>
              </a:spcAft>
              <a:buFont typeface="Arial,Sans-Serif"/>
              <a:buChar char="•"/>
            </a:pPr>
            <a:r>
              <a:rPr lang="en-US" dirty="0"/>
              <a:t>offers a highly structured model with clearly defined roles and responsibilities </a:t>
            </a:r>
          </a:p>
          <a:p>
            <a:pPr marL="285750" indent="-285750">
              <a:spcAft>
                <a:spcPts val="600"/>
              </a:spcAft>
              <a:buFont typeface="Arial,Sans-Serif"/>
              <a:buChar char="•"/>
            </a:pPr>
            <a:r>
              <a:rPr lang="en-US" dirty="0"/>
              <a:t>can be particularly useful for traditionally structured </a:t>
            </a:r>
            <a:r>
              <a:rPr lang="en-US" dirty="0" err="1"/>
              <a:t>organisations</a:t>
            </a:r>
            <a:r>
              <a:rPr lang="en-US" dirty="0"/>
              <a:t> that are moving to Agile</a:t>
            </a:r>
          </a:p>
        </p:txBody>
      </p:sp>
    </p:spTree>
    <p:extLst>
      <p:ext uri="{BB962C8B-B14F-4D97-AF65-F5344CB8AC3E}">
        <p14:creationId xmlns:p14="http://schemas.microsoft.com/office/powerpoint/2010/main" val="242918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56B2-EDEA-05CF-C454-1C81F74B8901}"/>
              </a:ext>
            </a:extLst>
          </p:cNvPr>
          <p:cNvSpPr>
            <a:spLocks noGrp="1"/>
          </p:cNvSpPr>
          <p:nvPr>
            <p:ph type="title"/>
          </p:nvPr>
        </p:nvSpPr>
        <p:spPr/>
        <p:txBody>
          <a:bodyPr/>
          <a:lstStyle/>
          <a:p>
            <a:r>
              <a:rPr lang="en-US" dirty="0"/>
              <a:t>The Scrum method: product backlog</a:t>
            </a:r>
            <a:endParaRPr lang="en-GB" dirty="0"/>
          </a:p>
        </p:txBody>
      </p:sp>
      <p:sp>
        <p:nvSpPr>
          <p:cNvPr id="5" name="Text Placeholder 2">
            <a:extLst>
              <a:ext uri="{FF2B5EF4-FFF2-40B4-BE49-F238E27FC236}">
                <a16:creationId xmlns:a16="http://schemas.microsoft.com/office/drawing/2014/main" id="{03EFE290-C0CC-2C72-FA73-7E120156B439}"/>
              </a:ext>
            </a:extLst>
          </p:cNvPr>
          <p:cNvSpPr>
            <a:spLocks noGrp="1"/>
          </p:cNvSpPr>
          <p:nvPr/>
        </p:nvSpPr>
        <p:spPr>
          <a:xfrm>
            <a:off x="381600" y="1120724"/>
            <a:ext cx="3551771" cy="3831526"/>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SzPct val="135000"/>
              <a:buFont typeface="Arial" panose="020B0604020202020204" pitchFamily="34" charset="0"/>
              <a:buNone/>
              <a:defRPr sz="18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pPr marL="0"/>
            <a:r>
              <a:rPr lang="en-GB" dirty="0">
                <a:cs typeface="Arial"/>
              </a:rPr>
              <a:t>In an initial discovery phase, </a:t>
            </a:r>
            <a:br>
              <a:rPr lang="en-GB" dirty="0">
                <a:cs typeface="Arial"/>
              </a:rPr>
            </a:br>
            <a:r>
              <a:rPr lang="en-GB" dirty="0">
                <a:cs typeface="Arial"/>
              </a:rPr>
              <a:t>specific members of the team </a:t>
            </a:r>
            <a:br>
              <a:rPr lang="en-GB" dirty="0">
                <a:cs typeface="Arial"/>
              </a:rPr>
            </a:br>
            <a:r>
              <a:rPr lang="en-GB" dirty="0">
                <a:cs typeface="Arial"/>
              </a:rPr>
              <a:t>identify a set of </a:t>
            </a:r>
            <a:r>
              <a:rPr lang="en-GB" dirty="0"/>
              <a:t>user needs.</a:t>
            </a:r>
            <a:endParaRPr lang="en-US" dirty="0"/>
          </a:p>
          <a:p>
            <a:pPr marL="0"/>
            <a:r>
              <a:rPr lang="en-GB" dirty="0"/>
              <a:t>These are collated to create the product backlog.</a:t>
            </a:r>
            <a:br>
              <a:rPr lang="en-GB" dirty="0"/>
            </a:br>
            <a:endParaRPr lang="en-GB" b="1">
              <a:cs typeface="Arial"/>
            </a:endParaRPr>
          </a:p>
          <a:p>
            <a:pPr marL="0"/>
            <a:r>
              <a:rPr lang="en-GB" dirty="0"/>
              <a:t>The product owner prioritises </a:t>
            </a:r>
            <a:br>
              <a:rPr lang="en-GB" dirty="0"/>
            </a:br>
            <a:r>
              <a:rPr lang="en-GB" dirty="0"/>
              <a:t>the items in the product backlog.</a:t>
            </a:r>
          </a:p>
          <a:p>
            <a:pPr marL="0"/>
            <a:endParaRPr lang="en-US"/>
          </a:p>
          <a:p>
            <a:pPr marL="0"/>
            <a:r>
              <a:rPr lang="en-GB" dirty="0"/>
              <a:t>The product owner on a Scrum team is responsible for the project's outcome. </a:t>
            </a:r>
            <a:endParaRPr lang="en-US" dirty="0"/>
          </a:p>
        </p:txBody>
      </p:sp>
      <p:pic>
        <p:nvPicPr>
          <p:cNvPr id="6" name="Picture 5" descr="Product backlog and product owner ">
            <a:extLst>
              <a:ext uri="{FF2B5EF4-FFF2-40B4-BE49-F238E27FC236}">
                <a16:creationId xmlns:a16="http://schemas.microsoft.com/office/drawing/2014/main" id="{94D65A7C-D4C4-FC90-0BF5-AC351F037030}"/>
              </a:ext>
            </a:extLst>
          </p:cNvPr>
          <p:cNvPicPr>
            <a:picLocks noChangeAspect="1"/>
          </p:cNvPicPr>
          <p:nvPr/>
        </p:nvPicPr>
        <p:blipFill>
          <a:blip r:embed="rId3"/>
          <a:stretch>
            <a:fillRect/>
          </a:stretch>
        </p:blipFill>
        <p:spPr>
          <a:xfrm>
            <a:off x="4186686" y="1466922"/>
            <a:ext cx="4572000" cy="2715919"/>
          </a:xfrm>
          <a:prstGeom prst="rect">
            <a:avLst/>
          </a:prstGeom>
        </p:spPr>
      </p:pic>
    </p:spTree>
    <p:extLst>
      <p:ext uri="{BB962C8B-B14F-4D97-AF65-F5344CB8AC3E}">
        <p14:creationId xmlns:p14="http://schemas.microsoft.com/office/powerpoint/2010/main" val="275482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6EAD-08BE-9EF3-3050-2CC14638A7AE}"/>
              </a:ext>
            </a:extLst>
          </p:cNvPr>
          <p:cNvSpPr>
            <a:spLocks noGrp="1"/>
          </p:cNvSpPr>
          <p:nvPr>
            <p:ph type="title"/>
          </p:nvPr>
        </p:nvSpPr>
        <p:spPr/>
        <p:txBody>
          <a:bodyPr/>
          <a:lstStyle/>
          <a:p>
            <a:r>
              <a:rPr lang="en-US" dirty="0"/>
              <a:t>Welcome to an overview of Agile </a:t>
            </a:r>
          </a:p>
        </p:txBody>
      </p:sp>
      <p:sp>
        <p:nvSpPr>
          <p:cNvPr id="3" name="Text Placeholder 2">
            <a:extLst>
              <a:ext uri="{FF2B5EF4-FFF2-40B4-BE49-F238E27FC236}">
                <a16:creationId xmlns:a16="http://schemas.microsoft.com/office/drawing/2014/main" id="{F86566FB-2607-09A2-00FA-500621CE05B0}"/>
              </a:ext>
            </a:extLst>
          </p:cNvPr>
          <p:cNvSpPr>
            <a:spLocks noGrp="1"/>
          </p:cNvSpPr>
          <p:nvPr>
            <p:ph type="body" idx="1"/>
          </p:nvPr>
        </p:nvSpPr>
        <p:spPr/>
        <p:txBody>
          <a:bodyPr/>
          <a:lstStyle/>
          <a:p>
            <a:r>
              <a:rPr lang="en-US" dirty="0"/>
              <a:t>This Local Digital Agile overview aims to cover the basics of Agile ways of working. </a:t>
            </a:r>
            <a:br>
              <a:rPr lang="en-US" dirty="0"/>
            </a:br>
            <a:endParaRPr lang="en-US" dirty="0"/>
          </a:p>
          <a:p>
            <a:r>
              <a:rPr lang="en-US" dirty="0"/>
              <a:t>It will </a:t>
            </a:r>
            <a:r>
              <a:rPr lang="en-US" b="1" dirty="0"/>
              <a:t>not</a:t>
            </a:r>
            <a:r>
              <a:rPr lang="en-US" dirty="0"/>
              <a:t> make you an expert in Agile. ​​</a:t>
            </a:r>
          </a:p>
          <a:p>
            <a:endParaRPr lang="en-US" dirty="0"/>
          </a:p>
          <a:p>
            <a:r>
              <a:rPr lang="en-US" dirty="0"/>
              <a:t>But it should help you start using Agile approaches in your organisation.​</a:t>
            </a:r>
          </a:p>
        </p:txBody>
      </p:sp>
    </p:spTree>
    <p:extLst>
      <p:ext uri="{BB962C8B-B14F-4D97-AF65-F5344CB8AC3E}">
        <p14:creationId xmlns:p14="http://schemas.microsoft.com/office/powerpoint/2010/main" val="3430184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16989-3FDB-1554-5944-2FE07AF40A16}"/>
              </a:ext>
            </a:extLst>
          </p:cNvPr>
          <p:cNvSpPr>
            <a:spLocks noGrp="1"/>
          </p:cNvSpPr>
          <p:nvPr>
            <p:ph type="title"/>
          </p:nvPr>
        </p:nvSpPr>
        <p:spPr/>
        <p:txBody>
          <a:bodyPr/>
          <a:lstStyle/>
          <a:p>
            <a:r>
              <a:rPr lang="en-US" dirty="0"/>
              <a:t>The Scrum method: sprints</a:t>
            </a:r>
            <a:endParaRPr lang="en-GB" dirty="0"/>
          </a:p>
        </p:txBody>
      </p:sp>
      <p:sp>
        <p:nvSpPr>
          <p:cNvPr id="8" name="Text Placeholder 2">
            <a:extLst>
              <a:ext uri="{FF2B5EF4-FFF2-40B4-BE49-F238E27FC236}">
                <a16:creationId xmlns:a16="http://schemas.microsoft.com/office/drawing/2014/main" id="{E70D83B3-0655-A1C8-B120-9D27B1B904C8}"/>
              </a:ext>
            </a:extLst>
          </p:cNvPr>
          <p:cNvSpPr>
            <a:spLocks noGrp="1"/>
          </p:cNvSpPr>
          <p:nvPr/>
        </p:nvSpPr>
        <p:spPr>
          <a:xfrm>
            <a:off x="381600" y="1119600"/>
            <a:ext cx="3642008" cy="3831526"/>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SzPct val="135000"/>
              <a:buFont typeface="Arial" panose="020B0604020202020204" pitchFamily="34" charset="0"/>
              <a:buNone/>
              <a:defRPr sz="18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pPr marL="0"/>
            <a:r>
              <a:rPr lang="en-US" dirty="0">
                <a:cs typeface="Arial"/>
              </a:rPr>
              <a:t>The Scrum method uses short stages called sprints. Sprints are usually 2 weeks long.​</a:t>
            </a:r>
          </a:p>
          <a:p>
            <a:pPr marL="0"/>
            <a:r>
              <a:rPr lang="en-US" dirty="0">
                <a:cs typeface="Arial"/>
              </a:rPr>
              <a:t>​</a:t>
            </a:r>
          </a:p>
          <a:p>
            <a:pPr marL="0"/>
            <a:r>
              <a:rPr lang="en-US" dirty="0">
                <a:cs typeface="Arial"/>
              </a:rPr>
              <a:t>During planning meetings at the start of each sprint ('sprint planning'), the team ​agree on which items will be ​completed in the sprint.​</a:t>
            </a:r>
          </a:p>
          <a:p>
            <a:pPr marL="0"/>
            <a:r>
              <a:rPr lang="en-US" dirty="0">
                <a:cs typeface="Arial"/>
              </a:rPr>
              <a:t>​</a:t>
            </a:r>
          </a:p>
          <a:p>
            <a:pPr marL="0"/>
            <a:r>
              <a:rPr lang="en-US" dirty="0">
                <a:cs typeface="Arial"/>
              </a:rPr>
              <a:t>This is the sprint backlog, ​the list of all things to be done.</a:t>
            </a:r>
            <a:endParaRPr lang="en-US" dirty="0"/>
          </a:p>
        </p:txBody>
      </p:sp>
      <p:pic>
        <p:nvPicPr>
          <p:cNvPr id="4" name="Picture 3" descr="The product backlog and owner with the sprint planning and sprint backlog added to it">
            <a:extLst>
              <a:ext uri="{FF2B5EF4-FFF2-40B4-BE49-F238E27FC236}">
                <a16:creationId xmlns:a16="http://schemas.microsoft.com/office/drawing/2014/main" id="{BABBD2CD-15E8-4722-CB7A-3744D75FC71B}"/>
              </a:ext>
            </a:extLst>
          </p:cNvPr>
          <p:cNvPicPr>
            <a:picLocks noChangeAspect="1"/>
          </p:cNvPicPr>
          <p:nvPr/>
        </p:nvPicPr>
        <p:blipFill>
          <a:blip r:embed="rId3"/>
          <a:stretch>
            <a:fillRect/>
          </a:stretch>
        </p:blipFill>
        <p:spPr>
          <a:xfrm>
            <a:off x="4186685" y="1466923"/>
            <a:ext cx="4572000" cy="2715919"/>
          </a:xfrm>
          <a:prstGeom prst="rect">
            <a:avLst/>
          </a:prstGeom>
        </p:spPr>
      </p:pic>
    </p:spTree>
    <p:extLst>
      <p:ext uri="{BB962C8B-B14F-4D97-AF65-F5344CB8AC3E}">
        <p14:creationId xmlns:p14="http://schemas.microsoft.com/office/powerpoint/2010/main" val="2505090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8F9E-2C89-BB93-52EE-A56D8AB3FFBF}"/>
              </a:ext>
            </a:extLst>
          </p:cNvPr>
          <p:cNvSpPr>
            <a:spLocks noGrp="1"/>
          </p:cNvSpPr>
          <p:nvPr>
            <p:ph type="title"/>
          </p:nvPr>
        </p:nvSpPr>
        <p:spPr/>
        <p:txBody>
          <a:bodyPr/>
          <a:lstStyle/>
          <a:p>
            <a:r>
              <a:rPr lang="en-US" dirty="0"/>
              <a:t>The Scrum method: stand-up meeting </a:t>
            </a:r>
            <a:endParaRPr lang="en-GB" dirty="0"/>
          </a:p>
        </p:txBody>
      </p:sp>
      <p:sp>
        <p:nvSpPr>
          <p:cNvPr id="9" name="Text Placeholder 2">
            <a:extLst>
              <a:ext uri="{FF2B5EF4-FFF2-40B4-BE49-F238E27FC236}">
                <a16:creationId xmlns:a16="http://schemas.microsoft.com/office/drawing/2014/main" id="{15E5C109-08F0-70A5-7A58-93870FD234AB}"/>
              </a:ext>
            </a:extLst>
          </p:cNvPr>
          <p:cNvSpPr>
            <a:spLocks noGrp="1"/>
          </p:cNvSpPr>
          <p:nvPr/>
        </p:nvSpPr>
        <p:spPr>
          <a:xfrm>
            <a:off x="381600" y="1119600"/>
            <a:ext cx="3642008" cy="3831526"/>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SzPct val="135000"/>
              <a:buFont typeface="Arial" panose="020B0604020202020204" pitchFamily="34" charset="0"/>
              <a:buNone/>
              <a:defRPr sz="18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pPr marL="0"/>
            <a:r>
              <a:rPr lang="en-US" dirty="0">
                <a:cs typeface="Arial"/>
              </a:rPr>
              <a:t>Throughout the sprint, the team gets together in a short scrum meeting.​</a:t>
            </a:r>
          </a:p>
          <a:p>
            <a:pPr marL="0"/>
            <a:r>
              <a:rPr lang="en-US" dirty="0">
                <a:cs typeface="Arial"/>
              </a:rPr>
              <a:t>​</a:t>
            </a:r>
          </a:p>
          <a:p>
            <a:pPr marL="0"/>
            <a:r>
              <a:rPr lang="en-US" dirty="0">
                <a:cs typeface="Arial"/>
              </a:rPr>
              <a:t>Usually daily, this is often called the </a:t>
            </a:r>
            <a:r>
              <a:rPr lang="en-US" b="1" dirty="0">
                <a:cs typeface="Arial"/>
              </a:rPr>
              <a:t>stand-up</a:t>
            </a:r>
            <a:r>
              <a:rPr lang="en-US" dirty="0">
                <a:cs typeface="Arial"/>
              </a:rPr>
              <a:t> meeting. ​​</a:t>
            </a:r>
          </a:p>
          <a:p>
            <a:pPr marL="0"/>
            <a:endParaRPr lang="en-US">
              <a:cs typeface="Arial"/>
            </a:endParaRPr>
          </a:p>
          <a:p>
            <a:pPr marL="0"/>
            <a:r>
              <a:rPr lang="en-US" dirty="0">
                <a:cs typeface="Arial"/>
              </a:rPr>
              <a:t>The purpose of this is to identify early on anything that is blocking progress.</a:t>
            </a:r>
            <a:endParaRPr lang="en-US" dirty="0"/>
          </a:p>
        </p:txBody>
      </p:sp>
      <p:pic>
        <p:nvPicPr>
          <p:cNvPr id="3" name="Picture 2" descr="The scrum diagram has daily Scrum and sprint added ">
            <a:extLst>
              <a:ext uri="{FF2B5EF4-FFF2-40B4-BE49-F238E27FC236}">
                <a16:creationId xmlns:a16="http://schemas.microsoft.com/office/drawing/2014/main" id="{F3288BC6-F613-BE1B-A739-22A1C024D87F}"/>
              </a:ext>
            </a:extLst>
          </p:cNvPr>
          <p:cNvPicPr>
            <a:picLocks noChangeAspect="1"/>
          </p:cNvPicPr>
          <p:nvPr/>
        </p:nvPicPr>
        <p:blipFill>
          <a:blip r:embed="rId2"/>
          <a:stretch>
            <a:fillRect/>
          </a:stretch>
        </p:blipFill>
        <p:spPr>
          <a:xfrm>
            <a:off x="4189849" y="1472622"/>
            <a:ext cx="4572000" cy="2715919"/>
          </a:xfrm>
          <a:prstGeom prst="rect">
            <a:avLst/>
          </a:prstGeom>
        </p:spPr>
      </p:pic>
    </p:spTree>
    <p:extLst>
      <p:ext uri="{BB962C8B-B14F-4D97-AF65-F5344CB8AC3E}">
        <p14:creationId xmlns:p14="http://schemas.microsoft.com/office/powerpoint/2010/main" val="1700152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875DB-B802-60EC-5A4F-ABEE5029D95E}"/>
              </a:ext>
            </a:extLst>
          </p:cNvPr>
          <p:cNvSpPr>
            <a:spLocks noGrp="1"/>
          </p:cNvSpPr>
          <p:nvPr>
            <p:ph type="title"/>
          </p:nvPr>
        </p:nvSpPr>
        <p:spPr/>
        <p:txBody>
          <a:bodyPr/>
          <a:lstStyle/>
          <a:p>
            <a:r>
              <a:rPr lang="en-US" dirty="0"/>
              <a:t>The Scrum method: Scrum master </a:t>
            </a:r>
            <a:endParaRPr lang="en-GB" dirty="0"/>
          </a:p>
        </p:txBody>
      </p:sp>
      <p:sp>
        <p:nvSpPr>
          <p:cNvPr id="4" name="Text Placeholder 2">
            <a:extLst>
              <a:ext uri="{FF2B5EF4-FFF2-40B4-BE49-F238E27FC236}">
                <a16:creationId xmlns:a16="http://schemas.microsoft.com/office/drawing/2014/main" id="{CE60334E-1ED2-3C41-6E66-C503DAC9FE49}"/>
              </a:ext>
            </a:extLst>
          </p:cNvPr>
          <p:cNvSpPr>
            <a:spLocks noGrp="1"/>
          </p:cNvSpPr>
          <p:nvPr/>
        </p:nvSpPr>
        <p:spPr>
          <a:xfrm>
            <a:off x="381599" y="1120724"/>
            <a:ext cx="3478002" cy="3831526"/>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SzPct val="135000"/>
              <a:buFont typeface="Arial" panose="020B0604020202020204" pitchFamily="34" charset="0"/>
              <a:buNone/>
              <a:defRPr sz="18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pPr marL="0"/>
            <a:r>
              <a:rPr lang="en-US" dirty="0">
                <a:cs typeface="Arial"/>
              </a:rPr>
              <a:t>The Scrum master</a:t>
            </a:r>
            <a:r>
              <a:rPr lang="en-US" b="1" dirty="0">
                <a:cs typeface="Arial"/>
              </a:rPr>
              <a:t> </a:t>
            </a:r>
            <a:r>
              <a:rPr lang="en-US" dirty="0">
                <a:cs typeface="Arial"/>
              </a:rPr>
              <a:t>focuses on helping the team to unblock​ problems or prevent distractions ​</a:t>
            </a:r>
          </a:p>
          <a:p>
            <a:pPr marL="0"/>
            <a:r>
              <a:rPr lang="en-US" dirty="0">
                <a:cs typeface="Arial"/>
              </a:rPr>
              <a:t>to work as efficiently as possible. </a:t>
            </a:r>
          </a:p>
          <a:p>
            <a:pPr marL="0"/>
            <a:r>
              <a:rPr lang="en-US" dirty="0">
                <a:cs typeface="Arial"/>
              </a:rPr>
              <a:t>​</a:t>
            </a:r>
          </a:p>
          <a:p>
            <a:pPr marL="0"/>
            <a:r>
              <a:rPr lang="en-US" dirty="0">
                <a:cs typeface="Arial"/>
              </a:rPr>
              <a:t>They might be called the delivery manager, or Agile coach.</a:t>
            </a:r>
            <a:r>
              <a:rPr lang="en-GB" dirty="0">
                <a:cs typeface="Arial"/>
              </a:rPr>
              <a:t> </a:t>
            </a:r>
            <a:endParaRPr lang="en-US" dirty="0"/>
          </a:p>
        </p:txBody>
      </p:sp>
      <p:pic>
        <p:nvPicPr>
          <p:cNvPr id="5" name="Picture 4" descr="A diagram of scrum&#10;&#10;Description automatically generated">
            <a:extLst>
              <a:ext uri="{FF2B5EF4-FFF2-40B4-BE49-F238E27FC236}">
                <a16:creationId xmlns:a16="http://schemas.microsoft.com/office/drawing/2014/main" id="{56427B0B-CBB1-957A-83CA-4ED5C2D90DA6}"/>
              </a:ext>
            </a:extLst>
          </p:cNvPr>
          <p:cNvPicPr>
            <a:picLocks noChangeAspect="1"/>
          </p:cNvPicPr>
          <p:nvPr/>
        </p:nvPicPr>
        <p:blipFill>
          <a:blip r:embed="rId2"/>
          <a:stretch>
            <a:fillRect/>
          </a:stretch>
        </p:blipFill>
        <p:spPr>
          <a:xfrm>
            <a:off x="4190623" y="1470088"/>
            <a:ext cx="4572000" cy="2715919"/>
          </a:xfrm>
          <a:prstGeom prst="rect">
            <a:avLst/>
          </a:prstGeom>
        </p:spPr>
      </p:pic>
    </p:spTree>
    <p:extLst>
      <p:ext uri="{BB962C8B-B14F-4D97-AF65-F5344CB8AC3E}">
        <p14:creationId xmlns:p14="http://schemas.microsoft.com/office/powerpoint/2010/main" val="393541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FE0F6-82A8-5030-7445-F0662E9B77EF}"/>
              </a:ext>
            </a:extLst>
          </p:cNvPr>
          <p:cNvSpPr>
            <a:spLocks noGrp="1"/>
          </p:cNvSpPr>
          <p:nvPr>
            <p:ph type="title"/>
          </p:nvPr>
        </p:nvSpPr>
        <p:spPr/>
        <p:txBody>
          <a:bodyPr/>
          <a:lstStyle/>
          <a:p>
            <a:r>
              <a:rPr lang="en-US" dirty="0"/>
              <a:t>The Scrum method: at the end of a sprint</a:t>
            </a:r>
            <a:endParaRPr lang="en-GB" dirty="0"/>
          </a:p>
        </p:txBody>
      </p:sp>
      <p:sp>
        <p:nvSpPr>
          <p:cNvPr id="4" name="Text Placeholder 2">
            <a:extLst>
              <a:ext uri="{FF2B5EF4-FFF2-40B4-BE49-F238E27FC236}">
                <a16:creationId xmlns:a16="http://schemas.microsoft.com/office/drawing/2014/main" id="{D1B97E50-C8F3-FF2B-C6E9-CB83D2D6CE08}"/>
              </a:ext>
            </a:extLst>
          </p:cNvPr>
          <p:cNvSpPr>
            <a:spLocks noGrp="1"/>
          </p:cNvSpPr>
          <p:nvPr/>
        </p:nvSpPr>
        <p:spPr>
          <a:xfrm>
            <a:off x="381599" y="1120724"/>
            <a:ext cx="3481683" cy="3831526"/>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SzPct val="135000"/>
              <a:buFont typeface="Arial" panose="020B0604020202020204" pitchFamily="34" charset="0"/>
              <a:buNone/>
              <a:defRPr sz="18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pPr marL="0"/>
            <a:r>
              <a:rPr lang="en-US" dirty="0">
                <a:cs typeface="Arial"/>
              </a:rPr>
              <a:t>At the end of a sprint, a review looks at the outputs (increments) and may include a Show and Tell.</a:t>
            </a:r>
            <a:endParaRPr lang="en-US" dirty="0"/>
          </a:p>
          <a:p>
            <a:pPr marL="0"/>
            <a:r>
              <a:rPr lang="en-US" dirty="0">
                <a:cs typeface="Arial"/>
              </a:rPr>
              <a:t> ​</a:t>
            </a:r>
            <a:endParaRPr lang="en-US" dirty="0"/>
          </a:p>
          <a:p>
            <a:pPr marL="0"/>
            <a:r>
              <a:rPr lang="en-US" dirty="0">
                <a:cs typeface="Arial"/>
              </a:rPr>
              <a:t>A retrospective reflects on how to improve ways of working.​</a:t>
            </a:r>
          </a:p>
          <a:p>
            <a:pPr marL="0"/>
            <a:r>
              <a:rPr lang="en-US" dirty="0">
                <a:cs typeface="Arial"/>
              </a:rPr>
              <a:t>​</a:t>
            </a:r>
          </a:p>
          <a:p>
            <a:pPr marL="0"/>
            <a:r>
              <a:rPr lang="en-US" dirty="0">
                <a:cs typeface="Arial"/>
              </a:rPr>
              <a:t>There are 3 key roles</a:t>
            </a:r>
            <a:r>
              <a:rPr lang="en-US" b="1" dirty="0">
                <a:cs typeface="Arial"/>
              </a:rPr>
              <a:t> </a:t>
            </a:r>
            <a:r>
              <a:rPr lang="en-US" dirty="0">
                <a:cs typeface="Arial"/>
              </a:rPr>
              <a:t>in Scrum:</a:t>
            </a:r>
          </a:p>
          <a:p>
            <a:pPr marL="0"/>
            <a:r>
              <a:rPr lang="en-US" dirty="0">
                <a:cs typeface="Arial"/>
              </a:rPr>
              <a:t> </a:t>
            </a:r>
          </a:p>
          <a:p>
            <a:pPr marL="285750" indent="-285750">
              <a:buChar char="•"/>
            </a:pPr>
            <a:r>
              <a:rPr lang="en-US" dirty="0">
                <a:cs typeface="Arial"/>
              </a:rPr>
              <a:t>product owner</a:t>
            </a:r>
          </a:p>
          <a:p>
            <a:pPr marL="285750" indent="-285750">
              <a:buChar char="•"/>
            </a:pPr>
            <a:r>
              <a:rPr lang="en-US" dirty="0">
                <a:cs typeface="Arial"/>
              </a:rPr>
              <a:t>Scrum master</a:t>
            </a:r>
          </a:p>
          <a:p>
            <a:pPr marL="285750" indent="-285750">
              <a:buChar char="•"/>
            </a:pPr>
            <a:r>
              <a:rPr lang="en-US" dirty="0">
                <a:cs typeface="Arial"/>
              </a:rPr>
              <a:t>the team</a:t>
            </a:r>
            <a:endParaRPr lang="en-US" dirty="0"/>
          </a:p>
        </p:txBody>
      </p:sp>
      <p:pic>
        <p:nvPicPr>
          <p:cNvPr id="3" name="Picture 2" descr="The scrum diagram has daily Scrum and sprint added along with the Scrum master and sprint outputs and review">
            <a:extLst>
              <a:ext uri="{FF2B5EF4-FFF2-40B4-BE49-F238E27FC236}">
                <a16:creationId xmlns:a16="http://schemas.microsoft.com/office/drawing/2014/main" id="{DA5359DD-203E-CCA9-5E95-2B98EBB8E90B}"/>
              </a:ext>
            </a:extLst>
          </p:cNvPr>
          <p:cNvPicPr>
            <a:picLocks noChangeAspect="1"/>
          </p:cNvPicPr>
          <p:nvPr/>
        </p:nvPicPr>
        <p:blipFill>
          <a:blip r:embed="rId2"/>
          <a:stretch>
            <a:fillRect/>
          </a:stretch>
        </p:blipFill>
        <p:spPr>
          <a:xfrm>
            <a:off x="4190624" y="1520219"/>
            <a:ext cx="4572000" cy="2715919"/>
          </a:xfrm>
          <a:prstGeom prst="rect">
            <a:avLst/>
          </a:prstGeom>
        </p:spPr>
      </p:pic>
    </p:spTree>
    <p:extLst>
      <p:ext uri="{BB962C8B-B14F-4D97-AF65-F5344CB8AC3E}">
        <p14:creationId xmlns:p14="http://schemas.microsoft.com/office/powerpoint/2010/main" val="3379573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740F-F073-0705-A980-49859A4685AE}"/>
              </a:ext>
            </a:extLst>
          </p:cNvPr>
          <p:cNvSpPr>
            <a:spLocks noGrp="1"/>
          </p:cNvSpPr>
          <p:nvPr>
            <p:ph type="title"/>
          </p:nvPr>
        </p:nvSpPr>
        <p:spPr/>
        <p:txBody>
          <a:bodyPr/>
          <a:lstStyle/>
          <a:p>
            <a:r>
              <a:rPr lang="en-US" dirty="0"/>
              <a:t>Each sprint should result in viable products</a:t>
            </a:r>
            <a:endParaRPr lang="en-GB" dirty="0"/>
          </a:p>
        </p:txBody>
      </p:sp>
      <p:sp>
        <p:nvSpPr>
          <p:cNvPr id="4" name="Text Placeholder 2">
            <a:extLst>
              <a:ext uri="{FF2B5EF4-FFF2-40B4-BE49-F238E27FC236}">
                <a16:creationId xmlns:a16="http://schemas.microsoft.com/office/drawing/2014/main" id="{37E2BA51-823D-9E0D-E99F-3263ED5DCA17}"/>
              </a:ext>
            </a:extLst>
          </p:cNvPr>
          <p:cNvSpPr>
            <a:spLocks noGrp="1"/>
          </p:cNvSpPr>
          <p:nvPr/>
        </p:nvSpPr>
        <p:spPr>
          <a:xfrm>
            <a:off x="294969" y="1054357"/>
            <a:ext cx="3399062" cy="3831526"/>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SzPct val="135000"/>
              <a:buFont typeface="Arial" panose="020B0604020202020204" pitchFamily="34" charset="0"/>
              <a:buNone/>
              <a:defRPr sz="18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1500"/>
              </a:spcBef>
              <a:spcAft>
                <a:spcPts val="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1500"/>
              </a:spcBef>
              <a:spcAft>
                <a:spcPts val="1500"/>
              </a:spcAft>
              <a:buClr>
                <a:srgbClr val="000000"/>
              </a:buClr>
              <a:buSzPts val="1800"/>
              <a:buFont typeface="Helvetica Neue"/>
              <a:buChar char="•"/>
              <a:defRPr sz="1800" b="0" i="0" u="none" strike="noStrike" cap="none">
                <a:solidFill>
                  <a:srgbClr val="000000"/>
                </a:solidFill>
                <a:latin typeface="Helvetica Neue"/>
                <a:ea typeface="Helvetica Neue"/>
                <a:cs typeface="Helvetica Neue"/>
                <a:sym typeface="Helvetica Neue"/>
              </a:defRPr>
            </a:lvl9pPr>
          </a:lstStyle>
          <a:p>
            <a:pPr marL="0"/>
            <a:r>
              <a:rPr lang="en-US" dirty="0">
                <a:cs typeface="Arial"/>
              </a:rPr>
              <a:t>This video shows a task of turning over a set of counters 4 times.</a:t>
            </a:r>
          </a:p>
          <a:p>
            <a:pPr marL="0"/>
            <a:endParaRPr lang="en-US" dirty="0">
              <a:cs typeface="Arial"/>
            </a:endParaRPr>
          </a:p>
          <a:p>
            <a:pPr marL="0">
              <a:buSzPct val="117000"/>
            </a:pPr>
            <a:r>
              <a:rPr lang="en-US" dirty="0">
                <a:cs typeface="Arial"/>
              </a:rPr>
              <a:t>With a Waterfall approach, all the counters are processed (turned over) before passing them to the next person.​​</a:t>
            </a:r>
          </a:p>
          <a:p>
            <a:pPr marL="285750" indent="-285750">
              <a:buSzPct val="117000"/>
              <a:buFont typeface="Arial" panose="020B0604020202020204" pitchFamily="34" charset="0"/>
              <a:buChar char="•"/>
            </a:pPr>
            <a:endParaRPr lang="en-US" dirty="0">
              <a:cs typeface="Arial"/>
            </a:endParaRPr>
          </a:p>
          <a:p>
            <a:pPr marL="0">
              <a:buSzPct val="117000"/>
            </a:pPr>
            <a:r>
              <a:rPr lang="en-US" dirty="0">
                <a:cs typeface="Arial"/>
              </a:rPr>
              <a:t>With a Scrum approach, the counters are processed in batches so usable products are released sooner for the next stage.</a:t>
            </a:r>
            <a:endParaRPr lang="en-US" dirty="0"/>
          </a:p>
        </p:txBody>
      </p:sp>
      <p:pic>
        <p:nvPicPr>
          <p:cNvPr id="3" name="Picture 2" descr="A video showing the coin game, there are 3 attempts of flipping coins with 4 people, each flipping 20 coins at different rates. It evidences that scrum works faster.&#10;">
            <a:extLst>
              <a:ext uri="{FF2B5EF4-FFF2-40B4-BE49-F238E27FC236}">
                <a16:creationId xmlns:a16="http://schemas.microsoft.com/office/drawing/2014/main" id="{64CD389C-BD01-3514-4FE1-B9449500B79E}"/>
              </a:ext>
            </a:extLst>
          </p:cNvPr>
          <p:cNvPicPr>
            <a:picLocks noChangeAspect="1"/>
          </p:cNvPicPr>
          <p:nvPr/>
        </p:nvPicPr>
        <p:blipFill>
          <a:blip r:embed="rId2"/>
          <a:stretch>
            <a:fillRect/>
          </a:stretch>
        </p:blipFill>
        <p:spPr>
          <a:xfrm>
            <a:off x="3790334" y="962758"/>
            <a:ext cx="5349267" cy="4180742"/>
          </a:xfrm>
          <a:prstGeom prst="rect">
            <a:avLst/>
          </a:prstGeom>
        </p:spPr>
      </p:pic>
    </p:spTree>
    <p:extLst>
      <p:ext uri="{BB962C8B-B14F-4D97-AF65-F5344CB8AC3E}">
        <p14:creationId xmlns:p14="http://schemas.microsoft.com/office/powerpoint/2010/main" val="3263021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94ADC-C2F3-1B42-425F-84B90E4EB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4077DA-CA8E-CB44-61D6-90EC13E78DCD}"/>
              </a:ext>
            </a:extLst>
          </p:cNvPr>
          <p:cNvSpPr>
            <a:spLocks noGrp="1"/>
          </p:cNvSpPr>
          <p:nvPr>
            <p:ph type="title"/>
          </p:nvPr>
        </p:nvSpPr>
        <p:spPr/>
        <p:txBody>
          <a:bodyPr/>
          <a:lstStyle/>
          <a:p>
            <a:r>
              <a:rPr lang="en-US" dirty="0"/>
              <a:t>The Kanban method</a:t>
            </a:r>
          </a:p>
        </p:txBody>
      </p:sp>
    </p:spTree>
    <p:extLst>
      <p:ext uri="{BB962C8B-B14F-4D97-AF65-F5344CB8AC3E}">
        <p14:creationId xmlns:p14="http://schemas.microsoft.com/office/powerpoint/2010/main" val="132324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7051-B508-4AF1-0052-D53CFD9624B3}"/>
              </a:ext>
            </a:extLst>
          </p:cNvPr>
          <p:cNvSpPr>
            <a:spLocks noGrp="1"/>
          </p:cNvSpPr>
          <p:nvPr>
            <p:ph type="title"/>
          </p:nvPr>
        </p:nvSpPr>
        <p:spPr/>
        <p:txBody>
          <a:bodyPr/>
          <a:lstStyle/>
          <a:p>
            <a:r>
              <a:rPr lang="en-US" dirty="0"/>
              <a:t>The Kanban method and its origins</a:t>
            </a:r>
            <a:endParaRPr lang="en-GB" dirty="0"/>
          </a:p>
        </p:txBody>
      </p:sp>
      <p:sp>
        <p:nvSpPr>
          <p:cNvPr id="3" name="Text Placeholder 2">
            <a:extLst>
              <a:ext uri="{FF2B5EF4-FFF2-40B4-BE49-F238E27FC236}">
                <a16:creationId xmlns:a16="http://schemas.microsoft.com/office/drawing/2014/main" id="{5968E8ED-068C-6F59-62AA-5CF9244A566D}"/>
              </a:ext>
            </a:extLst>
          </p:cNvPr>
          <p:cNvSpPr>
            <a:spLocks noGrp="1"/>
          </p:cNvSpPr>
          <p:nvPr>
            <p:ph type="body" idx="1"/>
          </p:nvPr>
        </p:nvSpPr>
        <p:spPr>
          <a:xfrm>
            <a:off x="381158" y="1120724"/>
            <a:ext cx="4501517" cy="3836210"/>
          </a:xfrm>
        </p:spPr>
        <p:txBody>
          <a:bodyPr/>
          <a:lstStyle/>
          <a:p>
            <a:r>
              <a:rPr lang="en-US" dirty="0"/>
              <a:t>Kanban is a Japanese word for sign board.​</a:t>
            </a:r>
          </a:p>
          <a:p>
            <a:endParaRPr lang="en-US"/>
          </a:p>
          <a:p>
            <a:r>
              <a:rPr lang="en-US" dirty="0"/>
              <a:t>The approach was developed in Japanese manufacturing industries in the 1950s.​</a:t>
            </a:r>
          </a:p>
          <a:p>
            <a:r>
              <a:rPr lang="en-US" dirty="0"/>
              <a:t>​</a:t>
            </a:r>
          </a:p>
          <a:p>
            <a:r>
              <a:rPr lang="en-US" dirty="0"/>
              <a:t>The process is displayed on a Kanban board, either physical or digital, for everyone to see all stages from definition of a task to its delivery. </a:t>
            </a:r>
            <a:br>
              <a:rPr lang="en-US" dirty="0"/>
            </a:br>
            <a:endParaRPr lang="en-US"/>
          </a:p>
        </p:txBody>
      </p:sp>
      <p:pic>
        <p:nvPicPr>
          <p:cNvPr id="6" name="Picture 5" descr="Image of Kanban board">
            <a:extLst>
              <a:ext uri="{FF2B5EF4-FFF2-40B4-BE49-F238E27FC236}">
                <a16:creationId xmlns:a16="http://schemas.microsoft.com/office/drawing/2014/main" id="{E90B376A-0F13-5561-F202-1DF6F4616BB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204789" y="1257305"/>
            <a:ext cx="3692294" cy="2293444"/>
          </a:xfrm>
          <a:prstGeom prst="rect">
            <a:avLst/>
          </a:prstGeom>
        </p:spPr>
      </p:pic>
    </p:spTree>
    <p:extLst>
      <p:ext uri="{BB962C8B-B14F-4D97-AF65-F5344CB8AC3E}">
        <p14:creationId xmlns:p14="http://schemas.microsoft.com/office/powerpoint/2010/main" val="4154999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4C2C-B887-B531-2291-17DCD1E50088}"/>
              </a:ext>
            </a:extLst>
          </p:cNvPr>
          <p:cNvSpPr>
            <a:spLocks noGrp="1"/>
          </p:cNvSpPr>
          <p:nvPr>
            <p:ph type="title"/>
          </p:nvPr>
        </p:nvSpPr>
        <p:spPr/>
        <p:txBody>
          <a:bodyPr/>
          <a:lstStyle/>
          <a:p>
            <a:r>
              <a:rPr lang="en-US" dirty="0"/>
              <a:t>What a Kanban board looks like </a:t>
            </a:r>
            <a:endParaRPr lang="en-GB" dirty="0"/>
          </a:p>
        </p:txBody>
      </p:sp>
      <p:sp>
        <p:nvSpPr>
          <p:cNvPr id="3" name="Text Placeholder 2">
            <a:extLst>
              <a:ext uri="{FF2B5EF4-FFF2-40B4-BE49-F238E27FC236}">
                <a16:creationId xmlns:a16="http://schemas.microsoft.com/office/drawing/2014/main" id="{8D5843DE-EB51-BF90-8CA7-1F6201ADBA6F}"/>
              </a:ext>
            </a:extLst>
          </p:cNvPr>
          <p:cNvSpPr>
            <a:spLocks noGrp="1"/>
          </p:cNvSpPr>
          <p:nvPr>
            <p:ph type="body" idx="1"/>
          </p:nvPr>
        </p:nvSpPr>
        <p:spPr>
          <a:xfrm>
            <a:off x="381158" y="1120724"/>
            <a:ext cx="3660055" cy="3831526"/>
          </a:xfrm>
        </p:spPr>
        <p:txBody>
          <a:bodyPr/>
          <a:lstStyle/>
          <a:p>
            <a:r>
              <a:rPr lang="en-US" dirty="0"/>
              <a:t>In Kanban:</a:t>
            </a:r>
          </a:p>
          <a:p>
            <a:endParaRPr lang="en-US" sz="1200" dirty="0"/>
          </a:p>
          <a:p>
            <a:pPr marL="285750" indent="-285750">
              <a:buSzPct val="117000"/>
              <a:buChar char="•"/>
            </a:pPr>
            <a:r>
              <a:rPr lang="en-US" dirty="0"/>
              <a:t>the tasks are </a:t>
            </a:r>
            <a:r>
              <a:rPr lang="en-US" dirty="0" err="1"/>
              <a:t>summarised</a:t>
            </a:r>
            <a:r>
              <a:rPr lang="en-US" dirty="0"/>
              <a:t> as brief cards</a:t>
            </a:r>
          </a:p>
          <a:p>
            <a:pPr marL="285750" indent="-285750">
              <a:buSzPct val="117000"/>
              <a:buChar char="•"/>
            </a:pPr>
            <a:r>
              <a:rPr lang="en-US" dirty="0"/>
              <a:t>columns represent stages of work, or limits on work in progress​​</a:t>
            </a:r>
          </a:p>
          <a:p>
            <a:pPr marL="285750" indent="-285750">
              <a:buSzPct val="117000"/>
              <a:buChar char="•"/>
            </a:pPr>
            <a:r>
              <a:rPr lang="en-US" dirty="0"/>
              <a:t>work continues on a rolling basis to release any improvements as soon as they are ready</a:t>
            </a:r>
            <a:endParaRPr lang="en-GB" dirty="0"/>
          </a:p>
        </p:txBody>
      </p:sp>
      <p:sp>
        <p:nvSpPr>
          <p:cNvPr id="4" name="Rectangle 3">
            <a:extLst>
              <a:ext uri="{FF2B5EF4-FFF2-40B4-BE49-F238E27FC236}">
                <a16:creationId xmlns:a16="http://schemas.microsoft.com/office/drawing/2014/main" id="{F0026ED1-17CF-3869-4B8C-07473B49D10D}"/>
              </a:ext>
              <a:ext uri="{C183D7F6-B498-43B3-948B-1728B52AA6E4}">
                <adec:decorative xmlns:adec="http://schemas.microsoft.com/office/drawing/2017/decorative" val="1"/>
              </a:ext>
            </a:extLst>
          </p:cNvPr>
          <p:cNvSpPr/>
          <p:nvPr/>
        </p:nvSpPr>
        <p:spPr>
          <a:xfrm>
            <a:off x="4073940" y="974082"/>
            <a:ext cx="5070060" cy="41763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pic>
        <p:nvPicPr>
          <p:cNvPr id="7170" name="Picture 2" descr="A Kanban board with cards moving across in blocks of three ">
            <a:extLst>
              <a:ext uri="{FF2B5EF4-FFF2-40B4-BE49-F238E27FC236}">
                <a16:creationId xmlns:a16="http://schemas.microsoft.com/office/drawing/2014/main" id="{85E809D0-4DCF-CCEE-2F16-A813CBB36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54" y="1584990"/>
            <a:ext cx="4962832" cy="27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4C2C-B887-B531-2291-17DCD1E50088}"/>
              </a:ext>
            </a:extLst>
          </p:cNvPr>
          <p:cNvSpPr>
            <a:spLocks noGrp="1"/>
          </p:cNvSpPr>
          <p:nvPr>
            <p:ph type="title"/>
          </p:nvPr>
        </p:nvSpPr>
        <p:spPr/>
        <p:txBody>
          <a:bodyPr/>
          <a:lstStyle/>
          <a:p>
            <a:r>
              <a:rPr lang="en-US" dirty="0"/>
              <a:t>Work in progress</a:t>
            </a:r>
            <a:endParaRPr lang="en-GB" dirty="0"/>
          </a:p>
        </p:txBody>
      </p:sp>
      <p:sp>
        <p:nvSpPr>
          <p:cNvPr id="3" name="Text Placeholder 2">
            <a:extLst>
              <a:ext uri="{FF2B5EF4-FFF2-40B4-BE49-F238E27FC236}">
                <a16:creationId xmlns:a16="http://schemas.microsoft.com/office/drawing/2014/main" id="{8D5843DE-EB51-BF90-8CA7-1F6201ADBA6F}"/>
              </a:ext>
            </a:extLst>
          </p:cNvPr>
          <p:cNvSpPr>
            <a:spLocks noGrp="1"/>
          </p:cNvSpPr>
          <p:nvPr>
            <p:ph type="body" idx="1"/>
          </p:nvPr>
        </p:nvSpPr>
        <p:spPr>
          <a:xfrm>
            <a:off x="381158" y="1120724"/>
            <a:ext cx="3537152" cy="3831526"/>
          </a:xfrm>
        </p:spPr>
        <p:txBody>
          <a:bodyPr/>
          <a:lstStyle/>
          <a:p>
            <a:r>
              <a:rPr lang="en-US" dirty="0"/>
              <a:t>An agreed level of work in progress is set to match the capacity of the team. This example shows a work in progress of 3 tasks per column. </a:t>
            </a:r>
          </a:p>
          <a:p>
            <a:endParaRPr lang="en-US"/>
          </a:p>
          <a:p>
            <a:r>
              <a:rPr lang="en-US" dirty="0"/>
              <a:t>The example is for a maximum capacity of 3 similar sized tasks in each column. Some tasks are completed by week 4. </a:t>
            </a:r>
          </a:p>
          <a:p>
            <a:endParaRPr lang="en-US"/>
          </a:p>
          <a:p>
            <a:r>
              <a:rPr lang="en-US" dirty="0"/>
              <a:t>All tasks are completed by week 7. </a:t>
            </a:r>
          </a:p>
        </p:txBody>
      </p:sp>
      <p:sp>
        <p:nvSpPr>
          <p:cNvPr id="4" name="Rectangle 3">
            <a:extLst>
              <a:ext uri="{FF2B5EF4-FFF2-40B4-BE49-F238E27FC236}">
                <a16:creationId xmlns:a16="http://schemas.microsoft.com/office/drawing/2014/main" id="{F0026ED1-17CF-3869-4B8C-07473B49D10D}"/>
              </a:ext>
              <a:ext uri="{C183D7F6-B498-43B3-948B-1728B52AA6E4}">
                <adec:decorative xmlns:adec="http://schemas.microsoft.com/office/drawing/2017/decorative" val="1"/>
              </a:ext>
            </a:extLst>
          </p:cNvPr>
          <p:cNvSpPr/>
          <p:nvPr/>
        </p:nvSpPr>
        <p:spPr>
          <a:xfrm>
            <a:off x="4073940" y="974082"/>
            <a:ext cx="5070060" cy="41763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a:p>
        </p:txBody>
      </p:sp>
      <p:pic>
        <p:nvPicPr>
          <p:cNvPr id="7170" name="Picture 2" descr="A Kanban board with cards moving across in blocks of three ">
            <a:extLst>
              <a:ext uri="{FF2B5EF4-FFF2-40B4-BE49-F238E27FC236}">
                <a16:creationId xmlns:a16="http://schemas.microsoft.com/office/drawing/2014/main" id="{85E809D0-4DCF-CCEE-2F16-A813CBB36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54" y="1584990"/>
            <a:ext cx="4962832" cy="27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39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71B7-F87A-A2F4-7B7D-E729D80C6E8B}"/>
              </a:ext>
            </a:extLst>
          </p:cNvPr>
          <p:cNvSpPr>
            <a:spLocks noGrp="1"/>
          </p:cNvSpPr>
          <p:nvPr>
            <p:ph type="title"/>
          </p:nvPr>
        </p:nvSpPr>
        <p:spPr/>
        <p:txBody>
          <a:bodyPr/>
          <a:lstStyle/>
          <a:p>
            <a:r>
              <a:rPr lang="en-US" dirty="0"/>
              <a:t>Kanban delivery</a:t>
            </a:r>
            <a:endParaRPr lang="en-GB" dirty="0"/>
          </a:p>
        </p:txBody>
      </p:sp>
      <p:sp>
        <p:nvSpPr>
          <p:cNvPr id="3" name="Text Placeholder 2">
            <a:extLst>
              <a:ext uri="{FF2B5EF4-FFF2-40B4-BE49-F238E27FC236}">
                <a16:creationId xmlns:a16="http://schemas.microsoft.com/office/drawing/2014/main" id="{1ADA9660-DD84-3BA1-AC52-2E56B8219437}"/>
              </a:ext>
            </a:extLst>
          </p:cNvPr>
          <p:cNvSpPr>
            <a:spLocks noGrp="1"/>
          </p:cNvSpPr>
          <p:nvPr>
            <p:ph type="body" idx="1"/>
          </p:nvPr>
        </p:nvSpPr>
        <p:spPr/>
        <p:txBody>
          <a:bodyPr/>
          <a:lstStyle/>
          <a:p>
            <a:r>
              <a:rPr lang="en-US" dirty="0"/>
              <a:t>In Kanban:</a:t>
            </a:r>
          </a:p>
          <a:p>
            <a:endParaRPr lang="en-US" sz="1200" dirty="0"/>
          </a:p>
          <a:p>
            <a:pPr marL="285750" indent="-285750">
              <a:buSzPct val="117000"/>
              <a:buChar char="•"/>
            </a:pPr>
            <a:r>
              <a:rPr lang="en-US" dirty="0"/>
              <a:t>there are no specific roles related to implementing the Kanban process​</a:t>
            </a:r>
          </a:p>
          <a:p>
            <a:pPr marL="285750" indent="-285750">
              <a:buSzPct val="117000"/>
              <a:buChar char="•"/>
            </a:pPr>
            <a:r>
              <a:rPr lang="en-US" dirty="0"/>
              <a:t>the Kanban board shows all tasks and their status, with daily stand-ups to show any changes to the status of tasks on the board</a:t>
            </a:r>
          </a:p>
          <a:p>
            <a:pPr marL="285750" indent="-285750">
              <a:buSzPct val="117000"/>
              <a:buChar char="•"/>
            </a:pPr>
            <a:r>
              <a:rPr lang="en-US" dirty="0"/>
              <a:t>when a team member completes their work on a card, that person starts on the next highest-priority card that matches their expertise (a bit like a taxi-rank, where each taxi moves off once it has a passenger)</a:t>
            </a:r>
          </a:p>
          <a:p>
            <a:pPr marL="285750" indent="-285750">
              <a:buSzPct val="117000"/>
              <a:buChar char="•"/>
            </a:pPr>
            <a:r>
              <a:rPr lang="en-US" dirty="0"/>
              <a:t>​changes in task </a:t>
            </a:r>
            <a:r>
              <a:rPr lang="en-US" dirty="0" err="1"/>
              <a:t>prioritisation</a:t>
            </a:r>
            <a:r>
              <a:rPr lang="en-US" dirty="0"/>
              <a:t> can be made at any time by moving tasks in and out</a:t>
            </a:r>
            <a:endParaRPr lang="en-GB" dirty="0"/>
          </a:p>
        </p:txBody>
      </p:sp>
    </p:spTree>
    <p:extLst>
      <p:ext uri="{BB962C8B-B14F-4D97-AF65-F5344CB8AC3E}">
        <p14:creationId xmlns:p14="http://schemas.microsoft.com/office/powerpoint/2010/main" val="1439593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F2A0-A7ED-ADC6-6453-B6DDA9D5777D}"/>
              </a:ext>
            </a:extLst>
          </p:cNvPr>
          <p:cNvSpPr>
            <a:spLocks noGrp="1"/>
          </p:cNvSpPr>
          <p:nvPr>
            <p:ph type="title"/>
          </p:nvPr>
        </p:nvSpPr>
        <p:spPr/>
        <p:txBody>
          <a:bodyPr/>
          <a:lstStyle/>
          <a:p>
            <a:r>
              <a:rPr lang="en-US" dirty="0"/>
              <a:t>Who should read this overview?</a:t>
            </a:r>
            <a:endParaRPr lang="en-GB" dirty="0"/>
          </a:p>
        </p:txBody>
      </p:sp>
      <p:sp>
        <p:nvSpPr>
          <p:cNvPr id="3" name="Text Placeholder 2">
            <a:extLst>
              <a:ext uri="{FF2B5EF4-FFF2-40B4-BE49-F238E27FC236}">
                <a16:creationId xmlns:a16="http://schemas.microsoft.com/office/drawing/2014/main" id="{E1A7D46C-B8B4-34EB-48A3-BB0DD314785C}"/>
              </a:ext>
            </a:extLst>
          </p:cNvPr>
          <p:cNvSpPr>
            <a:spLocks noGrp="1"/>
          </p:cNvSpPr>
          <p:nvPr>
            <p:ph type="body" idx="1"/>
          </p:nvPr>
        </p:nvSpPr>
        <p:spPr/>
        <p:txBody>
          <a:bodyPr/>
          <a:lstStyle/>
          <a:p>
            <a:r>
              <a:rPr lang="en-US" b="1" dirty="0"/>
              <a:t>Anyone</a:t>
            </a:r>
            <a:r>
              <a:rPr lang="en-US" dirty="0"/>
              <a:t> with an interest in Agile and user-centered project management.</a:t>
            </a:r>
          </a:p>
          <a:p>
            <a:r>
              <a:rPr lang="en-US" dirty="0"/>
              <a:t>​</a:t>
            </a:r>
          </a:p>
          <a:p>
            <a:r>
              <a:rPr lang="en-US" dirty="0"/>
              <a:t>For example, perhaps you’ve recently started a new digital project and want to learn more.​</a:t>
            </a:r>
          </a:p>
          <a:p>
            <a:r>
              <a:rPr lang="en-US" dirty="0"/>
              <a:t>​</a:t>
            </a:r>
          </a:p>
          <a:p>
            <a:r>
              <a:rPr lang="en-US" dirty="0"/>
              <a:t>Or perhaps you’ve recently joined a new team that is working in an Agile way.</a:t>
            </a:r>
          </a:p>
          <a:p>
            <a:endParaRPr lang="en-US" dirty="0"/>
          </a:p>
          <a:p>
            <a:r>
              <a:rPr lang="en-US" dirty="0"/>
              <a:t>​</a:t>
            </a:r>
          </a:p>
        </p:txBody>
      </p:sp>
    </p:spTree>
    <p:extLst>
      <p:ext uri="{BB962C8B-B14F-4D97-AF65-F5344CB8AC3E}">
        <p14:creationId xmlns:p14="http://schemas.microsoft.com/office/powerpoint/2010/main" val="350478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71B7-F87A-A2F4-7B7D-E729D80C6E8B}"/>
              </a:ext>
            </a:extLst>
          </p:cNvPr>
          <p:cNvSpPr>
            <a:spLocks noGrp="1"/>
          </p:cNvSpPr>
          <p:nvPr>
            <p:ph type="title"/>
          </p:nvPr>
        </p:nvSpPr>
        <p:spPr/>
        <p:txBody>
          <a:bodyPr/>
          <a:lstStyle/>
          <a:p>
            <a:r>
              <a:rPr lang="en-US" dirty="0"/>
              <a:t>Comparing Scrum and Kanban</a:t>
            </a:r>
            <a:endParaRPr lang="en-GB" dirty="0"/>
          </a:p>
        </p:txBody>
      </p:sp>
      <p:sp>
        <p:nvSpPr>
          <p:cNvPr id="3" name="Text Placeholder 2">
            <a:extLst>
              <a:ext uri="{FF2B5EF4-FFF2-40B4-BE49-F238E27FC236}">
                <a16:creationId xmlns:a16="http://schemas.microsoft.com/office/drawing/2014/main" id="{1ADA9660-DD84-3BA1-AC52-2E56B8219437}"/>
              </a:ext>
            </a:extLst>
          </p:cNvPr>
          <p:cNvSpPr>
            <a:spLocks noGrp="1"/>
          </p:cNvSpPr>
          <p:nvPr>
            <p:ph type="body" idx="1"/>
          </p:nvPr>
        </p:nvSpPr>
        <p:spPr/>
        <p:txBody>
          <a:bodyPr/>
          <a:lstStyle/>
          <a:p>
            <a:r>
              <a:rPr lang="en-US" dirty="0"/>
              <a:t>Key differences between Scrum and Kanban include:</a:t>
            </a:r>
          </a:p>
          <a:p>
            <a:endParaRPr lang="en-US" sz="1200" dirty="0"/>
          </a:p>
          <a:p>
            <a:pPr marL="285750" indent="-285750">
              <a:buSzPct val="117000"/>
              <a:buChar char="•"/>
            </a:pPr>
            <a:r>
              <a:rPr lang="en-US" dirty="0"/>
              <a:t>Scrum has the pre-defined roles of product owner and Scrum master, but in Kanban there are no specific roles for implementing the process​</a:t>
            </a:r>
          </a:p>
          <a:p>
            <a:pPr marL="285750" indent="-285750">
              <a:buSzPct val="117000"/>
              <a:buChar char="•"/>
            </a:pPr>
            <a:r>
              <a:rPr lang="en-US" dirty="0"/>
              <a:t>in Scrum, no changes in task-</a:t>
            </a:r>
            <a:r>
              <a:rPr lang="en-US" dirty="0" err="1"/>
              <a:t>prioritisation</a:t>
            </a:r>
            <a:r>
              <a:rPr lang="en-US" dirty="0"/>
              <a:t> should be made after a sprint has started, but in Kanban changes in </a:t>
            </a:r>
            <a:r>
              <a:rPr lang="en-US" dirty="0" err="1"/>
              <a:t>prioritisation</a:t>
            </a:r>
            <a:r>
              <a:rPr lang="en-US" dirty="0"/>
              <a:t> can be made at any time by moving tasks in or out</a:t>
            </a:r>
          </a:p>
          <a:p>
            <a:pPr marL="285750" indent="-285750">
              <a:buSzPct val="117000"/>
              <a:buChar char="•"/>
            </a:pPr>
            <a:r>
              <a:rPr lang="en-US" dirty="0"/>
              <a:t>​Scrum is more appropriate in situations where work can be </a:t>
            </a:r>
            <a:r>
              <a:rPr lang="en-US" dirty="0" err="1"/>
              <a:t>prioritised</a:t>
            </a:r>
            <a:r>
              <a:rPr lang="en-US" dirty="0"/>
              <a:t> in 2-week blocks of focused work ​by the team, but in Kanban work continues on a rolling basis  </a:t>
            </a:r>
            <a:br>
              <a:rPr lang="en-US" dirty="0"/>
            </a:br>
            <a:br>
              <a:rPr lang="en-US" dirty="0"/>
            </a:br>
            <a:endParaRPr lang="en-US" dirty="0"/>
          </a:p>
          <a:p>
            <a:pPr indent="-285750">
              <a:buSzPct val="117000"/>
              <a:buFont typeface="Arial" panose="020B0604020202020204" pitchFamily="34" charset="0"/>
              <a:buChar char="•"/>
            </a:pPr>
            <a:endParaRPr lang="en-US" dirty="0"/>
          </a:p>
          <a:p>
            <a:pPr indent="-285750">
              <a:buSzPct val="117000"/>
              <a:buFont typeface="Arial" panose="020B0604020202020204" pitchFamily="34" charset="0"/>
              <a:buChar char="•"/>
            </a:pPr>
            <a:endParaRPr lang="en-GB" dirty="0"/>
          </a:p>
        </p:txBody>
      </p:sp>
    </p:spTree>
    <p:extLst>
      <p:ext uri="{BB962C8B-B14F-4D97-AF65-F5344CB8AC3E}">
        <p14:creationId xmlns:p14="http://schemas.microsoft.com/office/powerpoint/2010/main" val="5241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4C08-958D-AB63-B13D-E1487DAB36F2}"/>
              </a:ext>
            </a:extLst>
          </p:cNvPr>
          <p:cNvSpPr>
            <a:spLocks noGrp="1"/>
          </p:cNvSpPr>
          <p:nvPr>
            <p:ph type="title"/>
          </p:nvPr>
        </p:nvSpPr>
        <p:spPr/>
        <p:txBody>
          <a:bodyPr/>
          <a:lstStyle/>
          <a:p>
            <a:r>
              <a:rPr lang="en-US" dirty="0"/>
              <a:t>A hybrid approach: Scrumban</a:t>
            </a:r>
            <a:endParaRPr lang="en-GB" dirty="0"/>
          </a:p>
        </p:txBody>
      </p:sp>
      <p:sp>
        <p:nvSpPr>
          <p:cNvPr id="3" name="Text Placeholder 2">
            <a:extLst>
              <a:ext uri="{FF2B5EF4-FFF2-40B4-BE49-F238E27FC236}">
                <a16:creationId xmlns:a16="http://schemas.microsoft.com/office/drawing/2014/main" id="{C2800AD9-C7FC-BA6A-7F87-D03F38E3E947}"/>
              </a:ext>
            </a:extLst>
          </p:cNvPr>
          <p:cNvSpPr>
            <a:spLocks noGrp="1"/>
          </p:cNvSpPr>
          <p:nvPr>
            <p:ph type="body" idx="1"/>
          </p:nvPr>
        </p:nvSpPr>
        <p:spPr/>
        <p:txBody>
          <a:bodyPr/>
          <a:lstStyle/>
          <a:p>
            <a:r>
              <a:rPr lang="en-US" dirty="0"/>
              <a:t>Some teams prefer '</a:t>
            </a:r>
            <a:r>
              <a:rPr lang="en-US" dirty="0" err="1"/>
              <a:t>Scrumban</a:t>
            </a:r>
            <a:r>
              <a:rPr lang="en-US" dirty="0"/>
              <a:t>', a hybrid of Scrum and Kanban.</a:t>
            </a:r>
          </a:p>
          <a:p>
            <a:endParaRPr lang="en-US" dirty="0"/>
          </a:p>
          <a:p>
            <a:r>
              <a:rPr lang="en-US" dirty="0"/>
              <a:t>In </a:t>
            </a:r>
            <a:r>
              <a:rPr lang="en-US" dirty="0" err="1"/>
              <a:t>Scrumban</a:t>
            </a:r>
            <a:r>
              <a:rPr lang="en-US" dirty="0"/>
              <a:t>:</a:t>
            </a:r>
          </a:p>
          <a:p>
            <a:endParaRPr lang="en-US" sz="1200" dirty="0"/>
          </a:p>
          <a:p>
            <a:pPr marL="285750" indent="-285750">
              <a:buSzPct val="117000"/>
              <a:buChar char="•"/>
            </a:pPr>
            <a:r>
              <a:rPr lang="en-US" dirty="0"/>
              <a:t>time is </a:t>
            </a:r>
            <a:r>
              <a:rPr lang="en-US" dirty="0" err="1"/>
              <a:t>organised</a:t>
            </a:r>
            <a:r>
              <a:rPr lang="en-US" dirty="0"/>
              <a:t> in sprints, usually 2 weeks of focused work by the team​</a:t>
            </a:r>
          </a:p>
          <a:p>
            <a:pPr marL="285750" indent="-285750">
              <a:buSzPct val="117000"/>
              <a:buChar char="•"/>
            </a:pPr>
            <a:r>
              <a:rPr lang="en-US" dirty="0"/>
              <a:t>there are pre-defined roles of product owner and Scrum master</a:t>
            </a:r>
          </a:p>
          <a:p>
            <a:pPr marL="285750" indent="-285750">
              <a:buSzPct val="117000"/>
              <a:buChar char="•"/>
            </a:pPr>
            <a:r>
              <a:rPr lang="en-US" dirty="0"/>
              <a:t>the product backlog lists all tasks​</a:t>
            </a:r>
          </a:p>
          <a:p>
            <a:pPr marL="285750" indent="-285750">
              <a:buSzPct val="117000"/>
              <a:buChar char="•"/>
            </a:pPr>
            <a:r>
              <a:rPr lang="en-US" dirty="0"/>
              <a:t>the Kanban board shows all tasks and their status​</a:t>
            </a:r>
          </a:p>
          <a:p>
            <a:pPr marL="285750" indent="-285750">
              <a:buSzPct val="117000"/>
              <a:buChar char="•"/>
            </a:pPr>
            <a:r>
              <a:rPr lang="en-US" dirty="0"/>
              <a:t>daily stand-ups show any change to the status of tasks on the board</a:t>
            </a:r>
          </a:p>
          <a:p>
            <a:pPr marL="285750" indent="-285750">
              <a:buSzPct val="117000"/>
              <a:buChar char="•"/>
            </a:pPr>
            <a:r>
              <a:rPr lang="en-US" dirty="0"/>
              <a:t>changes in task-</a:t>
            </a:r>
            <a:r>
              <a:rPr lang="en-US" dirty="0" err="1"/>
              <a:t>prioritisation</a:t>
            </a:r>
            <a:r>
              <a:rPr lang="en-US" dirty="0"/>
              <a:t> can be made at any time by moving tasks in and out</a:t>
            </a:r>
            <a:endParaRPr lang="en-GB" dirty="0"/>
          </a:p>
        </p:txBody>
      </p:sp>
    </p:spTree>
    <p:extLst>
      <p:ext uri="{BB962C8B-B14F-4D97-AF65-F5344CB8AC3E}">
        <p14:creationId xmlns:p14="http://schemas.microsoft.com/office/powerpoint/2010/main" val="2845540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4C2C-B887-B531-2291-17DCD1E50088}"/>
              </a:ext>
            </a:extLst>
          </p:cNvPr>
          <p:cNvSpPr>
            <a:spLocks noGrp="1"/>
          </p:cNvSpPr>
          <p:nvPr>
            <p:ph type="title"/>
          </p:nvPr>
        </p:nvSpPr>
        <p:spPr/>
        <p:txBody>
          <a:bodyPr/>
          <a:lstStyle/>
          <a:p>
            <a:r>
              <a:rPr lang="en-US" dirty="0"/>
              <a:t>The differences in Scrum and Kanban</a:t>
            </a:r>
          </a:p>
        </p:txBody>
      </p:sp>
      <p:sp>
        <p:nvSpPr>
          <p:cNvPr id="3" name="Text Placeholder 2">
            <a:extLst>
              <a:ext uri="{FF2B5EF4-FFF2-40B4-BE49-F238E27FC236}">
                <a16:creationId xmlns:a16="http://schemas.microsoft.com/office/drawing/2014/main" id="{8D5843DE-EB51-BF90-8CA7-1F6201ADBA6F}"/>
              </a:ext>
            </a:extLst>
          </p:cNvPr>
          <p:cNvSpPr>
            <a:spLocks noGrp="1"/>
          </p:cNvSpPr>
          <p:nvPr>
            <p:ph type="body" idx="1"/>
          </p:nvPr>
        </p:nvSpPr>
        <p:spPr>
          <a:xfrm>
            <a:off x="381158" y="1120724"/>
            <a:ext cx="2407196" cy="3848334"/>
          </a:xfrm>
        </p:spPr>
        <p:txBody>
          <a:bodyPr/>
          <a:lstStyle/>
          <a:p>
            <a:r>
              <a:rPr lang="en-US" dirty="0"/>
              <a:t>Kanban relies on visual tasks to manage workflows.</a:t>
            </a:r>
            <a:endParaRPr lang="en-GB" dirty="0"/>
          </a:p>
          <a:p>
            <a:endParaRPr lang="en-US" dirty="0"/>
          </a:p>
          <a:p>
            <a:r>
              <a:rPr lang="en-US" dirty="0"/>
              <a:t>Scrum helps structure teams and manage their work through ​values, principles and ​mindsets.</a:t>
            </a:r>
            <a:endParaRPr lang="en-GB"/>
          </a:p>
        </p:txBody>
      </p:sp>
      <p:pic>
        <p:nvPicPr>
          <p:cNvPr id="5" name="Picture 4">
            <a:extLst>
              <a:ext uri="{FF2B5EF4-FFF2-40B4-BE49-F238E27FC236}">
                <a16:creationId xmlns:a16="http://schemas.microsoft.com/office/drawing/2014/main" id="{C03A1FEB-C843-443A-177F-3A4E1D12F5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91580" y="1123403"/>
            <a:ext cx="6452418" cy="3947516"/>
          </a:xfrm>
          <a:prstGeom prst="rect">
            <a:avLst/>
          </a:prstGeom>
        </p:spPr>
      </p:pic>
    </p:spTree>
    <p:extLst>
      <p:ext uri="{BB962C8B-B14F-4D97-AF65-F5344CB8AC3E}">
        <p14:creationId xmlns:p14="http://schemas.microsoft.com/office/powerpoint/2010/main" val="4130793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205B-5645-28BD-C915-6A6206AD8080}"/>
              </a:ext>
            </a:extLst>
          </p:cNvPr>
          <p:cNvSpPr>
            <a:spLocks noGrp="1"/>
          </p:cNvSpPr>
          <p:nvPr>
            <p:ph type="title"/>
          </p:nvPr>
        </p:nvSpPr>
        <p:spPr/>
        <p:txBody>
          <a:bodyPr/>
          <a:lstStyle/>
          <a:p>
            <a:r>
              <a:rPr lang="en-US" dirty="0"/>
              <a:t>Elements of Agile</a:t>
            </a:r>
          </a:p>
        </p:txBody>
      </p:sp>
    </p:spTree>
    <p:extLst>
      <p:ext uri="{BB962C8B-B14F-4D97-AF65-F5344CB8AC3E}">
        <p14:creationId xmlns:p14="http://schemas.microsoft.com/office/powerpoint/2010/main" val="9782564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3096-81EC-D3DC-27D4-74EEE1D04C00}"/>
              </a:ext>
            </a:extLst>
          </p:cNvPr>
          <p:cNvSpPr>
            <a:spLocks noGrp="1"/>
          </p:cNvSpPr>
          <p:nvPr>
            <p:ph type="title"/>
          </p:nvPr>
        </p:nvSpPr>
        <p:spPr/>
        <p:txBody>
          <a:bodyPr/>
          <a:lstStyle/>
          <a:p>
            <a:r>
              <a:rPr lang="en-US" dirty="0"/>
              <a:t>User stories </a:t>
            </a:r>
          </a:p>
        </p:txBody>
      </p:sp>
      <p:sp>
        <p:nvSpPr>
          <p:cNvPr id="3" name="Text Placeholder 2">
            <a:extLst>
              <a:ext uri="{FF2B5EF4-FFF2-40B4-BE49-F238E27FC236}">
                <a16:creationId xmlns:a16="http://schemas.microsoft.com/office/drawing/2014/main" id="{E1310EC3-FB5F-5628-1A39-BC970A3C5CFC}"/>
              </a:ext>
            </a:extLst>
          </p:cNvPr>
          <p:cNvSpPr>
            <a:spLocks noGrp="1"/>
          </p:cNvSpPr>
          <p:nvPr>
            <p:ph type="body" idx="1"/>
          </p:nvPr>
        </p:nvSpPr>
        <p:spPr/>
        <p:txBody>
          <a:bodyPr/>
          <a:lstStyle/>
          <a:p>
            <a:r>
              <a:rPr lang="en-US" dirty="0"/>
              <a:t>User stories describe a user and the reason why they need to use the service you’re building. You must use user stories when building your service. They’re essential to building and running a service that meets user needs.  </a:t>
            </a:r>
          </a:p>
          <a:p>
            <a:endParaRPr lang="en-US" dirty="0"/>
          </a:p>
          <a:p>
            <a:r>
              <a:rPr lang="en-US" dirty="0"/>
              <a:t>You should make sure every member of your team writes user stories and uses them to:</a:t>
            </a:r>
          </a:p>
          <a:p>
            <a:endParaRPr lang="en-US" sz="1200" dirty="0"/>
          </a:p>
          <a:p>
            <a:pPr indent="-285750">
              <a:buChar char="•"/>
            </a:pPr>
            <a:r>
              <a:rPr lang="en-US" dirty="0"/>
              <a:t>track everything they need to do</a:t>
            </a:r>
          </a:p>
          <a:p>
            <a:pPr indent="-285750">
              <a:buChar char="•"/>
            </a:pPr>
            <a:r>
              <a:rPr lang="en-US" dirty="0"/>
              <a:t>think about their work from a user’s perspective</a:t>
            </a:r>
          </a:p>
          <a:p>
            <a:pPr indent="-285750">
              <a:buChar char="•"/>
            </a:pPr>
            <a:r>
              <a:rPr lang="en-US" dirty="0"/>
              <a:t>discuss their work with colleagues </a:t>
            </a:r>
          </a:p>
          <a:p>
            <a:pPr indent="-285750">
              <a:buChar char="•"/>
            </a:pPr>
            <a:r>
              <a:rPr lang="en-US" dirty="0" err="1"/>
              <a:t>prioritise</a:t>
            </a:r>
            <a:r>
              <a:rPr lang="en-US" dirty="0"/>
              <a:t> their work </a:t>
            </a:r>
          </a:p>
        </p:txBody>
      </p:sp>
    </p:spTree>
    <p:extLst>
      <p:ext uri="{BB962C8B-B14F-4D97-AF65-F5344CB8AC3E}">
        <p14:creationId xmlns:p14="http://schemas.microsoft.com/office/powerpoint/2010/main" val="796588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73C0-619C-5421-851C-2CBEBF851138}"/>
              </a:ext>
            </a:extLst>
          </p:cNvPr>
          <p:cNvSpPr>
            <a:spLocks noGrp="1"/>
          </p:cNvSpPr>
          <p:nvPr>
            <p:ph type="title"/>
          </p:nvPr>
        </p:nvSpPr>
        <p:spPr/>
        <p:txBody>
          <a:bodyPr/>
          <a:lstStyle/>
          <a:p>
            <a:r>
              <a:rPr lang="en-US" dirty="0"/>
              <a:t>User story framework</a:t>
            </a:r>
          </a:p>
        </p:txBody>
      </p:sp>
      <p:sp>
        <p:nvSpPr>
          <p:cNvPr id="3" name="Text Placeholder 2">
            <a:extLst>
              <a:ext uri="{FF2B5EF4-FFF2-40B4-BE49-F238E27FC236}">
                <a16:creationId xmlns:a16="http://schemas.microsoft.com/office/drawing/2014/main" id="{8FD08875-2016-56CE-AA4E-315031895172}"/>
              </a:ext>
            </a:extLst>
          </p:cNvPr>
          <p:cNvSpPr>
            <a:spLocks noGrp="1"/>
          </p:cNvSpPr>
          <p:nvPr>
            <p:ph type="body" idx="1"/>
          </p:nvPr>
        </p:nvSpPr>
        <p:spPr/>
        <p:txBody>
          <a:bodyPr/>
          <a:lstStyle/>
          <a:p>
            <a:r>
              <a:rPr lang="en-US"/>
              <a:t>A user story describes the what, how and why of a user’s need: </a:t>
            </a:r>
            <a:br>
              <a:rPr lang="en-US"/>
            </a:br>
            <a:br>
              <a:rPr lang="en-US"/>
            </a:br>
            <a:r>
              <a:rPr lang="en-US"/>
              <a:t>User story framework:</a:t>
            </a:r>
            <a:br>
              <a:rPr lang="en-US"/>
            </a:br>
            <a:br>
              <a:rPr lang="en-US"/>
            </a:br>
            <a:r>
              <a:rPr lang="en-US" b="1"/>
              <a:t>As a</a:t>
            </a:r>
            <a:r>
              <a:rPr lang="en-US"/>
              <a:t> = type of user</a:t>
            </a:r>
            <a:br>
              <a:rPr lang="en-US"/>
            </a:br>
            <a:r>
              <a:rPr lang="en-US" b="1"/>
              <a:t>I need to</a:t>
            </a:r>
            <a:r>
              <a:rPr lang="en-US"/>
              <a:t> = what the user needs</a:t>
            </a:r>
            <a:br>
              <a:rPr lang="en-US"/>
            </a:br>
            <a:r>
              <a:rPr lang="en-US" b="1"/>
              <a:t>So that</a:t>
            </a:r>
            <a:r>
              <a:rPr lang="en-US"/>
              <a:t> = why they need it </a:t>
            </a:r>
            <a:br>
              <a:rPr lang="en-US"/>
            </a:br>
            <a:br>
              <a:rPr lang="en-US"/>
            </a:br>
            <a:r>
              <a:rPr lang="en-US"/>
              <a:t>User story example:</a:t>
            </a:r>
            <a:br>
              <a:rPr lang="en-US"/>
            </a:br>
            <a:br>
              <a:rPr lang="en-US"/>
            </a:br>
            <a:r>
              <a:rPr lang="en-US" b="1"/>
              <a:t>As a </a:t>
            </a:r>
            <a:r>
              <a:rPr lang="en-US"/>
              <a:t>commuter</a:t>
            </a:r>
            <a:br>
              <a:rPr lang="en-US"/>
            </a:br>
            <a:r>
              <a:rPr lang="en-US" b="1"/>
              <a:t>I need to </a:t>
            </a:r>
            <a:r>
              <a:rPr lang="en-US"/>
              <a:t>find an appropriate train</a:t>
            </a:r>
            <a:br>
              <a:rPr lang="en-US"/>
            </a:br>
            <a:r>
              <a:rPr lang="en-US" b="1"/>
              <a:t>So that</a:t>
            </a:r>
            <a:r>
              <a:rPr lang="en-US"/>
              <a:t> I can get to work on time </a:t>
            </a:r>
          </a:p>
        </p:txBody>
      </p:sp>
    </p:spTree>
    <p:extLst>
      <p:ext uri="{BB962C8B-B14F-4D97-AF65-F5344CB8AC3E}">
        <p14:creationId xmlns:p14="http://schemas.microsoft.com/office/powerpoint/2010/main" val="3673323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9312-06F7-3920-C944-5A3D0656581C}"/>
              </a:ext>
            </a:extLst>
          </p:cNvPr>
          <p:cNvSpPr>
            <a:spLocks noGrp="1"/>
          </p:cNvSpPr>
          <p:nvPr>
            <p:ph type="title"/>
          </p:nvPr>
        </p:nvSpPr>
        <p:spPr/>
        <p:txBody>
          <a:bodyPr/>
          <a:lstStyle/>
          <a:p>
            <a:r>
              <a:rPr lang="en-US" dirty="0"/>
              <a:t>Story mapping example: Release 1</a:t>
            </a:r>
          </a:p>
        </p:txBody>
      </p:sp>
      <p:sp>
        <p:nvSpPr>
          <p:cNvPr id="3" name="Text Placeholder 2">
            <a:extLst>
              <a:ext uri="{FF2B5EF4-FFF2-40B4-BE49-F238E27FC236}">
                <a16:creationId xmlns:a16="http://schemas.microsoft.com/office/drawing/2014/main" id="{E21DB824-18DB-32E8-6FC9-06CBCA8E3F14}"/>
              </a:ext>
            </a:extLst>
          </p:cNvPr>
          <p:cNvSpPr>
            <a:spLocks noGrp="1"/>
          </p:cNvSpPr>
          <p:nvPr>
            <p:ph type="body" idx="1"/>
          </p:nvPr>
        </p:nvSpPr>
        <p:spPr/>
        <p:txBody>
          <a:bodyPr/>
          <a:lstStyle/>
          <a:p>
            <a:r>
              <a:rPr lang="en-US" dirty="0"/>
              <a:t>This sequence of slides shows an </a:t>
            </a:r>
          </a:p>
          <a:p>
            <a:r>
              <a:rPr lang="en-US" dirty="0"/>
              <a:t>example of Release </a:t>
            </a:r>
          </a:p>
          <a:p>
            <a:r>
              <a:rPr lang="en-US" dirty="0"/>
              <a:t>1 to 3. </a:t>
            </a:r>
          </a:p>
          <a:p>
            <a:endParaRPr lang="en-US"/>
          </a:p>
          <a:p>
            <a:r>
              <a:rPr lang="en-US" dirty="0"/>
              <a:t>Release 1: the basics of buying a ticket. </a:t>
            </a:r>
          </a:p>
        </p:txBody>
      </p:sp>
      <p:pic>
        <p:nvPicPr>
          <p:cNvPr id="5" name="Picture 4" descr="Release 1 of buying a train ticket online. Top line reads sign in, search, book, buy, use and change. &#10;With post-its below with items like search for trains, buy ticket and use ticket at barrier on them. ">
            <a:extLst>
              <a:ext uri="{FF2B5EF4-FFF2-40B4-BE49-F238E27FC236}">
                <a16:creationId xmlns:a16="http://schemas.microsoft.com/office/drawing/2014/main" id="{286A2B9E-5F3E-405C-CF39-A2B096B600CF}"/>
              </a:ext>
            </a:extLst>
          </p:cNvPr>
          <p:cNvPicPr>
            <a:picLocks noChangeAspect="1"/>
          </p:cNvPicPr>
          <p:nvPr/>
        </p:nvPicPr>
        <p:blipFill rotWithShape="1">
          <a:blip r:embed="rId2"/>
          <a:srcRect r="1148"/>
          <a:stretch/>
        </p:blipFill>
        <p:spPr>
          <a:xfrm>
            <a:off x="2944800" y="972000"/>
            <a:ext cx="6146616" cy="4206281"/>
          </a:xfrm>
          <a:prstGeom prst="rect">
            <a:avLst/>
          </a:prstGeom>
        </p:spPr>
      </p:pic>
    </p:spTree>
    <p:extLst>
      <p:ext uri="{BB962C8B-B14F-4D97-AF65-F5344CB8AC3E}">
        <p14:creationId xmlns:p14="http://schemas.microsoft.com/office/powerpoint/2010/main" val="144137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C81E-B3EC-F859-CDD2-B6FCB76B42F6}"/>
              </a:ext>
            </a:extLst>
          </p:cNvPr>
          <p:cNvSpPr>
            <a:spLocks noGrp="1"/>
          </p:cNvSpPr>
          <p:nvPr>
            <p:ph type="title"/>
          </p:nvPr>
        </p:nvSpPr>
        <p:spPr/>
        <p:txBody>
          <a:bodyPr/>
          <a:lstStyle/>
          <a:p>
            <a:r>
              <a:rPr lang="en-US" dirty="0"/>
              <a:t>Story mapping example: Release 2</a:t>
            </a:r>
          </a:p>
        </p:txBody>
      </p:sp>
      <p:sp>
        <p:nvSpPr>
          <p:cNvPr id="3" name="Text Placeholder 2">
            <a:extLst>
              <a:ext uri="{FF2B5EF4-FFF2-40B4-BE49-F238E27FC236}">
                <a16:creationId xmlns:a16="http://schemas.microsoft.com/office/drawing/2014/main" id="{36C8999B-F337-AD25-892F-296097EA2C3B}"/>
              </a:ext>
            </a:extLst>
          </p:cNvPr>
          <p:cNvSpPr>
            <a:spLocks noGrp="1"/>
          </p:cNvSpPr>
          <p:nvPr>
            <p:ph type="body" idx="1"/>
          </p:nvPr>
        </p:nvSpPr>
        <p:spPr/>
        <p:txBody>
          <a:bodyPr/>
          <a:lstStyle/>
          <a:p>
            <a:r>
              <a:rPr lang="en-US" dirty="0"/>
              <a:t>Release 2: iterate with extra features. </a:t>
            </a:r>
          </a:p>
        </p:txBody>
      </p:sp>
      <p:pic>
        <p:nvPicPr>
          <p:cNvPr id="5" name="Picture 4" descr="Release 2 of buying a train ticket online. Top line reads sign in, search, book, buy, use and change. &#10;it is fleshed out with post-its like recent journeys, review options cancel and refund.">
            <a:extLst>
              <a:ext uri="{FF2B5EF4-FFF2-40B4-BE49-F238E27FC236}">
                <a16:creationId xmlns:a16="http://schemas.microsoft.com/office/drawing/2014/main" id="{01CFBA19-C4C3-27FB-7D80-EE4754C9B7AA}"/>
              </a:ext>
            </a:extLst>
          </p:cNvPr>
          <p:cNvPicPr>
            <a:picLocks noChangeAspect="1"/>
          </p:cNvPicPr>
          <p:nvPr/>
        </p:nvPicPr>
        <p:blipFill>
          <a:blip r:embed="rId2"/>
          <a:stretch>
            <a:fillRect/>
          </a:stretch>
        </p:blipFill>
        <p:spPr>
          <a:xfrm>
            <a:off x="2944800" y="972000"/>
            <a:ext cx="6217980" cy="4206281"/>
          </a:xfrm>
          <a:prstGeom prst="rect">
            <a:avLst/>
          </a:prstGeom>
        </p:spPr>
      </p:pic>
    </p:spTree>
    <p:extLst>
      <p:ext uri="{BB962C8B-B14F-4D97-AF65-F5344CB8AC3E}">
        <p14:creationId xmlns:p14="http://schemas.microsoft.com/office/powerpoint/2010/main" val="1350975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B98D-2C81-146B-F899-39B4C57E9DCC}"/>
              </a:ext>
            </a:extLst>
          </p:cNvPr>
          <p:cNvSpPr>
            <a:spLocks noGrp="1"/>
          </p:cNvSpPr>
          <p:nvPr>
            <p:ph type="title"/>
          </p:nvPr>
        </p:nvSpPr>
        <p:spPr/>
        <p:txBody>
          <a:bodyPr/>
          <a:lstStyle/>
          <a:p>
            <a:r>
              <a:rPr lang="en-US" dirty="0"/>
              <a:t>Story mapping example: Release 3</a:t>
            </a:r>
          </a:p>
        </p:txBody>
      </p:sp>
      <p:sp>
        <p:nvSpPr>
          <p:cNvPr id="3" name="Text Placeholder 2">
            <a:extLst>
              <a:ext uri="{FF2B5EF4-FFF2-40B4-BE49-F238E27FC236}">
                <a16:creationId xmlns:a16="http://schemas.microsoft.com/office/drawing/2014/main" id="{ADCC9F30-5439-E294-7F8C-45146625287C}"/>
              </a:ext>
            </a:extLst>
          </p:cNvPr>
          <p:cNvSpPr>
            <a:spLocks noGrp="1"/>
          </p:cNvSpPr>
          <p:nvPr>
            <p:ph type="body" idx="1"/>
          </p:nvPr>
        </p:nvSpPr>
        <p:spPr/>
        <p:txBody>
          <a:bodyPr/>
          <a:lstStyle/>
          <a:p>
            <a:r>
              <a:rPr lang="en-US" dirty="0"/>
              <a:t>Release 3: iterate with advanced features. </a:t>
            </a:r>
          </a:p>
        </p:txBody>
      </p:sp>
      <p:pic>
        <p:nvPicPr>
          <p:cNvPr id="7" name="Picture 6" descr="Release 3 of buying a train ticket online. &#10;Top line reads sign in, search, book, buy, use and change. Post-its move to search in favourites, save favourites and scan phone ">
            <a:extLst>
              <a:ext uri="{FF2B5EF4-FFF2-40B4-BE49-F238E27FC236}">
                <a16:creationId xmlns:a16="http://schemas.microsoft.com/office/drawing/2014/main" id="{9DA569D5-5C0B-F2B7-8015-FEAB9F2C6724}"/>
              </a:ext>
            </a:extLst>
          </p:cNvPr>
          <p:cNvPicPr>
            <a:picLocks noChangeAspect="1"/>
          </p:cNvPicPr>
          <p:nvPr/>
        </p:nvPicPr>
        <p:blipFill>
          <a:blip r:embed="rId2"/>
          <a:stretch>
            <a:fillRect/>
          </a:stretch>
        </p:blipFill>
        <p:spPr>
          <a:xfrm>
            <a:off x="2944800" y="972000"/>
            <a:ext cx="6217980" cy="4206281"/>
          </a:xfrm>
          <a:prstGeom prst="rect">
            <a:avLst/>
          </a:prstGeom>
        </p:spPr>
      </p:pic>
    </p:spTree>
    <p:extLst>
      <p:ext uri="{BB962C8B-B14F-4D97-AF65-F5344CB8AC3E}">
        <p14:creationId xmlns:p14="http://schemas.microsoft.com/office/powerpoint/2010/main" val="3821048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0316-DC76-B35F-2947-00035926C9EA}"/>
              </a:ext>
            </a:extLst>
          </p:cNvPr>
          <p:cNvSpPr>
            <a:spLocks noGrp="1"/>
          </p:cNvSpPr>
          <p:nvPr>
            <p:ph type="title"/>
          </p:nvPr>
        </p:nvSpPr>
        <p:spPr/>
        <p:txBody>
          <a:bodyPr/>
          <a:lstStyle/>
          <a:p>
            <a:r>
              <a:rPr lang="en-US" dirty="0"/>
              <a:t>Agile phases of delivery </a:t>
            </a:r>
          </a:p>
        </p:txBody>
      </p:sp>
      <p:sp>
        <p:nvSpPr>
          <p:cNvPr id="3" name="Text Placeholder 2">
            <a:extLst>
              <a:ext uri="{FF2B5EF4-FFF2-40B4-BE49-F238E27FC236}">
                <a16:creationId xmlns:a16="http://schemas.microsoft.com/office/drawing/2014/main" id="{DEDE5C1A-CB70-F57A-C730-8DF9C9824693}"/>
              </a:ext>
            </a:extLst>
          </p:cNvPr>
          <p:cNvSpPr>
            <a:spLocks noGrp="1"/>
          </p:cNvSpPr>
          <p:nvPr>
            <p:ph type="body" idx="1"/>
          </p:nvPr>
        </p:nvSpPr>
        <p:spPr/>
        <p:txBody>
          <a:bodyPr/>
          <a:lstStyle/>
          <a:p>
            <a:r>
              <a:rPr lang="en-US" dirty="0"/>
              <a:t>Many </a:t>
            </a:r>
            <a:r>
              <a:rPr lang="en-US" dirty="0" err="1"/>
              <a:t>organisations</a:t>
            </a:r>
            <a:r>
              <a:rPr lang="en-US" dirty="0"/>
              <a:t> plan delivery into these 4 phases: </a:t>
            </a:r>
            <a:br>
              <a:rPr lang="en-US" dirty="0"/>
            </a:br>
            <a:endParaRPr lang="en-US"/>
          </a:p>
          <a:p>
            <a:pPr marL="342900" indent="-342900">
              <a:buChar char="•"/>
            </a:pPr>
            <a:r>
              <a:rPr lang="en-US" dirty="0">
                <a:hlinkClick r:id="rId2"/>
              </a:rPr>
              <a:t>discovery</a:t>
            </a:r>
            <a:r>
              <a:rPr lang="en-US" dirty="0"/>
              <a:t> - understand the problem that needs to be solved (typically 2 to 8 </a:t>
            </a:r>
            <a:r>
              <a:rPr lang="en-US"/>
              <a:t>weeks)</a:t>
            </a:r>
          </a:p>
          <a:p>
            <a:pPr marL="342900" indent="-342900">
              <a:buChar char="•"/>
            </a:pPr>
            <a:r>
              <a:rPr lang="en-US" dirty="0">
                <a:hlinkClick r:id="rId3"/>
              </a:rPr>
              <a:t>alpha</a:t>
            </a:r>
            <a:r>
              <a:rPr lang="en-US"/>
              <a:t> - building prototypes and testing different ideas (typically 6 to 8 weeks)</a:t>
            </a:r>
          </a:p>
          <a:p>
            <a:pPr marL="342900" indent="-342900">
              <a:buChar char="•"/>
            </a:pPr>
            <a:r>
              <a:rPr lang="en-US" dirty="0">
                <a:hlinkClick r:id="rId4"/>
              </a:rPr>
              <a:t>beta</a:t>
            </a:r>
            <a:r>
              <a:rPr lang="en-US"/>
              <a:t> - take the best of the alpha and structure the beta phase to roll out the service to real users</a:t>
            </a:r>
            <a:endParaRPr lang="en-US" dirty="0"/>
          </a:p>
          <a:p>
            <a:pPr marL="342900" indent="-342900">
              <a:buChar char="•"/>
            </a:pPr>
            <a:r>
              <a:rPr lang="en-US" dirty="0">
                <a:hlinkClick r:id="rId5"/>
              </a:rPr>
              <a:t>live</a:t>
            </a:r>
            <a:r>
              <a:rPr lang="en-US"/>
              <a:t> - supporting the service in a sustainable way, and continuing to iterate and make improvements</a:t>
            </a:r>
          </a:p>
        </p:txBody>
      </p:sp>
    </p:spTree>
    <p:extLst>
      <p:ext uri="{BB962C8B-B14F-4D97-AF65-F5344CB8AC3E}">
        <p14:creationId xmlns:p14="http://schemas.microsoft.com/office/powerpoint/2010/main" val="325053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A696-6F7E-B18C-B90A-C2D25726C59E}"/>
              </a:ext>
            </a:extLst>
          </p:cNvPr>
          <p:cNvSpPr>
            <a:spLocks noGrp="1"/>
          </p:cNvSpPr>
          <p:nvPr>
            <p:ph type="title"/>
          </p:nvPr>
        </p:nvSpPr>
        <p:spPr/>
        <p:txBody>
          <a:bodyPr/>
          <a:lstStyle/>
          <a:p>
            <a:r>
              <a:rPr lang="en-US" dirty="0"/>
              <a:t>What will this overview cover?</a:t>
            </a:r>
            <a:endParaRPr lang="en-GB" dirty="0"/>
          </a:p>
        </p:txBody>
      </p:sp>
      <p:sp>
        <p:nvSpPr>
          <p:cNvPr id="3" name="Text Placeholder 2">
            <a:extLst>
              <a:ext uri="{FF2B5EF4-FFF2-40B4-BE49-F238E27FC236}">
                <a16:creationId xmlns:a16="http://schemas.microsoft.com/office/drawing/2014/main" id="{3A05FB94-6524-E8B0-3D95-93EBFCA07741}"/>
              </a:ext>
            </a:extLst>
          </p:cNvPr>
          <p:cNvSpPr>
            <a:spLocks noGrp="1"/>
          </p:cNvSpPr>
          <p:nvPr>
            <p:ph type="body" idx="1"/>
          </p:nvPr>
        </p:nvSpPr>
        <p:spPr/>
        <p:txBody>
          <a:bodyPr/>
          <a:lstStyle/>
          <a:p>
            <a:r>
              <a:rPr lang="en-US" dirty="0"/>
              <a:t>This overview will cover:​​</a:t>
            </a:r>
          </a:p>
          <a:p>
            <a:endParaRPr lang="en-US" sz="1200" dirty="0"/>
          </a:p>
          <a:p>
            <a:pPr indent="-283845">
              <a:buFont typeface="Arial" panose="020B0604020202020204" pitchFamily="34" charset="0"/>
              <a:buChar char="•"/>
            </a:pPr>
            <a:r>
              <a:rPr lang="en-US" dirty="0"/>
              <a:t> what digital actually means​</a:t>
            </a:r>
          </a:p>
          <a:p>
            <a:pPr indent="-283845">
              <a:buFont typeface="Arial" panose="020B0604020202020204" pitchFamily="34" charset="0"/>
              <a:buChar char="•"/>
            </a:pPr>
            <a:r>
              <a:rPr lang="en-US" dirty="0"/>
              <a:t> the Waterfall approach, a traditional project management method</a:t>
            </a:r>
          </a:p>
          <a:p>
            <a:pPr indent="-283845">
              <a:buFont typeface="Arial" panose="020B0604020202020204" pitchFamily="34" charset="0"/>
              <a:buChar char="•"/>
            </a:pPr>
            <a:r>
              <a:rPr lang="en-US" dirty="0"/>
              <a:t> the Agile approach​</a:t>
            </a:r>
          </a:p>
          <a:p>
            <a:pPr indent="-283845">
              <a:buFont typeface="Arial" panose="020B0604020202020204" pitchFamily="34" charset="0"/>
              <a:buChar char="•"/>
            </a:pPr>
            <a:r>
              <a:rPr lang="en-US" dirty="0"/>
              <a:t> Agile methods, including Scrum and Kanban​</a:t>
            </a:r>
          </a:p>
          <a:p>
            <a:pPr indent="-283845"/>
            <a:r>
              <a:rPr lang="en-US" dirty="0"/>
              <a:t>​</a:t>
            </a:r>
          </a:p>
          <a:p>
            <a:pPr indent="-283845"/>
            <a:r>
              <a:rPr lang="en-US" dirty="0"/>
              <a:t>You can also find links to further resources and tips for putting Agile into practice in your own context.</a:t>
            </a:r>
            <a:endParaRPr lang="en-GB" dirty="0"/>
          </a:p>
          <a:p>
            <a:pPr indent="-283845"/>
            <a:endParaRPr lang="en-GB" dirty="0"/>
          </a:p>
          <a:p>
            <a:pPr indent="-283845"/>
            <a:r>
              <a:rPr lang="en-US" b="1" dirty="0"/>
              <a:t>Tip: </a:t>
            </a:r>
            <a:r>
              <a:rPr lang="en-US" dirty="0"/>
              <a:t>if you are viewing this file in Edit mode, use Control (ctrl) + Click to open any links you want to access.</a:t>
            </a:r>
            <a:endParaRPr lang="en-GB" dirty="0"/>
          </a:p>
        </p:txBody>
      </p:sp>
    </p:spTree>
    <p:extLst>
      <p:ext uri="{BB962C8B-B14F-4D97-AF65-F5344CB8AC3E}">
        <p14:creationId xmlns:p14="http://schemas.microsoft.com/office/powerpoint/2010/main" val="3395030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torch, lightbulb with plug and the adjustable lamp as a set to show they are all MVPs">
            <a:extLst>
              <a:ext uri="{FF2B5EF4-FFF2-40B4-BE49-F238E27FC236}">
                <a16:creationId xmlns:a16="http://schemas.microsoft.com/office/drawing/2014/main" id="{7F5FBA6F-32AD-1431-6549-8F07AE306A1C}"/>
              </a:ext>
            </a:extLst>
          </p:cNvPr>
          <p:cNvPicPr>
            <a:picLocks noChangeAspect="1"/>
          </p:cNvPicPr>
          <p:nvPr/>
        </p:nvPicPr>
        <p:blipFill>
          <a:blip r:embed="rId2"/>
          <a:stretch>
            <a:fillRect/>
          </a:stretch>
        </p:blipFill>
        <p:spPr>
          <a:xfrm>
            <a:off x="1410115" y="3373077"/>
            <a:ext cx="5541064" cy="1639987"/>
          </a:xfrm>
          <a:prstGeom prst="rect">
            <a:avLst/>
          </a:prstGeom>
        </p:spPr>
      </p:pic>
      <p:sp>
        <p:nvSpPr>
          <p:cNvPr id="2" name="Title 1">
            <a:extLst>
              <a:ext uri="{FF2B5EF4-FFF2-40B4-BE49-F238E27FC236}">
                <a16:creationId xmlns:a16="http://schemas.microsoft.com/office/drawing/2014/main" id="{570C247D-6F5D-8566-8E8D-499F837FA9FD}"/>
              </a:ext>
            </a:extLst>
          </p:cNvPr>
          <p:cNvSpPr>
            <a:spLocks noGrp="1"/>
          </p:cNvSpPr>
          <p:nvPr>
            <p:ph type="title"/>
          </p:nvPr>
        </p:nvSpPr>
        <p:spPr/>
        <p:txBody>
          <a:bodyPr/>
          <a:lstStyle/>
          <a:p>
            <a:r>
              <a:rPr lang="en-US" dirty="0"/>
              <a:t>Minimum Viable Product </a:t>
            </a:r>
          </a:p>
        </p:txBody>
      </p:sp>
      <p:sp>
        <p:nvSpPr>
          <p:cNvPr id="3" name="Text Placeholder 2">
            <a:extLst>
              <a:ext uri="{FF2B5EF4-FFF2-40B4-BE49-F238E27FC236}">
                <a16:creationId xmlns:a16="http://schemas.microsoft.com/office/drawing/2014/main" id="{47F0E325-4799-DBBA-9E8D-F443817B5113}"/>
              </a:ext>
            </a:extLst>
          </p:cNvPr>
          <p:cNvSpPr>
            <a:spLocks noGrp="1"/>
          </p:cNvSpPr>
          <p:nvPr>
            <p:ph type="body" idx="1"/>
          </p:nvPr>
        </p:nvSpPr>
        <p:spPr/>
        <p:txBody>
          <a:bodyPr/>
          <a:lstStyle/>
          <a:p>
            <a:r>
              <a:rPr lang="en-US" dirty="0"/>
              <a:t>A Minimum Viable Product (MVP) might be the output at any of these stages. It provides the minimum elements that are essential at that stage. </a:t>
            </a:r>
          </a:p>
          <a:p>
            <a:endParaRPr lang="en-US"/>
          </a:p>
          <a:p>
            <a:r>
              <a:rPr lang="en-US" dirty="0"/>
              <a:t>An MVP is a version of a product with just enough features to be usable by early users, who can then provide feedback for future product or service development.</a:t>
            </a:r>
          </a:p>
          <a:p>
            <a:endParaRPr lang="en-US"/>
          </a:p>
          <a:p>
            <a:r>
              <a:rPr lang="en-US" dirty="0"/>
              <a:t>A torch, a lightbulb and an adjustable lamp are all examples of MVPs at the relevant stage. </a:t>
            </a:r>
          </a:p>
          <a:p>
            <a:endParaRPr lang="en-US"/>
          </a:p>
        </p:txBody>
      </p:sp>
    </p:spTree>
    <p:extLst>
      <p:ext uri="{BB962C8B-B14F-4D97-AF65-F5344CB8AC3E}">
        <p14:creationId xmlns:p14="http://schemas.microsoft.com/office/powerpoint/2010/main" val="3654305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A638-1B76-0695-32C1-ACB1DD19249E}"/>
              </a:ext>
            </a:extLst>
          </p:cNvPr>
          <p:cNvSpPr>
            <a:spLocks noGrp="1"/>
          </p:cNvSpPr>
          <p:nvPr>
            <p:ph type="title"/>
          </p:nvPr>
        </p:nvSpPr>
        <p:spPr>
          <a:xfrm>
            <a:off x="570300" y="2517407"/>
            <a:ext cx="6852600" cy="823964"/>
          </a:xfrm>
        </p:spPr>
        <p:txBody>
          <a:bodyPr/>
          <a:lstStyle/>
          <a:p>
            <a:r>
              <a:rPr lang="en-US" dirty="0"/>
              <a:t>Agile: useful tools and key jargon </a:t>
            </a:r>
          </a:p>
        </p:txBody>
      </p:sp>
    </p:spTree>
    <p:extLst>
      <p:ext uri="{BB962C8B-B14F-4D97-AF65-F5344CB8AC3E}">
        <p14:creationId xmlns:p14="http://schemas.microsoft.com/office/powerpoint/2010/main" val="947499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F6A2-9142-7252-4B98-5D65BF544BCE}"/>
              </a:ext>
            </a:extLst>
          </p:cNvPr>
          <p:cNvSpPr>
            <a:spLocks noGrp="1"/>
          </p:cNvSpPr>
          <p:nvPr>
            <p:ph type="title"/>
          </p:nvPr>
        </p:nvSpPr>
        <p:spPr/>
        <p:txBody>
          <a:bodyPr/>
          <a:lstStyle/>
          <a:p>
            <a:r>
              <a:rPr lang="en-US" dirty="0"/>
              <a:t>Agile: common jargon </a:t>
            </a:r>
          </a:p>
        </p:txBody>
      </p:sp>
      <p:sp>
        <p:nvSpPr>
          <p:cNvPr id="5" name="Text Placeholder 2">
            <a:extLst>
              <a:ext uri="{FF2B5EF4-FFF2-40B4-BE49-F238E27FC236}">
                <a16:creationId xmlns:a16="http://schemas.microsoft.com/office/drawing/2014/main" id="{5E34392A-5151-3ECE-97C2-633181DD4AAF}"/>
              </a:ext>
            </a:extLst>
          </p:cNvPr>
          <p:cNvSpPr>
            <a:spLocks noGrp="1"/>
          </p:cNvSpPr>
          <p:nvPr>
            <p:ph type="body" idx="1"/>
          </p:nvPr>
        </p:nvSpPr>
        <p:spPr>
          <a:xfrm>
            <a:off x="381158" y="1120724"/>
            <a:ext cx="8380221" cy="3831526"/>
          </a:xfrm>
        </p:spPr>
        <p:txBody>
          <a:bodyPr/>
          <a:lstStyle/>
          <a:p>
            <a:r>
              <a:rPr lang="en-GB" u="sng" dirty="0">
                <a:solidFill>
                  <a:srgbClr val="000000"/>
                </a:solidFill>
                <a:hlinkClick r:id="rId2"/>
              </a:rPr>
              <a:t>A</a:t>
            </a:r>
            <a:r>
              <a:rPr lang="en-GB" u="sng" dirty="0">
                <a:solidFill>
                  <a:srgbClr val="000000"/>
                </a:solidFill>
                <a:hlinkClick r:id="rId2">
                  <a:extLst>
                    <a:ext uri="{A12FA001-AC4F-418D-AE19-62706E023703}">
                      <ahyp:hlinkClr xmlns:ahyp="http://schemas.microsoft.com/office/drawing/2018/hyperlinkcolor" val="tx"/>
                    </a:ext>
                  </a:extLst>
                </a:hlinkClick>
              </a:rPr>
              <a:t> problem statement</a:t>
            </a:r>
            <a:r>
              <a:rPr lang="en-GB" dirty="0">
                <a:solidFill>
                  <a:srgbClr val="000000"/>
                </a:solidFill>
              </a:rPr>
              <a:t> is the gap</a:t>
            </a:r>
            <a:r>
              <a:rPr lang="en-GB" sz="1800" b="0" i="0" strike="noStrike" dirty="0">
                <a:solidFill>
                  <a:srgbClr val="000000"/>
                </a:solidFill>
                <a:effectLst/>
              </a:rPr>
              <a:t> between </a:t>
            </a:r>
            <a:r>
              <a:rPr lang="en-GB" dirty="0">
                <a:solidFill>
                  <a:srgbClr val="000000"/>
                </a:solidFill>
              </a:rPr>
              <a:t>the current</a:t>
            </a:r>
            <a:r>
              <a:rPr lang="en-GB" sz="1800" b="0" i="0" strike="noStrike" dirty="0">
                <a:solidFill>
                  <a:srgbClr val="000000"/>
                </a:solidFill>
                <a:effectLst/>
              </a:rPr>
              <a:t> situation and the goal</a:t>
            </a:r>
            <a:r>
              <a:rPr lang="en-GB" dirty="0">
                <a:solidFill>
                  <a:srgbClr val="000000"/>
                </a:solidFill>
              </a:rPr>
              <a:t>.</a:t>
            </a:r>
            <a:r>
              <a:rPr lang="en-US" sz="1800" b="0" i="0" dirty="0">
                <a:solidFill>
                  <a:srgbClr val="000000"/>
                </a:solidFill>
                <a:effectLst/>
              </a:rPr>
              <a:t>​</a:t>
            </a:r>
            <a:br>
              <a:rPr lang="en-US" sz="1800" b="0" i="0" dirty="0">
                <a:effectLst/>
                <a:latin typeface="Helvetica Neue" panose="020B0604020202020204" charset="0"/>
              </a:rPr>
            </a:br>
            <a:r>
              <a:rPr lang="en-US" sz="1800" b="0" i="0" dirty="0">
                <a:solidFill>
                  <a:srgbClr val="000000"/>
                </a:solidFill>
                <a:effectLst/>
              </a:rPr>
              <a:t>​</a:t>
            </a:r>
            <a:endParaRPr lang="en-US" b="0" i="0" dirty="0">
              <a:solidFill>
                <a:srgbClr val="000000"/>
              </a:solidFill>
              <a:effectLst/>
            </a:endParaRPr>
          </a:p>
          <a:p>
            <a:pPr fontAlgn="base"/>
            <a:r>
              <a:rPr lang="en-GB" dirty="0">
                <a:solidFill>
                  <a:srgbClr val="000000"/>
                </a:solidFill>
              </a:rPr>
              <a:t>You should make and keep a </a:t>
            </a:r>
            <a:r>
              <a:rPr lang="en-GB" dirty="0">
                <a:solidFill>
                  <a:srgbClr val="000000"/>
                </a:solidFill>
                <a:hlinkClick r:id="rId3">
                  <a:extLst>
                    <a:ext uri="{A12FA001-AC4F-418D-AE19-62706E023703}">
                      <ahyp:hlinkClr xmlns:ahyp="http://schemas.microsoft.com/office/drawing/2018/hyperlinkcolor" val="tx"/>
                    </a:ext>
                  </a:extLst>
                </a:hlinkClick>
              </a:rPr>
              <a:t>product</a:t>
            </a:r>
            <a:r>
              <a:rPr lang="en-GB" sz="1800" b="0" i="0" strike="noStrike" dirty="0">
                <a:solidFill>
                  <a:srgbClr val="000000"/>
                </a:solidFill>
                <a:effectLst/>
                <a:hlinkClick r:id="rId3">
                  <a:extLst>
                    <a:ext uri="{A12FA001-AC4F-418D-AE19-62706E023703}">
                      <ahyp:hlinkClr xmlns:ahyp="http://schemas.microsoft.com/office/drawing/2018/hyperlinkcolor" val="tx"/>
                    </a:ext>
                  </a:extLst>
                </a:hlinkClick>
              </a:rPr>
              <a:t> roadmap</a:t>
            </a:r>
            <a:r>
              <a:rPr lang="en-GB" dirty="0">
                <a:solidFill>
                  <a:srgbClr val="000000"/>
                </a:solidFill>
              </a:rPr>
              <a:t>.</a:t>
            </a:r>
            <a:r>
              <a:rPr lang="en-GB" sz="1800" b="0" i="0" strike="noStrike" dirty="0">
                <a:solidFill>
                  <a:srgbClr val="000000"/>
                </a:solidFill>
                <a:effectLst/>
              </a:rPr>
              <a:t> </a:t>
            </a:r>
            <a:r>
              <a:rPr lang="en-GB" dirty="0">
                <a:solidFill>
                  <a:srgbClr val="000000"/>
                </a:solidFill>
              </a:rPr>
              <a:t>Find out how</a:t>
            </a:r>
            <a:r>
              <a:rPr lang="en-GB" sz="1800" b="0" i="0" u="none" strike="noStrike" dirty="0">
                <a:solidFill>
                  <a:srgbClr val="000000"/>
                </a:solidFill>
                <a:effectLst/>
              </a:rPr>
              <a:t> to </a:t>
            </a:r>
            <a:r>
              <a:rPr lang="en-GB" sz="1800" b="0" i="0" u="sng" strike="noStrike" dirty="0">
                <a:solidFill>
                  <a:srgbClr val="000000"/>
                </a:solidFill>
                <a:effectLst/>
                <a:hlinkClick r:id="rId4"/>
              </a:rPr>
              <a:t>create a product roadmap</a:t>
            </a:r>
            <a:r>
              <a:rPr lang="en-GB" sz="1800" b="0" i="0" dirty="0">
                <a:solidFill>
                  <a:srgbClr val="000000"/>
                </a:solidFill>
                <a:effectLst/>
              </a:rPr>
              <a:t>​</a:t>
            </a:r>
            <a:r>
              <a:rPr lang="en-GB" dirty="0">
                <a:solidFill>
                  <a:srgbClr val="000000"/>
                </a:solidFill>
              </a:rPr>
              <a:t>.</a:t>
            </a:r>
            <a:br>
              <a:rPr lang="en-GB" sz="1800" b="0" i="0" dirty="0">
                <a:effectLst/>
                <a:latin typeface="Helvetica Neue" panose="020B0604020202020204" charset="0"/>
              </a:rPr>
            </a:br>
            <a:r>
              <a:rPr lang="en-GB" sz="1800" b="0" i="0" dirty="0">
                <a:solidFill>
                  <a:srgbClr val="000000"/>
                </a:solidFill>
                <a:effectLst/>
              </a:rPr>
              <a:t>​</a:t>
            </a:r>
            <a:endParaRPr lang="en-GB"/>
          </a:p>
          <a:p>
            <a:pPr fontAlgn="base"/>
            <a:r>
              <a:rPr lang="en-GB" sz="1800" b="0" i="0" u="none" strike="noStrike" dirty="0">
                <a:solidFill>
                  <a:srgbClr val="000000"/>
                </a:solidFill>
                <a:effectLst/>
              </a:rPr>
              <a:t>Sometimes a </a:t>
            </a:r>
            <a:r>
              <a:rPr lang="en-GB" dirty="0">
                <a:solidFill>
                  <a:srgbClr val="000000"/>
                </a:solidFill>
              </a:rPr>
              <a:t>user story</a:t>
            </a:r>
            <a:r>
              <a:rPr lang="en-GB" sz="1800" b="0" i="0" u="none" strike="noStrike" dirty="0">
                <a:solidFill>
                  <a:srgbClr val="000000"/>
                </a:solidFill>
                <a:effectLst/>
              </a:rPr>
              <a:t> might be very large and </a:t>
            </a:r>
            <a:r>
              <a:rPr lang="en-GB" dirty="0">
                <a:solidFill>
                  <a:srgbClr val="000000"/>
                </a:solidFill>
              </a:rPr>
              <a:t>need to be</a:t>
            </a:r>
            <a:r>
              <a:rPr lang="en-GB" sz="1800" b="0" i="0" u="none" strike="noStrike" dirty="0">
                <a:solidFill>
                  <a:srgbClr val="000000"/>
                </a:solidFill>
                <a:effectLst/>
              </a:rPr>
              <a:t> split into smaller </a:t>
            </a:r>
            <a:r>
              <a:rPr lang="en-GB" dirty="0">
                <a:solidFill>
                  <a:srgbClr val="000000"/>
                </a:solidFill>
              </a:rPr>
              <a:t>user stories</a:t>
            </a:r>
            <a:r>
              <a:rPr lang="en-GB" sz="1800" b="0" i="0" u="none" strike="noStrike" dirty="0">
                <a:solidFill>
                  <a:srgbClr val="000000"/>
                </a:solidFill>
                <a:effectLst/>
              </a:rPr>
              <a:t> that are each completed in separate sprints. The overall </a:t>
            </a:r>
            <a:r>
              <a:rPr lang="en-GB" dirty="0">
                <a:solidFill>
                  <a:srgbClr val="000000"/>
                </a:solidFill>
              </a:rPr>
              <a:t>user story</a:t>
            </a:r>
            <a:r>
              <a:rPr lang="en-GB" sz="1800" b="0" i="0" u="none" strike="noStrike" dirty="0">
                <a:solidFill>
                  <a:srgbClr val="000000"/>
                </a:solidFill>
                <a:effectLst/>
              </a:rPr>
              <a:t> is sometimes called a mid or long-term </a:t>
            </a:r>
            <a:r>
              <a:rPr lang="en-GB" u="sng" dirty="0">
                <a:solidFill>
                  <a:srgbClr val="000000"/>
                </a:solidFill>
                <a:hlinkClick r:id="rId5"/>
              </a:rPr>
              <a:t>epic</a:t>
            </a:r>
            <a:r>
              <a:rPr lang="en-GB" u="sng" dirty="0">
                <a:solidFill>
                  <a:srgbClr val="000000"/>
                </a:solidFill>
              </a:rPr>
              <a:t>, </a:t>
            </a:r>
            <a:r>
              <a:rPr lang="en-GB" dirty="0">
                <a:solidFill>
                  <a:srgbClr val="000000"/>
                </a:solidFill>
              </a:rPr>
              <a:t>spread</a:t>
            </a:r>
            <a:r>
              <a:rPr lang="en-GB" sz="1800" b="0" i="0" u="none" strike="noStrike" dirty="0">
                <a:solidFill>
                  <a:srgbClr val="000000"/>
                </a:solidFill>
                <a:effectLst/>
              </a:rPr>
              <a:t> over 4 to 12 sprints, across 2 to 6 months</a:t>
            </a:r>
            <a:r>
              <a:rPr lang="en-GB" dirty="0">
                <a:solidFill>
                  <a:srgbClr val="000000"/>
                </a:solidFill>
              </a:rPr>
              <a:t>.</a:t>
            </a:r>
            <a:r>
              <a:rPr lang="en-US" sz="1800" b="0" i="0" dirty="0">
                <a:solidFill>
                  <a:srgbClr val="000000"/>
                </a:solidFill>
                <a:effectLst/>
              </a:rPr>
              <a:t>​</a:t>
            </a:r>
          </a:p>
          <a:p>
            <a:pPr algn="l" rtl="0" fontAlgn="base"/>
            <a:endParaRPr lang="en-US">
              <a:solidFill>
                <a:srgbClr val="000000"/>
              </a:solidFill>
              <a:latin typeface="Helvetica Neue" panose="020B0604020202020204" charset="0"/>
            </a:endParaRPr>
          </a:p>
          <a:p>
            <a:pPr fontAlgn="base"/>
            <a:r>
              <a:rPr lang="en-GB" sz="1800" b="0" i="0" u="sng" strike="noStrike" dirty="0">
                <a:solidFill>
                  <a:srgbClr val="000000"/>
                </a:solidFill>
                <a:effectLst/>
                <a:hlinkClick r:id="rId6"/>
              </a:rPr>
              <a:t>Story</a:t>
            </a:r>
            <a:r>
              <a:rPr lang="en-GB" u="sng" dirty="0">
                <a:solidFill>
                  <a:srgbClr val="000000"/>
                </a:solidFill>
                <a:hlinkClick r:id="rId6"/>
              </a:rPr>
              <a:t> points</a:t>
            </a:r>
            <a:r>
              <a:rPr lang="en-GB" dirty="0">
                <a:solidFill>
                  <a:srgbClr val="000000"/>
                </a:solidFill>
              </a:rPr>
              <a:t> are a</a:t>
            </a:r>
            <a:r>
              <a:rPr lang="en-GB" sz="1800" b="0" i="0" u="none" strike="noStrike" dirty="0">
                <a:solidFill>
                  <a:srgbClr val="000000"/>
                </a:solidFill>
                <a:effectLst/>
              </a:rPr>
              <a:t> way of indicating the relative size of tasks. Some teams prefer ‘T-shirt sizing</a:t>
            </a:r>
            <a:r>
              <a:rPr lang="en-GB" dirty="0">
                <a:solidFill>
                  <a:srgbClr val="000000"/>
                </a:solidFill>
              </a:rPr>
              <a:t>’, where </a:t>
            </a:r>
            <a:r>
              <a:rPr lang="en-GB" sz="1800" b="0" i="0" u="none" strike="noStrike" dirty="0">
                <a:solidFill>
                  <a:srgbClr val="000000"/>
                </a:solidFill>
                <a:effectLst/>
              </a:rPr>
              <a:t>tasks are </a:t>
            </a:r>
            <a:r>
              <a:rPr lang="en-GB" dirty="0">
                <a:solidFill>
                  <a:srgbClr val="000000"/>
                </a:solidFill>
              </a:rPr>
              <a:t>either small</a:t>
            </a:r>
            <a:r>
              <a:rPr lang="en-GB" sz="1800" b="0" i="0" u="none" strike="noStrike" dirty="0">
                <a:solidFill>
                  <a:srgbClr val="000000"/>
                </a:solidFill>
                <a:effectLst/>
              </a:rPr>
              <a:t>, medium or large. </a:t>
            </a:r>
            <a:r>
              <a:rPr lang="en-US" sz="1800" b="0" i="0" dirty="0">
                <a:solidFill>
                  <a:srgbClr val="000000"/>
                </a:solidFill>
                <a:effectLst/>
              </a:rPr>
              <a:t>​</a:t>
            </a:r>
            <a:endParaRPr lang="en-US" b="0" i="0" dirty="0">
              <a:solidFill>
                <a:srgbClr val="000000"/>
              </a:solidFill>
              <a:effectLst/>
            </a:endParaRPr>
          </a:p>
          <a:p>
            <a:pPr algn="l" rtl="0" fontAlgn="base"/>
            <a:endParaRPr lang="en-GB"/>
          </a:p>
        </p:txBody>
      </p:sp>
    </p:spTree>
    <p:extLst>
      <p:ext uri="{BB962C8B-B14F-4D97-AF65-F5344CB8AC3E}">
        <p14:creationId xmlns:p14="http://schemas.microsoft.com/office/powerpoint/2010/main" val="1304580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BC26-22E2-4BFF-6B80-3F910BEBCC7B}"/>
              </a:ext>
            </a:extLst>
          </p:cNvPr>
          <p:cNvSpPr>
            <a:spLocks noGrp="1"/>
          </p:cNvSpPr>
          <p:nvPr>
            <p:ph type="title"/>
          </p:nvPr>
        </p:nvSpPr>
        <p:spPr/>
        <p:txBody>
          <a:bodyPr/>
          <a:lstStyle/>
          <a:p>
            <a:r>
              <a:rPr lang="en-US" dirty="0"/>
              <a:t>Agile glossaries </a:t>
            </a:r>
          </a:p>
        </p:txBody>
      </p:sp>
      <p:sp>
        <p:nvSpPr>
          <p:cNvPr id="5" name="Text Placeholder 2">
            <a:extLst>
              <a:ext uri="{FF2B5EF4-FFF2-40B4-BE49-F238E27FC236}">
                <a16:creationId xmlns:a16="http://schemas.microsoft.com/office/drawing/2014/main" id="{46671F45-EE0C-4BA1-FC73-3DAA2F02A7AA}"/>
              </a:ext>
            </a:extLst>
          </p:cNvPr>
          <p:cNvSpPr>
            <a:spLocks noGrp="1"/>
          </p:cNvSpPr>
          <p:nvPr>
            <p:ph type="body" idx="1"/>
          </p:nvPr>
        </p:nvSpPr>
        <p:spPr>
          <a:xfrm>
            <a:off x="381158" y="1120724"/>
            <a:ext cx="8380221" cy="3831526"/>
          </a:xfrm>
        </p:spPr>
        <p:txBody>
          <a:bodyPr/>
          <a:lstStyle/>
          <a:p>
            <a:pPr fontAlgn="base"/>
            <a:r>
              <a:rPr lang="en-US" sz="1800" b="0" i="0" strike="noStrike" dirty="0">
                <a:solidFill>
                  <a:srgbClr val="000000"/>
                </a:solidFill>
                <a:effectLst/>
              </a:rPr>
              <a:t>You can also use the following glossaries to </a:t>
            </a:r>
            <a:r>
              <a:rPr lang="en-US" dirty="0">
                <a:solidFill>
                  <a:srgbClr val="000000"/>
                </a:solidFill>
              </a:rPr>
              <a:t>look up</a:t>
            </a:r>
            <a:r>
              <a:rPr lang="en-US" sz="1800" b="0" i="0" strike="noStrike" dirty="0">
                <a:solidFill>
                  <a:srgbClr val="000000"/>
                </a:solidFill>
                <a:effectLst/>
              </a:rPr>
              <a:t> words or phrases you </a:t>
            </a:r>
            <a:r>
              <a:rPr lang="en-US" dirty="0">
                <a:solidFill>
                  <a:srgbClr val="000000"/>
                </a:solidFill>
              </a:rPr>
              <a:t>might </a:t>
            </a:r>
            <a:r>
              <a:rPr lang="en-US" sz="1800" b="0" i="0" strike="noStrike" dirty="0">
                <a:solidFill>
                  <a:srgbClr val="000000"/>
                </a:solidFill>
                <a:effectLst/>
              </a:rPr>
              <a:t>be unfamiliar with.</a:t>
            </a:r>
            <a:r>
              <a:rPr lang="en-US" dirty="0">
                <a:solidFill>
                  <a:srgbClr val="000000"/>
                </a:solidFill>
              </a:rPr>
              <a:t> </a:t>
            </a:r>
            <a:endParaRPr lang="en-US"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Helvetica Neue" panose="020B0604020202020204" charset="0"/>
              </a:rPr>
              <a:t>​</a:t>
            </a:r>
            <a:endParaRPr lang="en-GB"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rPr>
              <a:t>Agile glossaries:  </a:t>
            </a:r>
          </a:p>
          <a:p>
            <a:pPr algn="l" rtl="0" fontAlgn="base"/>
            <a:endParaRPr lang="en-GB" sz="1200" b="0" i="0" u="none" strike="noStrike" dirty="0">
              <a:solidFill>
                <a:srgbClr val="000000"/>
              </a:solidFill>
              <a:effectLst/>
            </a:endParaRPr>
          </a:p>
          <a:p>
            <a:pPr indent="-285750" fontAlgn="base">
              <a:buSzPct val="117000"/>
              <a:buFont typeface="Arial" panose="020B0604020202020204" pitchFamily="34" charset="0"/>
              <a:buChar char="•"/>
            </a:pPr>
            <a:r>
              <a:rPr lang="en-GB" sz="1800" b="0" i="0" strike="noStrike" dirty="0">
                <a:solidFill>
                  <a:srgbClr val="000000"/>
                </a:solidFill>
                <a:effectLst/>
                <a:hlinkClick r:id="rId2"/>
              </a:rPr>
              <a:t>APM</a:t>
            </a:r>
            <a:r>
              <a:rPr lang="en-GB" dirty="0">
                <a:solidFill>
                  <a:srgbClr val="000000"/>
                </a:solidFill>
                <a:hlinkClick r:id="rId2"/>
              </a:rPr>
              <a:t> </a:t>
            </a:r>
            <a:r>
              <a:rPr lang="en-GB" sz="1800" b="0" i="0" u="none" strike="noStrike" dirty="0">
                <a:solidFill>
                  <a:srgbClr val="000000"/>
                </a:solidFill>
                <a:effectLst/>
                <a:hlinkClick r:id="rId2"/>
              </a:rPr>
              <a:t>Agile product management glossary</a:t>
            </a:r>
            <a:r>
              <a:rPr lang="en-GB" sz="1800" b="0" i="0" u="none" strike="noStrike" dirty="0">
                <a:solidFill>
                  <a:srgbClr val="000000"/>
                </a:solidFill>
                <a:effectLst/>
              </a:rPr>
              <a:t> (30 words and phrases) </a:t>
            </a:r>
          </a:p>
          <a:p>
            <a:pPr indent="-285750" fontAlgn="base">
              <a:buSzPct val="117000"/>
              <a:buFont typeface="Arial" panose="020B0604020202020204" pitchFamily="34" charset="0"/>
              <a:buChar char="•"/>
            </a:pPr>
            <a:r>
              <a:rPr lang="en-GB" sz="1800" b="0" i="0" strike="noStrike" dirty="0">
                <a:solidFill>
                  <a:srgbClr val="000000"/>
                </a:solidFill>
                <a:effectLst/>
                <a:hlinkClick r:id="rId3"/>
              </a:rPr>
              <a:t>ClickUp</a:t>
            </a:r>
            <a:r>
              <a:rPr lang="en-GB" dirty="0">
                <a:solidFill>
                  <a:srgbClr val="000000"/>
                </a:solidFill>
                <a:hlinkClick r:id="rId3"/>
              </a:rPr>
              <a:t> </a:t>
            </a:r>
            <a:r>
              <a:rPr lang="en-GB" sz="1800" b="0" i="0" u="none" strike="noStrike" dirty="0">
                <a:solidFill>
                  <a:srgbClr val="000000"/>
                </a:solidFill>
                <a:effectLst/>
                <a:hlinkClick r:id="rId3"/>
              </a:rPr>
              <a:t>50 Agile terms everyone must know</a:t>
            </a:r>
            <a:r>
              <a:rPr lang="en-GB" sz="1800" b="0" i="0" u="none" strike="noStrike" dirty="0">
                <a:solidFill>
                  <a:srgbClr val="000000"/>
                </a:solidFill>
                <a:effectLst/>
              </a:rPr>
              <a:t> (50)  </a:t>
            </a:r>
            <a:r>
              <a:rPr lang="en-US" dirty="0">
                <a:solidFill>
                  <a:srgbClr val="000000"/>
                </a:solidFill>
              </a:rPr>
              <a:t> </a:t>
            </a:r>
            <a:endParaRPr lang="en-US" sz="1800" b="0" i="0" dirty="0">
              <a:solidFill>
                <a:srgbClr val="000000"/>
              </a:solidFill>
              <a:effectLst/>
              <a:latin typeface="Helvetica Neue" panose="020B0604020202020204" charset="0"/>
            </a:endParaRPr>
          </a:p>
          <a:p>
            <a:pPr indent="-285750" algn="l" rtl="0" fontAlgn="base">
              <a:buSzPct val="117000"/>
              <a:buFont typeface="Arial" panose="020B0604020202020204" pitchFamily="34" charset="0"/>
              <a:buChar char="•"/>
            </a:pPr>
            <a:r>
              <a:rPr lang="en-GB" sz="1800" i="0" strike="noStrike" dirty="0">
                <a:solidFill>
                  <a:srgbClr val="000000"/>
                </a:solidFill>
                <a:effectLst/>
                <a:hlinkClick r:id="rId4"/>
              </a:rPr>
              <a:t>Agile Alliance Agile glossary</a:t>
            </a:r>
            <a:r>
              <a:rPr lang="en-GB" sz="1800" i="0" strike="noStrike" dirty="0">
                <a:solidFill>
                  <a:srgbClr val="000000"/>
                </a:solidFill>
                <a:effectLst/>
              </a:rPr>
              <a:t> (</a:t>
            </a:r>
            <a:r>
              <a:rPr lang="en-GB" sz="1800" b="0" i="0" u="none" strike="noStrike" dirty="0">
                <a:solidFill>
                  <a:srgbClr val="000000"/>
                </a:solidFill>
                <a:effectLst/>
              </a:rPr>
              <a:t>75) </a:t>
            </a:r>
          </a:p>
          <a:p>
            <a:pPr algn="l" rtl="0" fontAlgn="base">
              <a:buSzPct val="117000"/>
            </a:pPr>
            <a:endParaRPr lang="en-GB" dirty="0">
              <a:solidFill>
                <a:srgbClr val="000000"/>
              </a:solidFill>
              <a:latin typeface="Helvetica Neue" panose="020B0604020202020204" charset="0"/>
            </a:endParaRPr>
          </a:p>
          <a:p>
            <a:endParaRPr lang="en-GB" b="0" i="0" dirty="0">
              <a:solidFill>
                <a:srgbClr val="000000"/>
              </a:solidFill>
              <a:effectLst/>
            </a:endParaRPr>
          </a:p>
        </p:txBody>
      </p:sp>
    </p:spTree>
    <p:extLst>
      <p:ext uri="{BB962C8B-B14F-4D97-AF65-F5344CB8AC3E}">
        <p14:creationId xmlns:p14="http://schemas.microsoft.com/office/powerpoint/2010/main" val="2453999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A528-09FA-BD6D-EB49-ABDC22B9BA89}"/>
              </a:ext>
            </a:extLst>
          </p:cNvPr>
          <p:cNvSpPr>
            <a:spLocks noGrp="1"/>
          </p:cNvSpPr>
          <p:nvPr>
            <p:ph type="title"/>
          </p:nvPr>
        </p:nvSpPr>
        <p:spPr/>
        <p:txBody>
          <a:bodyPr/>
          <a:lstStyle/>
          <a:p>
            <a:r>
              <a:rPr lang="en-US" dirty="0"/>
              <a:t>Agile tools </a:t>
            </a:r>
          </a:p>
        </p:txBody>
      </p:sp>
      <p:sp>
        <p:nvSpPr>
          <p:cNvPr id="7" name="Text Placeholder 2">
            <a:extLst>
              <a:ext uri="{FF2B5EF4-FFF2-40B4-BE49-F238E27FC236}">
                <a16:creationId xmlns:a16="http://schemas.microsoft.com/office/drawing/2014/main" id="{530EA1C9-3F09-7F38-926A-7A2A64643F30}"/>
              </a:ext>
            </a:extLst>
          </p:cNvPr>
          <p:cNvSpPr>
            <a:spLocks noGrp="1"/>
          </p:cNvSpPr>
          <p:nvPr>
            <p:ph type="body" idx="1"/>
          </p:nvPr>
        </p:nvSpPr>
        <p:spPr>
          <a:xfrm>
            <a:off x="381158" y="1120724"/>
            <a:ext cx="8380221" cy="3831526"/>
          </a:xfrm>
        </p:spPr>
        <p:txBody>
          <a:bodyPr/>
          <a:lstStyle/>
          <a:p>
            <a:r>
              <a:rPr lang="en-US" dirty="0"/>
              <a:t>Here are some examples of useful Agile tools. </a:t>
            </a:r>
          </a:p>
          <a:p>
            <a:endParaRPr lang="en-US"/>
          </a:p>
          <a:p>
            <a:r>
              <a:rPr lang="en-US" b="1" dirty="0"/>
              <a:t>Planning, user stories, task description and allocation: </a:t>
            </a:r>
            <a:r>
              <a:rPr lang="en-US" dirty="0"/>
              <a:t>​</a:t>
            </a:r>
          </a:p>
          <a:p>
            <a:r>
              <a:rPr lang="en-US" dirty="0">
                <a:hlinkClick r:id="rId2"/>
              </a:rPr>
              <a:t>Trello</a:t>
            </a:r>
            <a:r>
              <a:rPr lang="en-US" dirty="0"/>
              <a:t>, </a:t>
            </a:r>
            <a:r>
              <a:rPr lang="en-US" dirty="0">
                <a:hlinkClick r:id="rId3"/>
              </a:rPr>
              <a:t>Jira</a:t>
            </a:r>
            <a:r>
              <a:rPr lang="en-US" dirty="0"/>
              <a:t>, </a:t>
            </a:r>
            <a:r>
              <a:rPr lang="en-US" dirty="0">
                <a:hlinkClick r:id="rId4"/>
              </a:rPr>
              <a:t>Microsoft Planner</a:t>
            </a:r>
            <a:r>
              <a:rPr lang="en-US" dirty="0"/>
              <a:t> and </a:t>
            </a:r>
            <a:r>
              <a:rPr lang="en-US" dirty="0">
                <a:hlinkClick r:id="rId5"/>
              </a:rPr>
              <a:t>Monday.com</a:t>
            </a:r>
            <a:r>
              <a:rPr lang="en-US" dirty="0"/>
              <a:t> ​</a:t>
            </a:r>
          </a:p>
          <a:p>
            <a:endParaRPr lang="en-US"/>
          </a:p>
          <a:p>
            <a:r>
              <a:rPr lang="en-US" b="1" dirty="0"/>
              <a:t>Whiteboard tools: ​</a:t>
            </a:r>
          </a:p>
          <a:p>
            <a:r>
              <a:rPr lang="en-US" dirty="0">
                <a:hlinkClick r:id="rId6"/>
              </a:rPr>
              <a:t>Mural</a:t>
            </a:r>
            <a:r>
              <a:rPr lang="en-US" dirty="0"/>
              <a:t>, </a:t>
            </a:r>
            <a:r>
              <a:rPr lang="en-US" dirty="0">
                <a:hlinkClick r:id="rId7"/>
              </a:rPr>
              <a:t>Google Jamboard</a:t>
            </a:r>
            <a:r>
              <a:rPr lang="en-US" dirty="0"/>
              <a:t>, </a:t>
            </a:r>
            <a:r>
              <a:rPr lang="en-US" dirty="0">
                <a:hlinkClick r:id="rId8"/>
              </a:rPr>
              <a:t>Microsoft Whiteboard</a:t>
            </a:r>
            <a:r>
              <a:rPr lang="en-US" dirty="0"/>
              <a:t> and </a:t>
            </a:r>
            <a:r>
              <a:rPr lang="en-US" dirty="0">
                <a:hlinkClick r:id="rId9"/>
              </a:rPr>
              <a:t>Miro​​</a:t>
            </a:r>
          </a:p>
          <a:p>
            <a:endParaRPr lang="en-US"/>
          </a:p>
          <a:p>
            <a:r>
              <a:rPr lang="en-US" b="1" dirty="0"/>
              <a:t>Retros: </a:t>
            </a:r>
            <a:r>
              <a:rPr lang="en-US" dirty="0">
                <a:hlinkClick r:id="rId10"/>
              </a:rPr>
              <a:t>Miro has a library of retro templates​</a:t>
            </a:r>
          </a:p>
          <a:p>
            <a:r>
              <a:rPr lang="en-US" dirty="0"/>
              <a:t>​</a:t>
            </a:r>
          </a:p>
          <a:p>
            <a:endParaRPr lang="en-US" dirty="0"/>
          </a:p>
        </p:txBody>
      </p:sp>
    </p:spTree>
    <p:extLst>
      <p:ext uri="{BB962C8B-B14F-4D97-AF65-F5344CB8AC3E}">
        <p14:creationId xmlns:p14="http://schemas.microsoft.com/office/powerpoint/2010/main" val="3538423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4A56-0F62-7A24-BA10-395C044F3FE5}"/>
              </a:ext>
            </a:extLst>
          </p:cNvPr>
          <p:cNvSpPr>
            <a:spLocks noGrp="1"/>
          </p:cNvSpPr>
          <p:nvPr>
            <p:ph type="title"/>
          </p:nvPr>
        </p:nvSpPr>
        <p:spPr/>
        <p:txBody>
          <a:bodyPr/>
          <a:lstStyle/>
          <a:p>
            <a:r>
              <a:rPr lang="en-US" dirty="0"/>
              <a:t>Next steps</a:t>
            </a:r>
            <a:endParaRPr lang="en-GB" dirty="0"/>
          </a:p>
        </p:txBody>
      </p:sp>
    </p:spTree>
    <p:extLst>
      <p:ext uri="{BB962C8B-B14F-4D97-AF65-F5344CB8AC3E}">
        <p14:creationId xmlns:p14="http://schemas.microsoft.com/office/powerpoint/2010/main" val="1340626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A27A-7ACB-3C9D-3D66-CD93AE392809}"/>
              </a:ext>
            </a:extLst>
          </p:cNvPr>
          <p:cNvSpPr>
            <a:spLocks noGrp="1"/>
          </p:cNvSpPr>
          <p:nvPr>
            <p:ph type="title"/>
          </p:nvPr>
        </p:nvSpPr>
        <p:spPr/>
        <p:txBody>
          <a:bodyPr/>
          <a:lstStyle/>
          <a:p>
            <a:r>
              <a:rPr lang="en-US" dirty="0"/>
              <a:t>Putting Agile into action </a:t>
            </a:r>
            <a:endParaRPr lang="en-GB" dirty="0"/>
          </a:p>
        </p:txBody>
      </p:sp>
      <p:sp>
        <p:nvSpPr>
          <p:cNvPr id="3" name="Text Placeholder 2">
            <a:extLst>
              <a:ext uri="{FF2B5EF4-FFF2-40B4-BE49-F238E27FC236}">
                <a16:creationId xmlns:a16="http://schemas.microsoft.com/office/drawing/2014/main" id="{6BBD5554-63E4-2D77-1D6A-FFD24469D64D}"/>
              </a:ext>
            </a:extLst>
          </p:cNvPr>
          <p:cNvSpPr>
            <a:spLocks noGrp="1"/>
          </p:cNvSpPr>
          <p:nvPr>
            <p:ph type="body" idx="1"/>
          </p:nvPr>
        </p:nvSpPr>
        <p:spPr/>
        <p:txBody>
          <a:bodyPr/>
          <a:lstStyle/>
          <a:p>
            <a:r>
              <a:rPr lang="en-US" dirty="0"/>
              <a:t>Here are some ideas to start using Agile in your day-to-day role:​</a:t>
            </a:r>
          </a:p>
          <a:p>
            <a:endParaRPr lang="en-US" sz="1200" dirty="0"/>
          </a:p>
          <a:p>
            <a:pPr marL="285750" indent="-285750">
              <a:buSzPct val="117000"/>
              <a:buFont typeface="Arial" panose="020B0604020202020204" pitchFamily="34" charset="0"/>
              <a:buChar char="•"/>
            </a:pPr>
            <a:r>
              <a:rPr lang="en-US" dirty="0"/>
              <a:t>discuss the approaches with others in your team </a:t>
            </a:r>
            <a:r>
              <a:rPr lang="en-GB" dirty="0"/>
              <a:t>–</a:t>
            </a:r>
            <a:r>
              <a:rPr lang="en-US" dirty="0"/>
              <a:t> this could be during a team meeting or a lunch-and-learn session​</a:t>
            </a:r>
          </a:p>
          <a:p>
            <a:pPr marL="285750" indent="-285750">
              <a:buSzPct val="117000"/>
              <a:buChar char="•"/>
            </a:pPr>
            <a:r>
              <a:rPr lang="en-US" dirty="0"/>
              <a:t>try using a Kanban approach</a:t>
            </a:r>
            <a:r>
              <a:rPr lang="en-US" b="1" dirty="0"/>
              <a:t> </a:t>
            </a:r>
            <a:r>
              <a:rPr lang="en-GB" dirty="0"/>
              <a:t>–</a:t>
            </a:r>
            <a:r>
              <a:rPr lang="en-US" dirty="0"/>
              <a:t> this could be for a new project you’re about to start</a:t>
            </a:r>
          </a:p>
          <a:p>
            <a:pPr marL="285750" indent="-285750">
              <a:buSzPct val="117000"/>
              <a:buChar char="•"/>
            </a:pPr>
            <a:r>
              <a:rPr lang="en-US" dirty="0"/>
              <a:t>if you do not have an immediate project, then try using a Kanban approach for a month with your own ‘to-do’ list </a:t>
            </a:r>
          </a:p>
          <a:p>
            <a:pPr marL="285750" indent="-285750">
              <a:buSzPct val="117000"/>
              <a:buChar char="•"/>
            </a:pPr>
            <a:r>
              <a:rPr lang="en-US" dirty="0"/>
              <a:t>talk to other colleagues about their experiences of Agile </a:t>
            </a:r>
            <a:r>
              <a:rPr lang="en-GB" dirty="0"/>
              <a:t>–</a:t>
            </a:r>
            <a:r>
              <a:rPr lang="en-US" dirty="0"/>
              <a:t> this could be colleagues in other councils or </a:t>
            </a:r>
            <a:r>
              <a:rPr lang="en-US" dirty="0" err="1"/>
              <a:t>organisations</a:t>
            </a:r>
            <a:r>
              <a:rPr lang="en-US" dirty="0"/>
              <a:t> you work closely with</a:t>
            </a:r>
          </a:p>
          <a:p>
            <a:pPr marL="285750" indent="-285750">
              <a:buSzPct val="117000"/>
              <a:buChar char="•"/>
            </a:pPr>
            <a:r>
              <a:rPr lang="en-US" dirty="0"/>
              <a:t>share this overview and discuss the approaches with others in your team</a:t>
            </a:r>
          </a:p>
        </p:txBody>
      </p:sp>
    </p:spTree>
    <p:extLst>
      <p:ext uri="{BB962C8B-B14F-4D97-AF65-F5344CB8AC3E}">
        <p14:creationId xmlns:p14="http://schemas.microsoft.com/office/powerpoint/2010/main" val="2453105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D10B-B25E-60D2-E395-40ED138ECBDC}"/>
              </a:ext>
            </a:extLst>
          </p:cNvPr>
          <p:cNvSpPr>
            <a:spLocks noGrp="1"/>
          </p:cNvSpPr>
          <p:nvPr>
            <p:ph type="title"/>
          </p:nvPr>
        </p:nvSpPr>
        <p:spPr/>
        <p:txBody>
          <a:bodyPr/>
          <a:lstStyle/>
          <a:p>
            <a:r>
              <a:rPr lang="en-GB"/>
              <a:t>Tell us what you thought of this overview</a:t>
            </a:r>
            <a:endParaRPr lang="en-US"/>
          </a:p>
        </p:txBody>
      </p:sp>
      <p:sp>
        <p:nvSpPr>
          <p:cNvPr id="3" name="Text Placeholder 2">
            <a:extLst>
              <a:ext uri="{FF2B5EF4-FFF2-40B4-BE49-F238E27FC236}">
                <a16:creationId xmlns:a16="http://schemas.microsoft.com/office/drawing/2014/main" id="{A4A7D64E-03A8-4A37-A0B6-1BB69D1028AA}"/>
              </a:ext>
            </a:extLst>
          </p:cNvPr>
          <p:cNvSpPr>
            <a:spLocks noGrp="1"/>
          </p:cNvSpPr>
          <p:nvPr>
            <p:ph type="body" idx="1"/>
          </p:nvPr>
        </p:nvSpPr>
        <p:spPr/>
        <p:txBody>
          <a:bodyPr/>
          <a:lstStyle/>
          <a:p>
            <a:pPr algn="l" rtl="0" fontAlgn="base"/>
            <a:r>
              <a:rPr lang="en-US" sz="1800" b="0" i="0" u="none" strike="noStrike" dirty="0">
                <a:solidFill>
                  <a:srgbClr val="000000"/>
                </a:solidFill>
                <a:effectLst/>
              </a:rPr>
              <a:t>If this overview was useful to you, do share it with your colleagues.​</a:t>
            </a:r>
            <a:r>
              <a:rPr lang="en-US" sz="1800" b="0" i="0" dirty="0">
                <a:solidFill>
                  <a:srgbClr val="000000"/>
                </a:solidFill>
                <a:effectLst/>
              </a:rPr>
              <a:t>​</a:t>
            </a:r>
            <a:endParaRPr lang="en-US" b="0" i="0" dirty="0">
              <a:solidFill>
                <a:srgbClr val="000000"/>
              </a:solidFill>
              <a:effectLst/>
              <a:latin typeface="Segoe UI" panose="020B0502040204020203" pitchFamily="34" charset="0"/>
            </a:endParaRPr>
          </a:p>
          <a:p>
            <a:pPr algn="l" rtl="0" fontAlgn="base"/>
            <a:r>
              <a:rPr lang="en-US" sz="1800" b="0" i="0" u="none" strike="noStrike" dirty="0">
                <a:solidFill>
                  <a:srgbClr val="000000"/>
                </a:solidFill>
                <a:effectLst/>
              </a:rPr>
              <a:t>​</a:t>
            </a:r>
            <a:r>
              <a:rPr lang="en-US" sz="1800" b="0" i="0" dirty="0">
                <a:solidFill>
                  <a:srgbClr val="000000"/>
                </a:solidFill>
                <a:effectLst/>
              </a:rPr>
              <a:t>​</a:t>
            </a:r>
            <a:endParaRPr lang="en-US" b="0" i="0" dirty="0">
              <a:solidFill>
                <a:srgbClr val="000000"/>
              </a:solidFill>
              <a:effectLst/>
            </a:endParaRPr>
          </a:p>
          <a:p>
            <a:pPr fontAlgn="base"/>
            <a:r>
              <a:rPr lang="en-US" sz="1800" b="0" i="0" u="none" strike="noStrike" dirty="0">
                <a:solidFill>
                  <a:srgbClr val="000000"/>
                </a:solidFill>
                <a:effectLst/>
              </a:rPr>
              <a:t>Please </a:t>
            </a:r>
            <a:r>
              <a:rPr lang="en-US" dirty="0">
                <a:solidFill>
                  <a:srgbClr val="000000"/>
                </a:solidFill>
              </a:rPr>
              <a:t>take</a:t>
            </a:r>
            <a:r>
              <a:rPr lang="en-US" sz="1800" b="0" i="0" u="none" strike="noStrike" dirty="0">
                <a:solidFill>
                  <a:srgbClr val="000000"/>
                </a:solidFill>
                <a:effectLst/>
              </a:rPr>
              <a:t> a moment to </a:t>
            </a:r>
            <a:r>
              <a:rPr lang="en-US" sz="1800" b="1" i="0" u="sng" strike="noStrike" dirty="0">
                <a:solidFill>
                  <a:srgbClr val="0070C0"/>
                </a:solidFill>
                <a:effectLst/>
                <a:hlinkClick r:id="rId2">
                  <a:extLst>
                    <a:ext uri="{A12FA001-AC4F-418D-AE19-62706E023703}">
                      <ahyp:hlinkClr xmlns:ahyp="http://schemas.microsoft.com/office/drawing/2018/hyperlinkcolor" val="tx"/>
                    </a:ext>
                  </a:extLst>
                </a:hlinkClick>
              </a:rPr>
              <a:t>complete our</a:t>
            </a:r>
            <a:r>
              <a:rPr lang="en-US" b="1" u="sng" dirty="0">
                <a:solidFill>
                  <a:srgbClr val="0070C0"/>
                </a:solidFill>
                <a:hlinkClick r:id="rId2"/>
              </a:rPr>
              <a:t> </a:t>
            </a:r>
            <a:r>
              <a:rPr lang="en-US" sz="1800" b="1" i="0" u="sng" strike="noStrike" dirty="0">
                <a:solidFill>
                  <a:srgbClr val="0070C0"/>
                </a:solidFill>
                <a:effectLst/>
                <a:hlinkClick r:id="rId2">
                  <a:extLst>
                    <a:ext uri="{A12FA001-AC4F-418D-AE19-62706E023703}">
                      <ahyp:hlinkClr xmlns:ahyp="http://schemas.microsoft.com/office/drawing/2018/hyperlinkcolor" val="tx"/>
                    </a:ext>
                  </a:extLst>
                </a:hlinkClick>
              </a:rPr>
              <a:t>feedback survey</a:t>
            </a:r>
            <a:r>
              <a:rPr lang="en-US" sz="1800" b="1" i="0" u="none" strike="noStrike" dirty="0">
                <a:solidFill>
                  <a:srgbClr val="000000"/>
                </a:solidFill>
                <a:effectLst/>
              </a:rPr>
              <a:t> </a:t>
            </a:r>
            <a:r>
              <a:rPr lang="en-US" sz="1800" b="0" i="0" u="none" strike="noStrike" dirty="0">
                <a:solidFill>
                  <a:srgbClr val="000000"/>
                </a:solidFill>
                <a:effectLst/>
              </a:rPr>
              <a:t>(link opens </a:t>
            </a:r>
            <a:r>
              <a:rPr lang="en-US" dirty="0">
                <a:solidFill>
                  <a:srgbClr val="000000"/>
                </a:solidFill>
              </a:rPr>
              <a:t>a </a:t>
            </a:r>
            <a:r>
              <a:rPr lang="en-US" sz="1800" b="0" i="0" u="none" strike="noStrike" dirty="0">
                <a:solidFill>
                  <a:srgbClr val="000000"/>
                </a:solidFill>
                <a:effectLst/>
              </a:rPr>
              <a:t>Microsoft </a:t>
            </a:r>
            <a:r>
              <a:rPr lang="en-US" dirty="0">
                <a:solidFill>
                  <a:srgbClr val="000000"/>
                </a:solidFill>
              </a:rPr>
              <a:t>Form</a:t>
            </a:r>
            <a:r>
              <a:rPr lang="en-US" sz="1800" b="0" i="0" u="none" strike="noStrike" dirty="0">
                <a:solidFill>
                  <a:srgbClr val="000000"/>
                </a:solidFill>
                <a:effectLst/>
              </a:rPr>
              <a:t>).  ​</a:t>
            </a:r>
            <a:r>
              <a:rPr lang="en-US" sz="1800" b="0" i="0" dirty="0">
                <a:solidFill>
                  <a:srgbClr val="000000"/>
                </a:solidFill>
                <a:effectLst/>
              </a:rPr>
              <a:t>​</a:t>
            </a:r>
            <a:endParaRPr lang="en-US" b="0" i="0" dirty="0">
              <a:solidFill>
                <a:srgbClr val="000000"/>
              </a:solidFill>
              <a:effectLst/>
            </a:endParaRPr>
          </a:p>
          <a:p>
            <a:pPr algn="l" rtl="0" fontAlgn="base"/>
            <a:r>
              <a:rPr lang="en-US" sz="1800" b="0" i="0" u="none" strike="noStrike" dirty="0">
                <a:solidFill>
                  <a:srgbClr val="000000"/>
                </a:solidFill>
                <a:effectLst/>
              </a:rPr>
              <a:t>​</a:t>
            </a:r>
            <a:r>
              <a:rPr lang="en-US" sz="1800" b="0" i="0" dirty="0">
                <a:solidFill>
                  <a:srgbClr val="000000"/>
                </a:solidFill>
                <a:effectLst/>
              </a:rPr>
              <a:t>​</a:t>
            </a:r>
            <a:endParaRPr lang="en-US" b="0" i="0" dirty="0">
              <a:solidFill>
                <a:srgbClr val="000000"/>
              </a:solidFill>
              <a:effectLst/>
            </a:endParaRPr>
          </a:p>
          <a:p>
            <a:pPr algn="l" rtl="0" fontAlgn="base"/>
            <a:r>
              <a:rPr lang="en-US" sz="1800" b="0" i="0" u="none" strike="noStrike" dirty="0">
                <a:solidFill>
                  <a:srgbClr val="000000"/>
                </a:solidFill>
                <a:effectLst/>
              </a:rPr>
              <a:t>Thank you. </a:t>
            </a:r>
            <a:r>
              <a:rPr lang="en-US" sz="1800" b="0" i="0" dirty="0">
                <a:solidFill>
                  <a:srgbClr val="000000"/>
                </a:solidFill>
                <a:effectLst/>
              </a:rPr>
              <a:t>​</a:t>
            </a:r>
            <a:br>
              <a:rPr lang="en-US" sz="1800" b="0" i="0" dirty="0">
                <a:effectLst/>
                <a:latin typeface="Helvetica Neue" panose="020B0604020202020204" charset="0"/>
              </a:rPr>
            </a:br>
            <a:r>
              <a:rPr lang="en-US" sz="1800" b="0" i="0" dirty="0">
                <a:solidFill>
                  <a:srgbClr val="000000"/>
                </a:solidFill>
                <a:effectLst/>
              </a:rPr>
              <a:t>​</a:t>
            </a:r>
            <a:endParaRPr lang="en-US" b="0" i="0" dirty="0">
              <a:solidFill>
                <a:srgbClr val="000000"/>
              </a:solidFill>
              <a:effectLst/>
            </a:endParaRPr>
          </a:p>
          <a:p>
            <a:endParaRPr lang="en-GB"/>
          </a:p>
        </p:txBody>
      </p:sp>
    </p:spTree>
    <p:extLst>
      <p:ext uri="{BB962C8B-B14F-4D97-AF65-F5344CB8AC3E}">
        <p14:creationId xmlns:p14="http://schemas.microsoft.com/office/powerpoint/2010/main" val="279731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A70C-77E8-3922-4539-56CC416D1EF8}"/>
              </a:ext>
            </a:extLst>
          </p:cNvPr>
          <p:cNvSpPr>
            <a:spLocks noGrp="1"/>
          </p:cNvSpPr>
          <p:nvPr>
            <p:ph type="title"/>
          </p:nvPr>
        </p:nvSpPr>
        <p:spPr/>
        <p:txBody>
          <a:bodyPr/>
          <a:lstStyle/>
          <a:p>
            <a:r>
              <a:rPr lang="en-US" dirty="0"/>
              <a:t>Waterfall approach</a:t>
            </a:r>
            <a:endParaRPr lang="en-GB" dirty="0"/>
          </a:p>
        </p:txBody>
      </p:sp>
    </p:spTree>
    <p:extLst>
      <p:ext uri="{BB962C8B-B14F-4D97-AF65-F5344CB8AC3E}">
        <p14:creationId xmlns:p14="http://schemas.microsoft.com/office/powerpoint/2010/main" val="3332278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BBD1-D79B-BE14-707E-78894627F956}"/>
              </a:ext>
            </a:extLst>
          </p:cNvPr>
          <p:cNvSpPr>
            <a:spLocks noGrp="1"/>
          </p:cNvSpPr>
          <p:nvPr>
            <p:ph type="title"/>
          </p:nvPr>
        </p:nvSpPr>
        <p:spPr/>
        <p:txBody>
          <a:bodyPr/>
          <a:lstStyle/>
          <a:p>
            <a:r>
              <a:rPr lang="en-GB" dirty="0"/>
              <a:t>What is the Waterfall approach? </a:t>
            </a:r>
            <a:endParaRPr lang="en-US" dirty="0"/>
          </a:p>
        </p:txBody>
      </p:sp>
      <p:sp>
        <p:nvSpPr>
          <p:cNvPr id="3" name="Text Placeholder 2">
            <a:extLst>
              <a:ext uri="{FF2B5EF4-FFF2-40B4-BE49-F238E27FC236}">
                <a16:creationId xmlns:a16="http://schemas.microsoft.com/office/drawing/2014/main" id="{D484452F-C31E-5A51-0D93-309EE3274D1A}"/>
              </a:ext>
            </a:extLst>
          </p:cNvPr>
          <p:cNvSpPr>
            <a:spLocks noGrp="1"/>
          </p:cNvSpPr>
          <p:nvPr>
            <p:ph type="body" idx="1"/>
          </p:nvPr>
        </p:nvSpPr>
        <p:spPr>
          <a:xfrm>
            <a:off x="381158" y="1120724"/>
            <a:ext cx="8180281" cy="3831526"/>
          </a:xfrm>
        </p:spPr>
        <p:txBody>
          <a:bodyPr/>
          <a:lstStyle/>
          <a:p>
            <a:r>
              <a:rPr lang="en-GB" dirty="0"/>
              <a:t>Traditionally, project management has taken a Waterfall approach. A Waterfall approach follows sequential project steps planned from the start, based on a pre-set specification of what the product is to deliver. </a:t>
            </a:r>
          </a:p>
          <a:p>
            <a:endParaRPr lang="en-GB" dirty="0"/>
          </a:p>
          <a:p>
            <a:r>
              <a:rPr lang="en-GB" dirty="0"/>
              <a:t>This approach works well for projects where the requirements and user need are static – for example, building a bridge. However, in a world of rapid technology change it can lead to projects being delivered that no longer meet requirements. </a:t>
            </a:r>
          </a:p>
          <a:p>
            <a:endParaRPr lang="en-GB" dirty="0"/>
          </a:p>
          <a:p>
            <a:r>
              <a:rPr lang="en-GB" dirty="0"/>
              <a:t>For example, the National Plan for IT took so long in delivery that some of the technology it was based on had become obsolete. The Prince2 approach to project management is an example of a Waterfall approach.</a:t>
            </a:r>
          </a:p>
          <a:p>
            <a:endParaRPr lang="en-GB" dirty="0"/>
          </a:p>
        </p:txBody>
      </p:sp>
    </p:spTree>
    <p:extLst>
      <p:ext uri="{BB962C8B-B14F-4D97-AF65-F5344CB8AC3E}">
        <p14:creationId xmlns:p14="http://schemas.microsoft.com/office/powerpoint/2010/main" val="701080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BBD1-D79B-BE14-707E-78894627F956}"/>
              </a:ext>
            </a:extLst>
          </p:cNvPr>
          <p:cNvSpPr>
            <a:spLocks noGrp="1"/>
          </p:cNvSpPr>
          <p:nvPr>
            <p:ph type="title"/>
          </p:nvPr>
        </p:nvSpPr>
        <p:spPr/>
        <p:txBody>
          <a:bodyPr/>
          <a:lstStyle/>
          <a:p>
            <a:r>
              <a:rPr lang="en-GB" dirty="0"/>
              <a:t>The Waterfall approach </a:t>
            </a:r>
            <a:endParaRPr lang="en-US" dirty="0"/>
          </a:p>
          <a:p>
            <a:endParaRPr lang="en-GB" dirty="0"/>
          </a:p>
        </p:txBody>
      </p:sp>
      <p:sp>
        <p:nvSpPr>
          <p:cNvPr id="3" name="Text Placeholder 2">
            <a:extLst>
              <a:ext uri="{FF2B5EF4-FFF2-40B4-BE49-F238E27FC236}">
                <a16:creationId xmlns:a16="http://schemas.microsoft.com/office/drawing/2014/main" id="{D484452F-C31E-5A51-0D93-309EE3274D1A}"/>
              </a:ext>
            </a:extLst>
          </p:cNvPr>
          <p:cNvSpPr>
            <a:spLocks noGrp="1"/>
          </p:cNvSpPr>
          <p:nvPr>
            <p:ph type="body" idx="1"/>
          </p:nvPr>
        </p:nvSpPr>
        <p:spPr/>
        <p:txBody>
          <a:bodyPr/>
          <a:lstStyle/>
          <a:p>
            <a:r>
              <a:rPr lang="en-GB" dirty="0"/>
              <a:t>A Waterfall approach has a series of stages </a:t>
            </a:r>
            <a:r>
              <a:rPr lang="en-GB" b="1" dirty="0"/>
              <a:t>before</a:t>
            </a:r>
            <a:r>
              <a:rPr lang="en-GB" dirty="0"/>
              <a:t> a product is released – planning, building, and testing.</a:t>
            </a:r>
            <a:endParaRPr lang="en-US" dirty="0"/>
          </a:p>
        </p:txBody>
      </p:sp>
      <p:pic>
        <p:nvPicPr>
          <p:cNvPr id="25" name="Picture 24" descr="A diagram of the Waterfall process, going through plan, build, test and release, showing lamp assets that create a lamp following the process steps&#10;">
            <a:extLst>
              <a:ext uri="{FF2B5EF4-FFF2-40B4-BE49-F238E27FC236}">
                <a16:creationId xmlns:a16="http://schemas.microsoft.com/office/drawing/2014/main" id="{111E565F-1E49-CBAF-AEC1-F62F2D5FD280}"/>
              </a:ext>
            </a:extLst>
          </p:cNvPr>
          <p:cNvPicPr>
            <a:picLocks noChangeAspect="1"/>
          </p:cNvPicPr>
          <p:nvPr/>
        </p:nvPicPr>
        <p:blipFill>
          <a:blip r:embed="rId2"/>
          <a:stretch>
            <a:fillRect/>
          </a:stretch>
        </p:blipFill>
        <p:spPr>
          <a:xfrm>
            <a:off x="2944800" y="972000"/>
            <a:ext cx="6212439" cy="4214594"/>
          </a:xfrm>
          <a:prstGeom prst="rect">
            <a:avLst/>
          </a:prstGeom>
        </p:spPr>
      </p:pic>
    </p:spTree>
    <p:extLst>
      <p:ext uri="{BB962C8B-B14F-4D97-AF65-F5344CB8AC3E}">
        <p14:creationId xmlns:p14="http://schemas.microsoft.com/office/powerpoint/2010/main" val="329990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58A2-D3AD-76FE-05A8-6D6977F18D92}"/>
              </a:ext>
            </a:extLst>
          </p:cNvPr>
          <p:cNvSpPr>
            <a:spLocks noGrp="1"/>
          </p:cNvSpPr>
          <p:nvPr>
            <p:ph type="title"/>
          </p:nvPr>
        </p:nvSpPr>
        <p:spPr/>
        <p:txBody>
          <a:bodyPr/>
          <a:lstStyle/>
          <a:p>
            <a:r>
              <a:rPr lang="en-US" dirty="0"/>
              <a:t>Pros and cons of using Waterfall</a:t>
            </a:r>
            <a:endParaRPr lang="en-GB" dirty="0"/>
          </a:p>
        </p:txBody>
      </p:sp>
      <p:sp>
        <p:nvSpPr>
          <p:cNvPr id="3" name="Text Placeholder 2">
            <a:extLst>
              <a:ext uri="{FF2B5EF4-FFF2-40B4-BE49-F238E27FC236}">
                <a16:creationId xmlns:a16="http://schemas.microsoft.com/office/drawing/2014/main" id="{5D5AFD85-F370-8735-FB38-2DCA5069477C}"/>
              </a:ext>
            </a:extLst>
          </p:cNvPr>
          <p:cNvSpPr>
            <a:spLocks noGrp="1"/>
          </p:cNvSpPr>
          <p:nvPr>
            <p:ph type="body" idx="1"/>
          </p:nvPr>
        </p:nvSpPr>
        <p:spPr>
          <a:xfrm>
            <a:off x="381158" y="1120724"/>
            <a:ext cx="7885313" cy="3831526"/>
          </a:xfrm>
        </p:spPr>
        <p:txBody>
          <a:bodyPr/>
          <a:lstStyle/>
          <a:p>
            <a:r>
              <a:rPr lang="en-US" b="1" dirty="0"/>
              <a:t>The pros for using Waterfall:</a:t>
            </a:r>
          </a:p>
          <a:p>
            <a:pPr indent="-285750">
              <a:buFont typeface="Arial" panose="020B0604020202020204" pitchFamily="34" charset="0"/>
              <a:buChar char="•"/>
            </a:pPr>
            <a:r>
              <a:rPr lang="en-US" dirty="0"/>
              <a:t>uses a clear structure </a:t>
            </a:r>
          </a:p>
          <a:p>
            <a:pPr indent="-285750">
              <a:buFont typeface="Arial" panose="020B0604020202020204" pitchFamily="34" charset="0"/>
              <a:buChar char="•"/>
            </a:pPr>
            <a:r>
              <a:rPr lang="en-US" dirty="0"/>
              <a:t>determines the end goal early on</a:t>
            </a:r>
          </a:p>
          <a:p>
            <a:pPr indent="-285750">
              <a:buFont typeface="Arial" panose="020B0604020202020204" pitchFamily="34" charset="0"/>
              <a:buChar char="•"/>
            </a:pPr>
            <a:r>
              <a:rPr lang="en-US" dirty="0"/>
              <a:t>allows for budget predictability</a:t>
            </a:r>
          </a:p>
          <a:p>
            <a:pPr indent="-285750">
              <a:buFont typeface="Arial" panose="020B0604020202020204" pitchFamily="34" charset="0"/>
              <a:buChar char="•"/>
            </a:pPr>
            <a:r>
              <a:rPr lang="en-US" dirty="0"/>
              <a:t>transfers information well  </a:t>
            </a:r>
          </a:p>
          <a:p>
            <a:endParaRPr lang="en-US" dirty="0"/>
          </a:p>
          <a:p>
            <a:r>
              <a:rPr lang="en-US" b="1" dirty="0"/>
              <a:t>The cons for using Waterfall:</a:t>
            </a:r>
            <a:endParaRPr lang="en-US" dirty="0"/>
          </a:p>
          <a:p>
            <a:pPr marL="285750" indent="-285750">
              <a:buFont typeface="Arial,Sans-Serif"/>
              <a:buChar char="•"/>
            </a:pPr>
            <a:r>
              <a:rPr lang="en-US" dirty="0"/>
              <a:t>makes change difficult </a:t>
            </a:r>
          </a:p>
          <a:p>
            <a:pPr marL="285750" indent="-285750">
              <a:buFont typeface="Arial,Sans-Serif"/>
              <a:buChar char="•"/>
            </a:pPr>
            <a:r>
              <a:rPr lang="en-US" dirty="0"/>
              <a:t>longer delivery time for a usable interim product</a:t>
            </a:r>
          </a:p>
          <a:p>
            <a:pPr marL="285750" indent="-285750">
              <a:buFont typeface="Arial,Sans-Serif"/>
              <a:buChar char="•"/>
            </a:pPr>
            <a:r>
              <a:rPr lang="en-US" dirty="0"/>
              <a:t>risk that it is not what is needed</a:t>
            </a:r>
          </a:p>
          <a:p>
            <a:pPr marL="285750" indent="-285750">
              <a:buFont typeface="Arial,Sans-Serif"/>
              <a:buChar char="•"/>
            </a:pPr>
            <a:r>
              <a:rPr lang="en-US" dirty="0"/>
              <a:t>delays testing with end users until completion</a:t>
            </a:r>
          </a:p>
          <a:p>
            <a:endParaRPr lang="en-US" dirty="0"/>
          </a:p>
        </p:txBody>
      </p:sp>
    </p:spTree>
    <p:extLst>
      <p:ext uri="{BB962C8B-B14F-4D97-AF65-F5344CB8AC3E}">
        <p14:creationId xmlns:p14="http://schemas.microsoft.com/office/powerpoint/2010/main" val="190079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3776-B8A7-6376-5BEE-9B31D991AD48}"/>
              </a:ext>
            </a:extLst>
          </p:cNvPr>
          <p:cNvSpPr>
            <a:spLocks noGrp="1"/>
          </p:cNvSpPr>
          <p:nvPr>
            <p:ph type="title"/>
          </p:nvPr>
        </p:nvSpPr>
        <p:spPr/>
        <p:txBody>
          <a:bodyPr/>
          <a:lstStyle/>
          <a:p>
            <a:r>
              <a:rPr lang="en-US" dirty="0"/>
              <a:t>The Agile approach </a:t>
            </a:r>
            <a:endParaRPr lang="en-GB" dirty="0"/>
          </a:p>
        </p:txBody>
      </p:sp>
    </p:spTree>
    <p:extLst>
      <p:ext uri="{BB962C8B-B14F-4D97-AF65-F5344CB8AC3E}">
        <p14:creationId xmlns:p14="http://schemas.microsoft.com/office/powerpoint/2010/main" val="879529279"/>
      </p:ext>
    </p:extLst>
  </p:cSld>
  <p:clrMapOvr>
    <a:masterClrMapping/>
  </p:clrMapOvr>
</p:sld>
</file>

<file path=ppt/theme/theme1.xml><?xml version="1.0" encoding="utf-8"?>
<a:theme xmlns:a="http://schemas.openxmlformats.org/drawingml/2006/main" name="Local Digital Overviews Theme">
  <a:themeElements>
    <a:clrScheme name="Custom 1">
      <a:dk1>
        <a:srgbClr val="000000"/>
      </a:dk1>
      <a:lt1>
        <a:srgbClr val="FFFFFF"/>
      </a:lt1>
      <a:dk2>
        <a:srgbClr val="595959"/>
      </a:dk2>
      <a:lt2>
        <a:srgbClr val="EEEEEE"/>
      </a:lt2>
      <a:accent1>
        <a:srgbClr val="009B99"/>
      </a:accent1>
      <a:accent2>
        <a:srgbClr val="005187"/>
      </a:accent2>
      <a:accent3>
        <a:srgbClr val="B00E6A"/>
      </a:accent3>
      <a:accent4>
        <a:srgbClr val="333366"/>
      </a:accent4>
      <a:accent5>
        <a:srgbClr val="0099CC"/>
      </a:accent5>
      <a:accent6>
        <a:srgbClr val="EE8C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3a36ef-b1d2-4fd0-86c7-d3b61129e2d2">
      <Terms xmlns="http://schemas.microsoft.com/office/infopath/2007/PartnerControls"/>
    </lcf76f155ced4ddcb4097134ff3c332f>
    <TaxCatchAll xmlns="83a87e31-bf32-46ab-8e70-9fa18461fa4d" xsi:nil="true"/>
    <_Flow_SignoffStatus xmlns="6a3a36ef-b1d2-4fd0-86c7-d3b61129e2d2" xsi:nil="true"/>
    <_ip_UnifiedCompliancePolicyUIAction xmlns="http://schemas.microsoft.com/sharepoint/v3" xsi:nil="true"/>
    <_ip_UnifiedCompliancePolicyProperties xmlns="http://schemas.microsoft.com/sharepoint/v3" xsi:nil="true"/>
    <Review0 xmlns="6a3a36ef-b1d2-4fd0-86c7-d3b61129e2d2" xsi:nil="true"/>
    <Review xmlns="6a3a36ef-b1d2-4fd0-86c7-d3b61129e2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345C6A9B6B67419AE519400E117F63" ma:contentTypeVersion="24" ma:contentTypeDescription="Create a new document." ma:contentTypeScope="" ma:versionID="1c558fc4483110f113c35500a258d454">
  <xsd:schema xmlns:xsd="http://www.w3.org/2001/XMLSchema" xmlns:xs="http://www.w3.org/2001/XMLSchema" xmlns:p="http://schemas.microsoft.com/office/2006/metadata/properties" xmlns:ns1="http://schemas.microsoft.com/sharepoint/v3" xmlns:ns2="6a3a36ef-b1d2-4fd0-86c7-d3b61129e2d2" xmlns:ns3="9fa6d14c-1d60-44d5-8bf0-40d71e6ddead" xmlns:ns4="83a87e31-bf32-46ab-8e70-9fa18461fa4d" targetNamespace="http://schemas.microsoft.com/office/2006/metadata/properties" ma:root="true" ma:fieldsID="34f34cf6c40b9648391177381ddf61b5" ns1:_="" ns2:_="" ns3:_="" ns4:_="">
    <xsd:import namespace="http://schemas.microsoft.com/sharepoint/v3"/>
    <xsd:import namespace="6a3a36ef-b1d2-4fd0-86c7-d3b61129e2d2"/>
    <xsd:import namespace="9fa6d14c-1d60-44d5-8bf0-40d71e6ddead"/>
    <xsd:import namespace="83a87e31-bf32-46ab-8e70-9fa18461fa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_Flow_SignoffStatus" minOccurs="0"/>
                <xsd:element ref="ns2:MediaServiceSearchProperties" minOccurs="0"/>
                <xsd:element ref="ns1:_ip_UnifiedCompliancePolicyProperties" minOccurs="0"/>
                <xsd:element ref="ns1:_ip_UnifiedCompliancePolicyUIAction" minOccurs="0"/>
                <xsd:element ref="ns2:Review" minOccurs="0"/>
                <xsd:element ref="ns2:Review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3a36ef-b1d2-4fd0-86c7-d3b61129e2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56ca3a0-e5c0-40d7-8522-e7aae8be60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Review" ma:index="28" nillable="true" ma:displayName="Review" ma:format="Dropdown" ma:internalName="Review">
      <xsd:simpleType>
        <xsd:restriction base="dms:Choice">
          <xsd:enumeration value="Approved"/>
          <xsd:enumeration value="Comments"/>
        </xsd:restriction>
      </xsd:simpleType>
    </xsd:element>
    <xsd:element name="Review0" ma:index="29" nillable="true" ma:displayName="Review" ma:format="Dropdown" ma:internalName="Review0">
      <xsd:simpleType>
        <xsd:restriction base="dms:Choice">
          <xsd:enumeration value="Approved"/>
          <xsd:enumeration value="Comments"/>
        </xsd:restriction>
      </xsd:simpleType>
    </xsd:element>
  </xsd:schema>
  <xsd:schema xmlns:xsd="http://www.w3.org/2001/XMLSchema" xmlns:xs="http://www.w3.org/2001/XMLSchema" xmlns:dms="http://schemas.microsoft.com/office/2006/documentManagement/types" xmlns:pc="http://schemas.microsoft.com/office/infopath/2007/PartnerControls" targetNamespace="9fa6d14c-1d60-44d5-8bf0-40d71e6dde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a87e31-bf32-46ab-8e70-9fa18461fa4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3960e81-f9d5-4b7d-a973-47df810c2672}" ma:internalName="TaxCatchAll" ma:showField="CatchAllData" ma:web="9fa6d14c-1d60-44d5-8bf0-40d71e6dde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F40502-F426-4193-B13E-4702FDFC4CA6}">
  <ds:schemaRefs>
    <ds:schemaRef ds:uri="http://purl.org/dc/terms/"/>
    <ds:schemaRef ds:uri="http://schemas.microsoft.com/sharepoint/v3"/>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83a87e31-bf32-46ab-8e70-9fa18461fa4d"/>
    <ds:schemaRef ds:uri="http://schemas.microsoft.com/office/2006/metadata/properties"/>
    <ds:schemaRef ds:uri="9fa6d14c-1d60-44d5-8bf0-40d71e6ddead"/>
    <ds:schemaRef ds:uri="6a3a36ef-b1d2-4fd0-86c7-d3b61129e2d2"/>
    <ds:schemaRef ds:uri="http://www.w3.org/XML/1998/namespace"/>
  </ds:schemaRefs>
</ds:datastoreItem>
</file>

<file path=customXml/itemProps2.xml><?xml version="1.0" encoding="utf-8"?>
<ds:datastoreItem xmlns:ds="http://schemas.openxmlformats.org/officeDocument/2006/customXml" ds:itemID="{D6794C80-68BA-4E60-B894-F1C569B3CD6D}">
  <ds:schemaRefs>
    <ds:schemaRef ds:uri="http://schemas.microsoft.com/sharepoint/v3/contenttype/forms"/>
  </ds:schemaRefs>
</ds:datastoreItem>
</file>

<file path=customXml/itemProps3.xml><?xml version="1.0" encoding="utf-8"?>
<ds:datastoreItem xmlns:ds="http://schemas.openxmlformats.org/officeDocument/2006/customXml" ds:itemID="{422EFFF8-61F8-4C84-BA7E-E98BA8850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3a36ef-b1d2-4fd0-86c7-d3b61129e2d2"/>
    <ds:schemaRef ds:uri="9fa6d14c-1d60-44d5-8bf0-40d71e6ddead"/>
    <ds:schemaRef ds:uri="83a87e31-bf32-46ab-8e70-9fa18461fa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bd41ebe-fca6-4f2c-aecb-bf3a17e72416}" enabled="1" method="Privileged" siteId="{bf346810-9c7d-43de-a872-24a2ef3995a8}" removed="0"/>
</clbl:labelList>
</file>

<file path=docProps/app.xml><?xml version="1.0" encoding="utf-8"?>
<Properties xmlns="http://schemas.openxmlformats.org/officeDocument/2006/extended-properties" xmlns:vt="http://schemas.openxmlformats.org/officeDocument/2006/docPropsVTypes">
  <TotalTime>425</TotalTime>
  <Words>2440</Words>
  <Application>Microsoft Office PowerPoint</Application>
  <PresentationFormat>On-screen Show (16:9)</PresentationFormat>
  <Paragraphs>247</Paragraphs>
  <Slides>47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Helvetica</vt:lpstr>
      <vt:lpstr>Arial,Sans-Serif</vt:lpstr>
      <vt:lpstr>Calibri</vt:lpstr>
      <vt:lpstr>Segoe UI</vt:lpstr>
      <vt:lpstr>Helvetica Neue</vt:lpstr>
      <vt:lpstr>Arial</vt:lpstr>
      <vt:lpstr>Local Digital Overviews Theme</vt:lpstr>
      <vt:lpstr>Agile ways of working overview</vt:lpstr>
      <vt:lpstr>Welcome to an overview of Agile </vt:lpstr>
      <vt:lpstr>Who should read this overview?</vt:lpstr>
      <vt:lpstr>What will this overview cover?</vt:lpstr>
      <vt:lpstr>Waterfall approach</vt:lpstr>
      <vt:lpstr>What is the Waterfall approach? </vt:lpstr>
      <vt:lpstr>The Waterfall approach  </vt:lpstr>
      <vt:lpstr>Pros and cons of using Waterfall</vt:lpstr>
      <vt:lpstr>The Agile approach </vt:lpstr>
      <vt:lpstr>What is the Agile approach?</vt:lpstr>
      <vt:lpstr>Agile: the ‘test and iterate’ approach ​</vt:lpstr>
      <vt:lpstr>Agile: first iteration </vt:lpstr>
      <vt:lpstr>Agile: second iteration </vt:lpstr>
      <vt:lpstr>Agile: final iteration </vt:lpstr>
      <vt:lpstr>Agile and Waterfall compared </vt:lpstr>
      <vt:lpstr>Key benefits of an Agile approach</vt:lpstr>
      <vt:lpstr>The Scrum method</vt:lpstr>
      <vt:lpstr>The Scrum method </vt:lpstr>
      <vt:lpstr>The Scrum method: product backlog</vt:lpstr>
      <vt:lpstr>The Scrum method: sprints</vt:lpstr>
      <vt:lpstr>The Scrum method: stand-up meeting </vt:lpstr>
      <vt:lpstr>The Scrum method: Scrum master </vt:lpstr>
      <vt:lpstr>The Scrum method: at the end of a sprint</vt:lpstr>
      <vt:lpstr>Each sprint should result in viable products</vt:lpstr>
      <vt:lpstr>The Kanban method</vt:lpstr>
      <vt:lpstr>The Kanban method and its origins</vt:lpstr>
      <vt:lpstr>What a Kanban board looks like </vt:lpstr>
      <vt:lpstr>Work in progress</vt:lpstr>
      <vt:lpstr>Kanban delivery</vt:lpstr>
      <vt:lpstr>Comparing Scrum and Kanban</vt:lpstr>
      <vt:lpstr>A hybrid approach: Scrumban</vt:lpstr>
      <vt:lpstr>The differences in Scrum and Kanban</vt:lpstr>
      <vt:lpstr>Elements of Agile</vt:lpstr>
      <vt:lpstr>User stories </vt:lpstr>
      <vt:lpstr>User story framework</vt:lpstr>
      <vt:lpstr>Story mapping example: Release 1</vt:lpstr>
      <vt:lpstr>Story mapping example: Release 2</vt:lpstr>
      <vt:lpstr>Story mapping example: Release 3</vt:lpstr>
      <vt:lpstr>Agile phases of delivery </vt:lpstr>
      <vt:lpstr>Minimum Viable Product </vt:lpstr>
      <vt:lpstr>Agile: useful tools and key jargon </vt:lpstr>
      <vt:lpstr>Agile: common jargon </vt:lpstr>
      <vt:lpstr>Agile glossaries </vt:lpstr>
      <vt:lpstr>Agile tools </vt:lpstr>
      <vt:lpstr>Next steps</vt:lpstr>
      <vt:lpstr>Putting Agile into action </vt:lpstr>
      <vt:lpstr>Tell us what you thought of this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Agile overview (2023)</dc:title>
  <dc:creator>Emma Boden</dc:creator>
  <cp:lastModifiedBy>Daniel Jones</cp:lastModifiedBy>
  <cp:revision>457</cp:revision>
  <dcterms:modified xsi:type="dcterms:W3CDTF">2024-05-01T10:29:18Z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0x01010061345C6A9B6B67419AE519400E117F63</vt:lpwstr>
  </property>
  <property fmtid="{D5CDD505-2E9C-101B-9397-08002B2CF9AE}" pid="3" name="MediaServiceImageTags">
    <vt:lpwstr/>
  </property>
  <property fmtid="{D5CDD505-2E9C-101B-9397-08002B2CF9AE}" pid="4" name="ClassificationContentMarkingFooterLocations">
    <vt:lpwstr>Local Digital Overviews Theme:5</vt:lpwstr>
  </property>
  <property fmtid="{D5CDD505-2E9C-101B-9397-08002B2CF9AE}" pid="5" name="ClassificationContentMarkingFooterText">
    <vt:lpwstr>OFFICIAL</vt:lpwstr>
  </property>
  <property fmtid="{D5CDD505-2E9C-101B-9397-08002B2CF9AE}" pid="6" name="ClassificationContentMarkingHeaderLocations">
    <vt:lpwstr>Local Digital Overviews Theme:4</vt:lpwstr>
  </property>
  <property fmtid="{D5CDD505-2E9C-101B-9397-08002B2CF9AE}" pid="7" name="ClassificationContentMarkingHeaderText">
    <vt:lpwstr>OFFICIAL</vt:lpwstr>
  </property>
</Properties>
</file>