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</p:sldIdLst>
  <p:sldSz cy="51435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  <p:embeddedFont>
      <p:font typeface="DM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C6661F-2B4A-4C0F-A4EE-375644A71A5B}">
  <a:tblStyle styleId="{4AC6661F-2B4A-4C0F-A4EE-375644A71A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3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DMSans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DMSans-italic.fntdata"/><Relationship Id="rId16" Type="http://schemas.openxmlformats.org/officeDocument/2006/relationships/font" Target="fonts/DMSans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18" Type="http://schemas.openxmlformats.org/officeDocument/2006/relationships/font" Target="fonts/DMSans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1feaa0789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1feaa0789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a1feaa0789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a1feaa0789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a1feaa0789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a1feaa0789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Relationship Id="rId3" Type="http://schemas.openxmlformats.org/officeDocument/2006/relationships/image" Target="../media/image5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5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5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Relationship Id="rId3" Type="http://schemas.openxmlformats.org/officeDocument/2006/relationships/image" Target="../media/image3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sz="32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57" name="Google Shape;57;p14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58" name="Google Shape;58;p14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" name="Google Shape;59;p14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60" name="Google Shape;60;p14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61" name="Google Shape;61;p14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62" name="Google Shape;62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77" y="423216"/>
            <a:ext cx="1596150" cy="4769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type="ctrTitle"/>
          </p:nvPr>
        </p:nvSpPr>
        <p:spPr>
          <a:xfrm>
            <a:off x="372350" y="1444850"/>
            <a:ext cx="44877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69" name="Google Shape;69;p15"/>
          <p:cNvGrpSpPr/>
          <p:nvPr/>
        </p:nvGrpSpPr>
        <p:grpSpPr>
          <a:xfrm>
            <a:off x="340825" y="3951450"/>
            <a:ext cx="2335200" cy="780000"/>
            <a:chOff x="417025" y="3722850"/>
            <a:chExt cx="2335200" cy="780000"/>
          </a:xfrm>
        </p:grpSpPr>
        <p:sp>
          <p:nvSpPr>
            <p:cNvPr id="70" name="Google Shape;70;p15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72" name="Google Shape;72;p15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73" name="Google Shape;73;p15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000"/>
                  <a:buFont typeface="Helvetica Neue"/>
                  <a:buNone/>
                </a:pPr>
                <a:r>
                  <a:rPr b="1" lang="en-GB" sz="1000">
                    <a:solidFill>
                      <a:schemeClr val="lt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74" name="Google Shape;74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1">
  <p:cSld name="CUSTO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type="ctrTitle"/>
          </p:nvPr>
        </p:nvSpPr>
        <p:spPr>
          <a:xfrm>
            <a:off x="372350" y="959250"/>
            <a:ext cx="4094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372350" y="2901775"/>
            <a:ext cx="4094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2">
  <p:cSld name="CUSTOM_1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593"/>
            <a:ext cx="9144001" cy="513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>
            <p:ph type="ctrTitle"/>
          </p:nvPr>
        </p:nvSpPr>
        <p:spPr>
          <a:xfrm>
            <a:off x="372350" y="959250"/>
            <a:ext cx="3197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372350" y="2901775"/>
            <a:ext cx="3197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/navigation slide 1">
  <p:cSld name="CUSTOM_1_1"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>
            <p:ph type="title"/>
          </p:nvPr>
        </p:nvSpPr>
        <p:spPr>
          <a:xfrm>
            <a:off x="568650" y="398650"/>
            <a:ext cx="8024700" cy="5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568650" y="1050500"/>
            <a:ext cx="3844200" cy="37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04800" lvl="2" marL="1371600" rtl="0">
              <a:spcBef>
                <a:spcPts val="100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298450" lvl="3" marL="1828800" rtl="0">
              <a:spcBef>
                <a:spcPts val="1000"/>
              </a:spcBef>
              <a:spcAft>
                <a:spcPts val="0"/>
              </a:spcAft>
              <a:buSzPts val="1100"/>
              <a:buChar char="﹘"/>
              <a:defRPr sz="1100"/>
            </a:lvl4pPr>
            <a:lvl5pPr indent="-292100" lvl="4" marL="2286000" rtl="0">
              <a:spcBef>
                <a:spcPts val="1000"/>
              </a:spcBef>
              <a:spcAft>
                <a:spcPts val="0"/>
              </a:spcAft>
              <a:buSzPts val="1000"/>
              <a:buChar char="•"/>
              <a:defRPr sz="1000"/>
            </a:lvl5pPr>
            <a:lvl6pPr indent="-285750" lvl="5" marL="27432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6pPr>
            <a:lvl7pPr indent="-285750" lvl="6" marL="3200400" rtl="0">
              <a:spcBef>
                <a:spcPts val="1000"/>
              </a:spcBef>
              <a:spcAft>
                <a:spcPts val="0"/>
              </a:spcAft>
              <a:buSzPts val="900"/>
              <a:buChar char="•"/>
              <a:defRPr sz="900"/>
            </a:lvl7pPr>
            <a:lvl8pPr indent="-285750" lvl="7" marL="36576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8pPr>
            <a:lvl9pPr indent="-285750" lvl="8" marL="4114800" rtl="0">
              <a:spcBef>
                <a:spcPts val="1000"/>
              </a:spcBef>
              <a:spcAft>
                <a:spcPts val="1000"/>
              </a:spcAft>
              <a:buSzPts val="900"/>
              <a:buChar char="•"/>
              <a:defRPr sz="900"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" type="tx">
  <p:cSld name="TITLE_AND_BOD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 1">
  <p:cSld name="TITLE_AND_BODY_2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8115975" y="4220300"/>
            <a:ext cx="1028100" cy="92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 slide">
  <p:cSld name="TITLE_AND_BODY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woColTx">
  <p:cSld name="TITLE_AND_TWO_COLUMN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2" name="Google Shape;112;p22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">
  <p:cSld name="TITLE_AND_TWO_COLUMNS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 1">
  <p:cSld name="TITLE_AND_TWO_COLUMNS_1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1">
  <p:cSld name="ONE_COLUMN_TEXT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570300" y="1418625"/>
            <a:ext cx="68526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6" name="Google Shape;126;p25"/>
          <p:cNvSpPr txBox="1"/>
          <p:nvPr>
            <p:ph idx="1" type="subTitle"/>
          </p:nvPr>
        </p:nvSpPr>
        <p:spPr>
          <a:xfrm>
            <a:off x="570300" y="2946775"/>
            <a:ext cx="68526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2">
  <p:cSld name="ONE_COLUMN_TEXT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570300" y="1418625"/>
            <a:ext cx="68754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" type="subTitle"/>
          </p:nvPr>
        </p:nvSpPr>
        <p:spPr>
          <a:xfrm>
            <a:off x="570300" y="2946775"/>
            <a:ext cx="68754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3">
  <p:cSld name="ONE_COLUMN_TEXT_1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6" name="Google Shape;136;p27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4">
  <p:cSld name="ONE_COLUMN_TEXT_1_1_1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2" name="Google Shape;1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6">
  <p:cSld name="ONE_COLUMN_TEXT_1_1_1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6" name="Google Shape;146;p29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7" name="Google Shape;14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1">
  <p:cSld name="MAIN_POINT_1_2">
    <p:bg>
      <p:bgPr>
        <a:noFill/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3550" y="391850"/>
            <a:ext cx="7446626" cy="400637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1008800" y="3449475"/>
            <a:ext cx="6414300" cy="4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i="1" sz="1400">
                <a:solidFill>
                  <a:schemeClr val="dk1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10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2" name="Google Shape;152;p30"/>
          <p:cNvSpPr txBox="1"/>
          <p:nvPr>
            <p:ph type="title"/>
          </p:nvPr>
        </p:nvSpPr>
        <p:spPr>
          <a:xfrm>
            <a:off x="1008800" y="1047625"/>
            <a:ext cx="6414300" cy="228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153" name="Google Shape;153;p30"/>
          <p:cNvPicPr preferRelativeResize="0"/>
          <p:nvPr/>
        </p:nvPicPr>
        <p:blipFill rotWithShape="1">
          <a:blip r:embed="rId3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1213">
          <p15:clr>
            <a:srgbClr val="FA7B17"/>
          </p15:clr>
        </p15:guide>
        <p15:guide id="3" pos="453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section title 2">
  <p:cSld name="ONE_COLUMN_TEXT_1_1_1_1_1_1_1_1_1_1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type="title"/>
          </p:nvPr>
        </p:nvSpPr>
        <p:spPr>
          <a:xfrm>
            <a:off x="553500" y="1106975"/>
            <a:ext cx="2759700" cy="16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7" name="Google Shape;157;p31"/>
          <p:cNvSpPr txBox="1"/>
          <p:nvPr>
            <p:ph idx="1" type="subTitle"/>
          </p:nvPr>
        </p:nvSpPr>
        <p:spPr>
          <a:xfrm>
            <a:off x="3540825" y="2251525"/>
            <a:ext cx="4572000" cy="18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 1">
  <p:cSld name="MAIN_POINT_1_1_2_1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p32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163" name="Google Shape;163;p32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4" name="Google Shape;164;p32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65" name="Google Shape;165;p32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166" name="Google Shape;166;p32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167" name="Google Shape;167;p32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68" name="Google Shape;168;p32"/>
          <p:cNvSpPr txBox="1"/>
          <p:nvPr/>
        </p:nvSpPr>
        <p:spPr>
          <a:xfrm>
            <a:off x="372350" y="1870900"/>
            <a:ext cx="38055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</a:t>
            </a:r>
            <a:endParaRPr b="1" sz="4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Google Shape;169;p32"/>
          <p:cNvSpPr txBox="1"/>
          <p:nvPr>
            <p:ph idx="1" type="subTitle"/>
          </p:nvPr>
        </p:nvSpPr>
        <p:spPr>
          <a:xfrm>
            <a:off x="372350" y="2834325"/>
            <a:ext cx="36165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70" name="Google Shape;17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_AND_TWO_COLUMNS_2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6" name="Google Shape;176;p3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7" name="Google Shape;177;p3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CUSTOM_8_1_2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grey logo">
  <p:cSld name="CUSTOM_8_1_2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5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8082221" y="4588550"/>
            <a:ext cx="935350" cy="4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  <a:defRPr b="1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68650" y="1152475"/>
            <a:ext cx="7991400" cy="30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048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Helvetica Neue"/>
              <a:buChar char="–"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92100" lvl="2" marL="1371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Helvetica Neue"/>
              <a:buChar char="•"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85750" lvl="3" marL="18288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Helvetica Neue"/>
              <a:buChar char="﹘"/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79400" lvl="4" marL="2286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Helvetica Neue"/>
              <a:buChar char="•"/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73050" lvl="5" marL="2743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73050" lvl="6" marL="3200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73050" lvl="7" marL="3657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73050" lvl="8" marL="41148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Playbook tool: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why’s template</a:t>
            </a:r>
            <a:endParaRPr/>
          </a:p>
        </p:txBody>
      </p:sp>
      <p:sp>
        <p:nvSpPr>
          <p:cNvPr id="186" name="Google Shape;186;p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7" name="Google Shape;187;p36"/>
          <p:cNvSpPr txBox="1"/>
          <p:nvPr>
            <p:ph idx="4294967295" type="subTitle"/>
          </p:nvPr>
        </p:nvSpPr>
        <p:spPr>
          <a:xfrm>
            <a:off x="372350" y="3086600"/>
            <a:ext cx="6875400" cy="3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November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3" name="Google Shape;193;p37"/>
          <p:cNvPicPr preferRelativeResize="0"/>
          <p:nvPr/>
        </p:nvPicPr>
        <p:blipFill rotWithShape="1">
          <a:blip r:embed="rId3">
            <a:alphaModFix/>
          </a:blip>
          <a:srcRect b="0" l="46912" r="0" t="0"/>
          <a:stretch/>
        </p:blipFill>
        <p:spPr>
          <a:xfrm>
            <a:off x="0" y="0"/>
            <a:ext cx="48543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7"/>
          <p:cNvSpPr txBox="1"/>
          <p:nvPr>
            <p:ph type="title"/>
          </p:nvPr>
        </p:nvSpPr>
        <p:spPr>
          <a:xfrm>
            <a:off x="311700" y="398650"/>
            <a:ext cx="4141200" cy="22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lt1"/>
                </a:solidFill>
              </a:rPr>
              <a:t>5 why’s</a:t>
            </a:r>
            <a:endParaRPr sz="3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GB" sz="2400">
                <a:solidFill>
                  <a:schemeClr val="lt1"/>
                </a:solidFill>
              </a:rPr>
              <a:t>Asking why repeatedly to analyse and understand a problem space</a:t>
            </a:r>
            <a:endParaRPr b="0"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lt1"/>
              </a:solidFill>
            </a:endParaRPr>
          </a:p>
        </p:txBody>
      </p:sp>
      <p:sp>
        <p:nvSpPr>
          <p:cNvPr id="195" name="Google Shape;195;p37"/>
          <p:cNvSpPr txBox="1"/>
          <p:nvPr/>
        </p:nvSpPr>
        <p:spPr>
          <a:xfrm>
            <a:off x="5268350" y="398649"/>
            <a:ext cx="3415800" cy="4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use</a:t>
            </a:r>
            <a:endParaRPr b="1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gather a group of colleagues who bring different perspecti</a:t>
            </a: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ve</a:t>
            </a: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s or have different insights on the challenges experienced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fill in each box, limiting to one point per box.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(Start with a surface level problem and then add any pain point which link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it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theme problems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into a column when they are linked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vertically.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 aim is to stop when you have established the cause or driver. </a:t>
            </a: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This may take 3 rows, </a:t>
            </a:r>
            <a:b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or more!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Note: Make sure you/or those inputting into the tool have knowledge/evidence to support the input. If this is a gap we suggest research is carried out to understand the why the pains are experienced.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1" name="Google Shape;201;p38"/>
          <p:cNvGraphicFramePr/>
          <p:nvPr/>
        </p:nvGraphicFramePr>
        <p:xfrm>
          <a:off x="915725" y="359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{4AC6661F-2B4A-4C0F-A4EE-375644A71A5B}</a:tableStyleId>
              </a:tblPr>
              <a:tblGrid>
                <a:gridCol w="2283550"/>
              </a:tblGrid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Surface level problem statement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Why?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Why?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Why?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Why?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</a:tbl>
          </a:graphicData>
        </a:graphic>
      </p:graphicFrame>
      <p:cxnSp>
        <p:nvCxnSpPr>
          <p:cNvPr id="202" name="Google Shape;202;p38"/>
          <p:cNvCxnSpPr/>
          <p:nvPr/>
        </p:nvCxnSpPr>
        <p:spPr>
          <a:xfrm>
            <a:off x="545850" y="377900"/>
            <a:ext cx="0" cy="439830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3" name="Google Shape;203;p38"/>
          <p:cNvSpPr/>
          <p:nvPr/>
        </p:nvSpPr>
        <p:spPr>
          <a:xfrm>
            <a:off x="4826535" y="354850"/>
            <a:ext cx="2213100" cy="6777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cxnSp>
        <p:nvCxnSpPr>
          <p:cNvPr id="204" name="Google Shape;204;p38"/>
          <p:cNvCxnSpPr/>
          <p:nvPr/>
        </p:nvCxnSpPr>
        <p:spPr>
          <a:xfrm flipH="1">
            <a:off x="4424641" y="1213188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38"/>
          <p:cNvCxnSpPr/>
          <p:nvPr/>
        </p:nvCxnSpPr>
        <p:spPr>
          <a:xfrm>
            <a:off x="5383654" y="1213188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6" name="Google Shape;206;p38"/>
          <p:cNvSpPr/>
          <p:nvPr/>
        </p:nvSpPr>
        <p:spPr>
          <a:xfrm>
            <a:off x="3762757" y="1470589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07" name="Google Shape;207;p38"/>
          <p:cNvSpPr/>
          <p:nvPr/>
        </p:nvSpPr>
        <p:spPr>
          <a:xfrm>
            <a:off x="5337644" y="1470589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08" name="Google Shape;208;p38"/>
          <p:cNvCxnSpPr/>
          <p:nvPr/>
        </p:nvCxnSpPr>
        <p:spPr>
          <a:xfrm flipH="1">
            <a:off x="3991313" y="2112759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9" name="Google Shape;209;p38"/>
          <p:cNvCxnSpPr/>
          <p:nvPr/>
        </p:nvCxnSpPr>
        <p:spPr>
          <a:xfrm>
            <a:off x="4536861" y="2124580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38"/>
          <p:cNvCxnSpPr/>
          <p:nvPr/>
        </p:nvCxnSpPr>
        <p:spPr>
          <a:xfrm>
            <a:off x="6033844" y="2124580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1" name="Google Shape;211;p38"/>
          <p:cNvSpPr/>
          <p:nvPr/>
        </p:nvSpPr>
        <p:spPr>
          <a:xfrm>
            <a:off x="3302100" y="2410491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2" name="Google Shape;212;p38"/>
          <p:cNvSpPr/>
          <p:nvPr/>
        </p:nvSpPr>
        <p:spPr>
          <a:xfrm>
            <a:off x="4623155" y="2421988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3" name="Google Shape;213;p38"/>
          <p:cNvSpPr/>
          <p:nvPr/>
        </p:nvSpPr>
        <p:spPr>
          <a:xfrm>
            <a:off x="6127857" y="2457545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14" name="Google Shape;214;p38"/>
          <p:cNvCxnSpPr/>
          <p:nvPr/>
        </p:nvCxnSpPr>
        <p:spPr>
          <a:xfrm flipH="1">
            <a:off x="4712488" y="3114959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5" name="Google Shape;215;p38"/>
          <p:cNvCxnSpPr/>
          <p:nvPr/>
        </p:nvCxnSpPr>
        <p:spPr>
          <a:xfrm>
            <a:off x="5258036" y="3126780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6" name="Google Shape;216;p38"/>
          <p:cNvCxnSpPr/>
          <p:nvPr/>
        </p:nvCxnSpPr>
        <p:spPr>
          <a:xfrm>
            <a:off x="6755019" y="3126780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7" name="Google Shape;217;p38"/>
          <p:cNvSpPr/>
          <p:nvPr/>
        </p:nvSpPr>
        <p:spPr>
          <a:xfrm>
            <a:off x="4023275" y="3412691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8" name="Google Shape;218;p38"/>
          <p:cNvSpPr/>
          <p:nvPr/>
        </p:nvSpPr>
        <p:spPr>
          <a:xfrm>
            <a:off x="5344330" y="3424188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9" name="Google Shape;219;p38"/>
          <p:cNvSpPr/>
          <p:nvPr/>
        </p:nvSpPr>
        <p:spPr>
          <a:xfrm>
            <a:off x="6849032" y="3459745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20" name="Google Shape;220;p38"/>
          <p:cNvCxnSpPr/>
          <p:nvPr/>
        </p:nvCxnSpPr>
        <p:spPr>
          <a:xfrm>
            <a:off x="5609294" y="4023755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1" name="Google Shape;221;p38"/>
          <p:cNvSpPr/>
          <p:nvPr/>
        </p:nvSpPr>
        <p:spPr>
          <a:xfrm>
            <a:off x="5703307" y="4356720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22" name="Google Shape;222;p38"/>
          <p:cNvCxnSpPr/>
          <p:nvPr/>
        </p:nvCxnSpPr>
        <p:spPr>
          <a:xfrm flipH="1">
            <a:off x="6602813" y="4074747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3" name="Google Shape;223;p38"/>
          <p:cNvSpPr/>
          <p:nvPr/>
        </p:nvSpPr>
        <p:spPr>
          <a:xfrm>
            <a:off x="7064269" y="1455339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</p:txBody>
      </p:sp>
      <p:sp>
        <p:nvSpPr>
          <p:cNvPr id="224" name="Google Shape;224;p38"/>
          <p:cNvSpPr/>
          <p:nvPr/>
        </p:nvSpPr>
        <p:spPr>
          <a:xfrm>
            <a:off x="7483582" y="2457545"/>
            <a:ext cx="11775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</p:txBody>
      </p:sp>
      <p:cxnSp>
        <p:nvCxnSpPr>
          <p:cNvPr id="225" name="Google Shape;225;p38"/>
          <p:cNvCxnSpPr/>
          <p:nvPr/>
        </p:nvCxnSpPr>
        <p:spPr>
          <a:xfrm>
            <a:off x="7733344" y="2134655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38"/>
          <p:cNvCxnSpPr/>
          <p:nvPr/>
        </p:nvCxnSpPr>
        <p:spPr>
          <a:xfrm>
            <a:off x="6994019" y="1171030"/>
            <a:ext cx="166800" cy="207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38"/>
          <p:cNvCxnSpPr/>
          <p:nvPr/>
        </p:nvCxnSpPr>
        <p:spPr>
          <a:xfrm flipH="1">
            <a:off x="5550438" y="2122959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38"/>
          <p:cNvCxnSpPr/>
          <p:nvPr/>
        </p:nvCxnSpPr>
        <p:spPr>
          <a:xfrm flipH="1">
            <a:off x="6944963" y="2122959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38"/>
          <p:cNvCxnSpPr/>
          <p:nvPr/>
        </p:nvCxnSpPr>
        <p:spPr>
          <a:xfrm flipH="1">
            <a:off x="7593113" y="3193209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ocal Digital theme 0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9B99"/>
      </a:accent1>
      <a:accent2>
        <a:srgbClr val="005187"/>
      </a:accent2>
      <a:accent3>
        <a:srgbClr val="B00E6A"/>
      </a:accent3>
      <a:accent4>
        <a:srgbClr val="333366"/>
      </a:accent4>
      <a:accent5>
        <a:srgbClr val="0099CC"/>
      </a:accent5>
      <a:accent6>
        <a:srgbClr val="EE8C00"/>
      </a:accent6>
      <a:hlink>
        <a:srgbClr val="009B9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