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6858000" cx="9906000"/>
  <p:notesSz cx="6797675" cy="9926625"/>
  <p:embeddedFontLst>
    <p:embeddedFont>
      <p:font typeface="Helvetica Neue"/>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12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F57A95-8787-4852-BE72-5FAB9FC3FE5C}">
  <a:tblStyle styleId="{2EF57A95-8787-4852-BE72-5FAB9FC3FE5C}" styleName="Table_0">
    <a:wholeTbl>
      <a:tcTxStyle b="off" i="off">
        <a:font>
          <a:latin typeface="Arial Nova"/>
          <a:ea typeface="Arial Nova"/>
          <a:cs typeface="Arial Nov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E7E7"/>
          </a:solidFill>
        </a:fill>
      </a:tcStyle>
    </a:wholeTbl>
    <a:band1H>
      <a:tcTxStyle/>
      <a:tcStyle>
        <a:fill>
          <a:solidFill>
            <a:srgbClr val="E7CACB"/>
          </a:solidFill>
        </a:fill>
      </a:tcStyle>
    </a:band1H>
    <a:band2H>
      <a:tcTxStyle/>
    </a:band2H>
    <a:band1V>
      <a:tcTxStyle/>
      <a:tcStyle>
        <a:fill>
          <a:solidFill>
            <a:srgbClr val="E7CACB"/>
          </a:solidFill>
        </a:fill>
      </a:tcStyle>
    </a:band1V>
    <a:band2V>
      <a:tcTxStyle/>
    </a:band2V>
    <a:lastCol>
      <a:tcTxStyle b="on" i="off">
        <a:font>
          <a:latin typeface="Arial Nova"/>
          <a:ea typeface="Arial Nova"/>
          <a:cs typeface="Arial Nova"/>
        </a:font>
        <a:schemeClr val="lt1"/>
      </a:tcTxStyle>
      <a:tcStyle>
        <a:fill>
          <a:solidFill>
            <a:schemeClr val="accent1"/>
          </a:solidFill>
        </a:fill>
      </a:tcStyle>
    </a:lastCol>
    <a:firstCol>
      <a:tcTxStyle b="on" i="off">
        <a:font>
          <a:latin typeface="Arial Nova"/>
          <a:ea typeface="Arial Nova"/>
          <a:cs typeface="Arial Nova"/>
        </a:font>
        <a:schemeClr val="lt1"/>
      </a:tcTxStyle>
      <a:tcStyle>
        <a:fill>
          <a:solidFill>
            <a:schemeClr val="accent1"/>
          </a:solidFill>
        </a:fill>
      </a:tcStyle>
    </a:firstCol>
    <a:lastRow>
      <a:tcTxStyle b="on" i="off">
        <a:font>
          <a:latin typeface="Arial Nova"/>
          <a:ea typeface="Arial Nova"/>
          <a:cs typeface="Arial Nov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Nova"/>
          <a:ea typeface="Arial Nova"/>
          <a:cs typeface="Arial Nov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9F2AF264-7187-4CD9-89D0-4C002517369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12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HelveticaNeue-bold.fntdata"/><Relationship Id="rId63" Type="http://schemas.openxmlformats.org/officeDocument/2006/relationships/font" Target="fonts/HelveticaNeue-regular.fntdata"/><Relationship Id="rId22" Type="http://schemas.openxmlformats.org/officeDocument/2006/relationships/slide" Target="slides/slide16.xml"/><Relationship Id="rId66" Type="http://schemas.openxmlformats.org/officeDocument/2006/relationships/font" Target="fonts/HelveticaNeue-boldItalic.fntdata"/><Relationship Id="rId21" Type="http://schemas.openxmlformats.org/officeDocument/2006/relationships/slide" Target="slides/slide15.xml"/><Relationship Id="rId65" Type="http://schemas.openxmlformats.org/officeDocument/2006/relationships/font" Target="fonts/HelveticaNeue-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Essentially, this is accommodation plus care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ResCare Vignette</a:t>
            </a:r>
            <a:endParaRPr/>
          </a:p>
          <a:p>
            <a:pPr indent="0" lvl="0" marL="0" rtl="0" algn="l">
              <a:spcBef>
                <a:spcPts val="0"/>
              </a:spcBef>
              <a:spcAft>
                <a:spcPts val="0"/>
              </a:spcAft>
              <a:buNone/>
            </a:pPr>
            <a:r>
              <a:rPr lang="en-GB"/>
              <a:t>Home with 2-3 other children</a:t>
            </a:r>
            <a:endParaRPr/>
          </a:p>
          <a:p>
            <a:pPr indent="0" lvl="0" marL="0" rtl="0" algn="l">
              <a:spcBef>
                <a:spcPts val="0"/>
              </a:spcBef>
              <a:spcAft>
                <a:spcPts val="0"/>
              </a:spcAft>
              <a:buNone/>
            </a:pPr>
            <a:r>
              <a:rPr lang="en-GB"/>
              <a:t>24/7 adult supervision</a:t>
            </a:r>
            <a:endParaRPr/>
          </a:p>
          <a:p>
            <a:pPr indent="0" lvl="0" marL="0" rtl="0" algn="l">
              <a:spcBef>
                <a:spcPts val="0"/>
              </a:spcBef>
              <a:spcAft>
                <a:spcPts val="0"/>
              </a:spcAft>
              <a:buNone/>
            </a:pPr>
            <a:r>
              <a:rPr lang="en-GB"/>
              <a:t>Cost of 250k-500k per child pa</a:t>
            </a:r>
            <a:endParaRPr/>
          </a:p>
          <a:p>
            <a:pPr indent="0" lvl="0" marL="0" rtl="0" algn="l">
              <a:spcBef>
                <a:spcPts val="0"/>
              </a:spcBef>
              <a:spcAft>
                <a:spcPts val="0"/>
              </a:spcAft>
              <a:buNone/>
            </a:pPr>
            <a:r>
              <a:t/>
            </a:r>
            <a:endParaRPr/>
          </a:p>
        </p:txBody>
      </p:sp>
      <p:sp>
        <p:nvSpPr>
          <p:cNvPr id="115" name="Google Shape;115;p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3: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Remove blue highlighted section</a:t>
            </a:r>
            <a:endParaRPr/>
          </a:p>
        </p:txBody>
      </p:sp>
      <p:sp>
        <p:nvSpPr>
          <p:cNvPr id="228" name="Google Shape;228;p1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Refer to in presentation</a:t>
            </a:r>
            <a:endParaRPr/>
          </a:p>
        </p:txBody>
      </p:sp>
      <p:sp>
        <p:nvSpPr>
          <p:cNvPr id="236" name="Google Shape;236;p1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6: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8: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2: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3: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4: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5: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7: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8: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Enhance and upgrade areas 1+2 – could be better</a:t>
            </a:r>
            <a:br>
              <a:rPr lang="en-GB"/>
            </a:br>
            <a:r>
              <a:rPr lang="en-GB"/>
              <a:t>Areas 3-5 are new and happen off grid </a:t>
            </a:r>
            <a:endParaRPr/>
          </a:p>
          <a:p>
            <a:pPr indent="0" lvl="0" marL="0" rtl="0" algn="l">
              <a:spcBef>
                <a:spcPts val="0"/>
              </a:spcBef>
              <a:spcAft>
                <a:spcPts val="0"/>
              </a:spcAft>
              <a:buNone/>
            </a:pPr>
            <a:r>
              <a:rPr lang="en-GB"/>
              <a:t>	– data fragmented, inaccurate, gets lost, </a:t>
            </a:r>
            <a:endParaRPr/>
          </a:p>
          <a:p>
            <a:pPr indent="0" lvl="0" marL="0" rtl="0" algn="l">
              <a:spcBef>
                <a:spcPts val="0"/>
              </a:spcBef>
              <a:spcAft>
                <a:spcPts val="0"/>
              </a:spcAft>
              <a:buNone/>
            </a:pPr>
            <a:r>
              <a:rPr lang="en-GB"/>
              <a:t>	- time consuming for any meaningful analysis</a:t>
            </a:r>
            <a:endParaRPr/>
          </a:p>
          <a:p>
            <a:pPr indent="0" lvl="0" marL="0" rtl="0" algn="l">
              <a:spcBef>
                <a:spcPts val="0"/>
              </a:spcBef>
              <a:spcAft>
                <a:spcPts val="0"/>
              </a:spcAft>
              <a:buNone/>
            </a:pPr>
            <a:r>
              <a:rPr lang="en-GB"/>
              <a:t>	 - not in real time or even recent</a:t>
            </a:r>
            <a:endParaRPr/>
          </a:p>
        </p:txBody>
      </p:sp>
      <p:sp>
        <p:nvSpPr>
          <p:cNvPr id="350" name="Google Shape;350;p2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9: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Multiple Interfaces</a:t>
            </a:r>
            <a:endParaRPr/>
          </a:p>
          <a:p>
            <a:pPr indent="0" lvl="0" marL="0" rtl="0" algn="l">
              <a:spcBef>
                <a:spcPts val="0"/>
              </a:spcBef>
              <a:spcAft>
                <a:spcPts val="0"/>
              </a:spcAft>
              <a:buNone/>
            </a:pPr>
            <a:r>
              <a:rPr lang="en-GB"/>
              <a:t>Fragmentation </a:t>
            </a:r>
            <a:endParaRPr/>
          </a:p>
        </p:txBody>
      </p:sp>
      <p:sp>
        <p:nvSpPr>
          <p:cNvPr id="360" name="Google Shape;360;p2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0: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31: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2: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3: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4: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5: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6: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37: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8: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9: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40: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1: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42: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3: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4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These estimated savings are based on digitising the IPA as per the alpha stage of the project. Further savings will be realised as the new portal is developed, e.g. due diligence of providers through an automated and streamlined process</a:t>
            </a:r>
            <a:endParaRPr/>
          </a:p>
        </p:txBody>
      </p:sp>
      <p:sp>
        <p:nvSpPr>
          <p:cNvPr id="508" name="Google Shape;508;p4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4: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45: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46: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47: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48: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4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49: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50: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5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51: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5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52: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53: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54: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55: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6: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5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highlight>
                  <a:srgbClr val="00FFFF"/>
                </a:highlight>
              </a:rPr>
              <a:t>Modest shifts in the placement market will lead to considerable savings:</a:t>
            </a:r>
            <a:endParaRPr/>
          </a:p>
          <a:p>
            <a:pPr indent="0" lvl="0" marL="0" rtl="0" algn="l">
              <a:spcBef>
                <a:spcPts val="0"/>
              </a:spcBef>
              <a:spcAft>
                <a:spcPts val="0"/>
              </a:spcAft>
              <a:buNone/>
            </a:pPr>
            <a:r>
              <a:rPr lang="en-GB">
                <a:highlight>
                  <a:srgbClr val="00FFFF"/>
                </a:highlight>
              </a:rPr>
              <a:t>Moving </a:t>
            </a:r>
            <a:r>
              <a:rPr b="1" lang="en-GB">
                <a:highlight>
                  <a:srgbClr val="00FFFF"/>
                </a:highlight>
              </a:rPr>
              <a:t>5%</a:t>
            </a:r>
            <a:r>
              <a:rPr lang="en-GB">
                <a:highlight>
                  <a:srgbClr val="00FFFF"/>
                </a:highlight>
              </a:rPr>
              <a:t> of Spot contracts to Framework contracts would save </a:t>
            </a:r>
            <a:r>
              <a:rPr b="1" lang="en-GB">
                <a:highlight>
                  <a:srgbClr val="00FFFF"/>
                </a:highlight>
              </a:rPr>
              <a:t>£21,240 per week</a:t>
            </a:r>
            <a:r>
              <a:rPr lang="en-GB">
                <a:highlight>
                  <a:srgbClr val="00FFFF"/>
                </a:highlight>
              </a:rPr>
              <a:t>.</a:t>
            </a:r>
            <a:endParaRPr/>
          </a:p>
          <a:p>
            <a:pPr indent="0" lvl="0" marL="0" rtl="0" algn="l">
              <a:spcBef>
                <a:spcPts val="0"/>
              </a:spcBef>
              <a:spcAft>
                <a:spcPts val="0"/>
              </a:spcAft>
              <a:buNone/>
            </a:pPr>
            <a:r>
              <a:rPr lang="en-GB">
                <a:highlight>
                  <a:srgbClr val="00FFFF"/>
                </a:highlight>
              </a:rPr>
              <a:t>Increasing Block contracts to </a:t>
            </a:r>
            <a:r>
              <a:rPr b="1" lang="en-GB">
                <a:highlight>
                  <a:srgbClr val="00FFFF"/>
                </a:highlight>
              </a:rPr>
              <a:t>5% </a:t>
            </a:r>
            <a:r>
              <a:rPr lang="en-GB">
                <a:highlight>
                  <a:srgbClr val="00FFFF"/>
                </a:highlight>
              </a:rPr>
              <a:t>of total placements would save </a:t>
            </a:r>
            <a:r>
              <a:rPr b="1" lang="en-GB">
                <a:highlight>
                  <a:srgbClr val="00FFFF"/>
                </a:highlight>
              </a:rPr>
              <a:t>£65,100 per week</a:t>
            </a:r>
            <a:endParaRPr/>
          </a:p>
          <a:p>
            <a:pPr indent="0" lvl="0" marL="0" rtl="0" algn="l">
              <a:spcBef>
                <a:spcPts val="0"/>
              </a:spcBef>
              <a:spcAft>
                <a:spcPts val="0"/>
              </a:spcAft>
              <a:buNone/>
            </a:pPr>
            <a:r>
              <a:t/>
            </a:r>
            <a:endParaRPr/>
          </a:p>
        </p:txBody>
      </p:sp>
      <p:sp>
        <p:nvSpPr>
          <p:cNvPr id="682" name="Google Shape;682;p5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9:notes"/>
          <p:cNvSpPr/>
          <p:nvPr>
            <p:ph idx="2" type="sldImg"/>
          </p:nvPr>
        </p:nvSpPr>
        <p:spPr>
          <a:xfrm>
            <a:off x="711200" y="744538"/>
            <a:ext cx="537527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5.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5.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 name="Shape 17"/>
        <p:cNvGrpSpPr/>
        <p:nvPr/>
      </p:nvGrpSpPr>
      <p:grpSpPr>
        <a:xfrm>
          <a:off x="0" y="0"/>
          <a:ext cx="0" cy="0"/>
          <a:chOff x="0" y="0"/>
          <a:chExt cx="0" cy="0"/>
        </a:xfrm>
      </p:grpSpPr>
      <p:sp>
        <p:nvSpPr>
          <p:cNvPr id="18" name="Google Shape;18;p2"/>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pic>
        <p:nvPicPr>
          <p:cNvPr id="19" name="Google Shape;19;p2"/>
          <p:cNvPicPr preferRelativeResize="0"/>
          <p:nvPr/>
        </p:nvPicPr>
        <p:blipFill rotWithShape="1">
          <a:blip r:embed="rId2">
            <a:alphaModFix/>
          </a:blip>
          <a:srcRect b="0" l="0" r="0" t="26584"/>
          <a:stretch/>
        </p:blipFill>
        <p:spPr>
          <a:xfrm>
            <a:off x="0" y="1809997"/>
            <a:ext cx="9921552" cy="5151587"/>
          </a:xfrm>
          <a:prstGeom prst="rect">
            <a:avLst/>
          </a:prstGeom>
          <a:noFill/>
          <a:ln>
            <a:noFill/>
          </a:ln>
        </p:spPr>
      </p:pic>
      <p:sp>
        <p:nvSpPr>
          <p:cNvPr id="20" name="Google Shape;20;p2"/>
          <p:cNvSpPr/>
          <p:nvPr/>
        </p:nvSpPr>
        <p:spPr>
          <a:xfrm>
            <a:off x="272480" y="6246604"/>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1" name="Google Shape;21;p2"/>
          <p:cNvGrpSpPr/>
          <p:nvPr/>
        </p:nvGrpSpPr>
        <p:grpSpPr>
          <a:xfrm>
            <a:off x="632520" y="6294462"/>
            <a:ext cx="6048672" cy="585356"/>
            <a:chOff x="272480" y="6372036"/>
            <a:chExt cx="6048672" cy="585356"/>
          </a:xfrm>
        </p:grpSpPr>
        <p:sp>
          <p:nvSpPr>
            <p:cNvPr id="22" name="Google Shape;22;p2"/>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23" name="Google Shape;23;p2"/>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24" name="Google Shape;24;p2"/>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
        <p:nvSpPr>
          <p:cNvPr id="25" name="Google Shape;25;p2"/>
          <p:cNvSpPr/>
          <p:nvPr/>
        </p:nvSpPr>
        <p:spPr>
          <a:xfrm>
            <a:off x="3080792" y="1844824"/>
            <a:ext cx="3384376" cy="252028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icture containing text&#10;&#10;Description automatically generated" id="26" name="Google Shape;26;p2"/>
          <p:cNvPicPr preferRelativeResize="0"/>
          <p:nvPr/>
        </p:nvPicPr>
        <p:blipFill rotWithShape="1">
          <a:blip r:embed="rId4">
            <a:alphaModFix/>
          </a:blip>
          <a:srcRect b="0" l="0" r="0" t="0"/>
          <a:stretch/>
        </p:blipFill>
        <p:spPr>
          <a:xfrm>
            <a:off x="5337685" y="6286661"/>
            <a:ext cx="2254966" cy="4562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pic>
        <p:nvPicPr>
          <p:cNvPr id="94" name="Google Shape;94;p11"/>
          <p:cNvPicPr preferRelativeResize="0"/>
          <p:nvPr/>
        </p:nvPicPr>
        <p:blipFill rotWithShape="1">
          <a:blip r:embed="rId2">
            <a:alphaModFix/>
          </a:blip>
          <a:srcRect b="0" l="0" r="0" t="0"/>
          <a:stretch/>
        </p:blipFill>
        <p:spPr>
          <a:xfrm>
            <a:off x="1" y="0"/>
            <a:ext cx="9921552" cy="6858000"/>
          </a:xfrm>
          <a:prstGeom prst="rect">
            <a:avLst/>
          </a:prstGeom>
          <a:noFill/>
          <a:ln>
            <a:noFill/>
          </a:ln>
        </p:spPr>
      </p:pic>
      <p:sp>
        <p:nvSpPr>
          <p:cNvPr id="95" name="Google Shape;95;p11"/>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96" name="Google Shape;96;p11"/>
          <p:cNvGrpSpPr/>
          <p:nvPr/>
        </p:nvGrpSpPr>
        <p:grpSpPr>
          <a:xfrm>
            <a:off x="272480" y="6156012"/>
            <a:ext cx="6048672" cy="585356"/>
            <a:chOff x="272480" y="6372036"/>
            <a:chExt cx="6048672" cy="585356"/>
          </a:xfrm>
        </p:grpSpPr>
        <p:sp>
          <p:nvSpPr>
            <p:cNvPr id="97" name="Google Shape;97;p11"/>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98" name="Google Shape;98;p11"/>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99" name="Google Shape;99;p11"/>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00" name="Shape 100"/>
        <p:cNvGrpSpPr/>
        <p:nvPr/>
      </p:nvGrpSpPr>
      <p:grpSpPr>
        <a:xfrm>
          <a:off x="0" y="0"/>
          <a:ext cx="0" cy="0"/>
          <a:chOff x="0" y="0"/>
          <a:chExt cx="0" cy="0"/>
        </a:xfrm>
      </p:grpSpPr>
      <p:sp>
        <p:nvSpPr>
          <p:cNvPr id="101" name="Google Shape;101;p12"/>
          <p:cNvSpPr/>
          <p:nvPr/>
        </p:nvSpPr>
        <p:spPr>
          <a:xfrm>
            <a:off x="381000" y="6004900"/>
            <a:ext cx="2302500" cy="720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pic>
        <p:nvPicPr>
          <p:cNvPr id="103" name="Google Shape;103;p13"/>
          <p:cNvPicPr preferRelativeResize="0"/>
          <p:nvPr/>
        </p:nvPicPr>
        <p:blipFill rotWithShape="1">
          <a:blip r:embed="rId2">
            <a:alphaModFix/>
          </a:blip>
          <a:srcRect b="0" l="0" r="0" t="0"/>
          <a:stretch/>
        </p:blipFill>
        <p:spPr>
          <a:xfrm>
            <a:off x="1" y="0"/>
            <a:ext cx="9921552" cy="6858000"/>
          </a:xfrm>
          <a:prstGeom prst="rect">
            <a:avLst/>
          </a:prstGeom>
          <a:noFill/>
          <a:ln>
            <a:noFill/>
          </a:ln>
        </p:spPr>
      </p:pic>
      <p:sp>
        <p:nvSpPr>
          <p:cNvPr id="104" name="Google Shape;104;p13"/>
          <p:cNvSpPr txBox="1"/>
          <p:nvPr>
            <p:ph type="title"/>
          </p:nvPr>
        </p:nvSpPr>
        <p:spPr>
          <a:xfrm>
            <a:off x="495300" y="273050"/>
            <a:ext cx="3259006" cy="1162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3"/>
          <p:cNvSpPr txBox="1"/>
          <p:nvPr>
            <p:ph idx="1" type="body"/>
          </p:nvPr>
        </p:nvSpPr>
        <p:spPr>
          <a:xfrm>
            <a:off x="3872971" y="273052"/>
            <a:ext cx="5537729" cy="560696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6" name="Google Shape;106;p13"/>
          <p:cNvSpPr txBox="1"/>
          <p:nvPr>
            <p:ph idx="2" type="body"/>
          </p:nvPr>
        </p:nvSpPr>
        <p:spPr>
          <a:xfrm>
            <a:off x="495300" y="1435102"/>
            <a:ext cx="3259006" cy="449378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7" name="Google Shape;107;p13"/>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108" name="Google Shape;108;p13"/>
          <p:cNvGrpSpPr/>
          <p:nvPr/>
        </p:nvGrpSpPr>
        <p:grpSpPr>
          <a:xfrm>
            <a:off x="272480" y="6165304"/>
            <a:ext cx="6048672" cy="585356"/>
            <a:chOff x="272480" y="6372036"/>
            <a:chExt cx="6048672" cy="585356"/>
          </a:xfrm>
        </p:grpSpPr>
        <p:sp>
          <p:nvSpPr>
            <p:cNvPr id="109" name="Google Shape;109;p13"/>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110" name="Google Shape;110;p13"/>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111" name="Google Shape;111;p13"/>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pic>
        <p:nvPicPr>
          <p:cNvPr id="28" name="Google Shape;28;p3"/>
          <p:cNvPicPr preferRelativeResize="0"/>
          <p:nvPr/>
        </p:nvPicPr>
        <p:blipFill rotWithShape="1">
          <a:blip r:embed="rId2">
            <a:alphaModFix/>
          </a:blip>
          <a:srcRect b="0" l="0" r="0" t="0"/>
          <a:stretch/>
        </p:blipFill>
        <p:spPr>
          <a:xfrm>
            <a:off x="1" y="0"/>
            <a:ext cx="9921552" cy="6858000"/>
          </a:xfrm>
          <a:prstGeom prst="rect">
            <a:avLst/>
          </a:prstGeom>
          <a:noFill/>
          <a:ln>
            <a:noFill/>
          </a:ln>
        </p:spPr>
      </p:pic>
      <p:sp>
        <p:nvSpPr>
          <p:cNvPr id="29" name="Google Shape;29;p3"/>
          <p:cNvSpPr txBox="1"/>
          <p:nvPr>
            <p:ph idx="1" type="body"/>
          </p:nvPr>
        </p:nvSpPr>
        <p:spPr>
          <a:xfrm>
            <a:off x="488504" y="1412776"/>
            <a:ext cx="4315114" cy="452596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3"/>
          <p:cNvSpPr txBox="1"/>
          <p:nvPr>
            <p:ph idx="2" type="body"/>
          </p:nvPr>
        </p:nvSpPr>
        <p:spPr>
          <a:xfrm>
            <a:off x="5102382" y="1412776"/>
            <a:ext cx="4315114" cy="452596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3"/>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33" name="Google Shape;33;p3"/>
          <p:cNvGrpSpPr/>
          <p:nvPr/>
        </p:nvGrpSpPr>
        <p:grpSpPr>
          <a:xfrm>
            <a:off x="272480" y="6156012"/>
            <a:ext cx="6048672" cy="585356"/>
            <a:chOff x="272480" y="6372036"/>
            <a:chExt cx="6048672" cy="585356"/>
          </a:xfrm>
        </p:grpSpPr>
        <p:sp>
          <p:nvSpPr>
            <p:cNvPr id="34" name="Google Shape;34;p3"/>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35" name="Google Shape;35;p3"/>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36" name="Google Shape;36;p3"/>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pic>
        <p:nvPicPr>
          <p:cNvPr id="38" name="Google Shape;38;p4"/>
          <p:cNvPicPr preferRelativeResize="0"/>
          <p:nvPr/>
        </p:nvPicPr>
        <p:blipFill rotWithShape="1">
          <a:blip r:embed="rId2">
            <a:alphaModFix/>
          </a:blip>
          <a:srcRect b="0" l="0" r="0" t="2438"/>
          <a:stretch/>
        </p:blipFill>
        <p:spPr>
          <a:xfrm>
            <a:off x="-17584" y="0"/>
            <a:ext cx="9939136" cy="6858000"/>
          </a:xfrm>
          <a:prstGeom prst="rect">
            <a:avLst/>
          </a:prstGeom>
          <a:noFill/>
          <a:ln>
            <a:noFill/>
          </a:ln>
        </p:spPr>
      </p:pic>
      <p:sp>
        <p:nvSpPr>
          <p:cNvPr id="39" name="Google Shape;39;p4"/>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41" name="Google Shape;41;p4"/>
          <p:cNvGrpSpPr/>
          <p:nvPr/>
        </p:nvGrpSpPr>
        <p:grpSpPr>
          <a:xfrm>
            <a:off x="272480" y="6146303"/>
            <a:ext cx="6048672" cy="604590"/>
            <a:chOff x="272480" y="6113881"/>
            <a:chExt cx="6048672" cy="604590"/>
          </a:xfrm>
        </p:grpSpPr>
        <p:sp>
          <p:nvSpPr>
            <p:cNvPr id="42" name="Google Shape;42;p4"/>
            <p:cNvSpPr/>
            <p:nvPr/>
          </p:nvSpPr>
          <p:spPr>
            <a:xfrm>
              <a:off x="272480" y="6142407"/>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43" name="Google Shape;43;p4"/>
            <p:cNvPicPr preferRelativeResize="0"/>
            <p:nvPr/>
          </p:nvPicPr>
          <p:blipFill rotWithShape="1">
            <a:blip r:embed="rId3">
              <a:alphaModFix/>
            </a:blip>
            <a:srcRect b="0" l="0" r="0" t="0"/>
            <a:stretch/>
          </p:blipFill>
          <p:spPr>
            <a:xfrm>
              <a:off x="508756" y="6131831"/>
              <a:ext cx="632520" cy="370616"/>
            </a:xfrm>
            <a:prstGeom prst="rect">
              <a:avLst/>
            </a:prstGeom>
            <a:noFill/>
            <a:ln>
              <a:noFill/>
            </a:ln>
          </p:spPr>
        </p:pic>
        <p:sp>
          <p:nvSpPr>
            <p:cNvPr id="44" name="Google Shape;44;p4"/>
            <p:cNvSpPr txBox="1"/>
            <p:nvPr/>
          </p:nvSpPr>
          <p:spPr>
            <a:xfrm>
              <a:off x="994910" y="6113881"/>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
        <p:nvSpPr>
          <p:cNvPr id="45" name="Google Shape;45;p4"/>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A picture containing text&#10;&#10;Description automatically generated" id="46" name="Google Shape;46;p4"/>
          <p:cNvPicPr preferRelativeResize="0"/>
          <p:nvPr/>
        </p:nvPicPr>
        <p:blipFill rotWithShape="1">
          <a:blip r:embed="rId4">
            <a:alphaModFix/>
          </a:blip>
          <a:srcRect b="0" l="0" r="0" t="0"/>
          <a:stretch/>
        </p:blipFill>
        <p:spPr>
          <a:xfrm>
            <a:off x="5509097" y="6189861"/>
            <a:ext cx="2108199" cy="4074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pic>
        <p:nvPicPr>
          <p:cNvPr id="48" name="Google Shape;48;p5"/>
          <p:cNvPicPr preferRelativeResize="0"/>
          <p:nvPr/>
        </p:nvPicPr>
        <p:blipFill rotWithShape="1">
          <a:blip r:embed="rId2">
            <a:alphaModFix/>
          </a:blip>
          <a:srcRect b="0" l="0" r="0" t="1876"/>
          <a:stretch/>
        </p:blipFill>
        <p:spPr>
          <a:xfrm>
            <a:off x="0" y="0"/>
            <a:ext cx="9921552" cy="6885384"/>
          </a:xfrm>
          <a:prstGeom prst="rect">
            <a:avLst/>
          </a:prstGeom>
          <a:noFill/>
          <a:ln>
            <a:noFill/>
          </a:ln>
        </p:spPr>
      </p:pic>
      <p:sp>
        <p:nvSpPr>
          <p:cNvPr id="49" name="Google Shape;49;p5"/>
          <p:cNvSpPr txBox="1"/>
          <p:nvPr>
            <p:ph type="title"/>
          </p:nvPr>
        </p:nvSpPr>
        <p:spPr>
          <a:xfrm>
            <a:off x="524129" y="3705052"/>
            <a:ext cx="84201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3200"/>
              <a:buFont typeface="Arial"/>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
          <p:cNvSpPr txBox="1"/>
          <p:nvPr>
            <p:ph idx="1" type="body"/>
          </p:nvPr>
        </p:nvSpPr>
        <p:spPr>
          <a:xfrm>
            <a:off x="524129" y="2204864"/>
            <a:ext cx="84201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sz="24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1" name="Shape 51"/>
        <p:cNvGrpSpPr/>
        <p:nvPr/>
      </p:nvGrpSpPr>
      <p:grpSpPr>
        <a:xfrm>
          <a:off x="0" y="0"/>
          <a:ext cx="0" cy="0"/>
          <a:chOff x="0" y="0"/>
          <a:chExt cx="0" cy="0"/>
        </a:xfrm>
      </p:grpSpPr>
      <p:sp>
        <p:nvSpPr>
          <p:cNvPr id="52" name="Google Shape;52;p6"/>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6"/>
          <p:cNvSpPr txBox="1"/>
          <p:nvPr/>
        </p:nvSpPr>
        <p:spPr>
          <a:xfrm>
            <a:off x="369754" y="6412626"/>
            <a:ext cx="23114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000">
                <a:solidFill>
                  <a:schemeClr val="lt1"/>
                </a:solidFill>
                <a:latin typeface="Arial"/>
                <a:ea typeface="Arial"/>
                <a:cs typeface="Arial"/>
                <a:sym typeface="Arial"/>
              </a:rPr>
              <a:t>PAGE </a:t>
            </a:r>
            <a:fld id="{00000000-1234-1234-1234-123412341234}" type="slidenum">
              <a:rPr b="1" lang="en-GB" sz="1000">
                <a:solidFill>
                  <a:schemeClr val="lt1"/>
                </a:solidFill>
                <a:latin typeface="Arial"/>
                <a:ea typeface="Arial"/>
                <a:cs typeface="Arial"/>
                <a:sym typeface="Arial"/>
              </a:rPr>
              <a:t>‹#›</a:t>
            </a:fld>
            <a:endParaRPr b="1" sz="1000">
              <a:solidFill>
                <a:schemeClr val="lt1"/>
              </a:solidFill>
              <a:latin typeface="Arial"/>
              <a:ea typeface="Arial"/>
              <a:cs typeface="Arial"/>
              <a:sym typeface="Arial"/>
            </a:endParaRPr>
          </a:p>
        </p:txBody>
      </p:sp>
      <p:sp>
        <p:nvSpPr>
          <p:cNvPr id="55" name="Google Shape;55;p6"/>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56" name="Google Shape;56;p6"/>
          <p:cNvGrpSpPr/>
          <p:nvPr/>
        </p:nvGrpSpPr>
        <p:grpSpPr>
          <a:xfrm>
            <a:off x="272480" y="6165304"/>
            <a:ext cx="6048672" cy="618195"/>
            <a:chOff x="272480" y="6142407"/>
            <a:chExt cx="6048672" cy="618195"/>
          </a:xfrm>
        </p:grpSpPr>
        <p:sp>
          <p:nvSpPr>
            <p:cNvPr id="57" name="Google Shape;57;p6"/>
            <p:cNvSpPr/>
            <p:nvPr/>
          </p:nvSpPr>
          <p:spPr>
            <a:xfrm>
              <a:off x="272480" y="6142407"/>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58" name="Google Shape;58;p6"/>
            <p:cNvPicPr preferRelativeResize="0"/>
            <p:nvPr/>
          </p:nvPicPr>
          <p:blipFill rotWithShape="1">
            <a:blip r:embed="rId2">
              <a:alphaModFix/>
            </a:blip>
            <a:srcRect b="0" l="0" r="0" t="0"/>
            <a:stretch/>
          </p:blipFill>
          <p:spPr>
            <a:xfrm>
              <a:off x="508756" y="6389986"/>
              <a:ext cx="632520" cy="370616"/>
            </a:xfrm>
            <a:prstGeom prst="rect">
              <a:avLst/>
            </a:prstGeom>
            <a:noFill/>
            <a:ln>
              <a:noFill/>
            </a:ln>
          </p:spPr>
        </p:pic>
        <p:sp>
          <p:nvSpPr>
            <p:cNvPr id="59" name="Google Shape;59;p6"/>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pic>
        <p:nvPicPr>
          <p:cNvPr id="61" name="Google Shape;61;p7"/>
          <p:cNvPicPr preferRelativeResize="0"/>
          <p:nvPr/>
        </p:nvPicPr>
        <p:blipFill rotWithShape="1">
          <a:blip r:embed="rId2">
            <a:alphaModFix/>
          </a:blip>
          <a:srcRect b="0" l="0" r="0" t="0"/>
          <a:stretch/>
        </p:blipFill>
        <p:spPr>
          <a:xfrm>
            <a:off x="0" y="0"/>
            <a:ext cx="9921552" cy="7016965"/>
          </a:xfrm>
          <a:prstGeom prst="rect">
            <a:avLst/>
          </a:prstGeom>
          <a:noFill/>
          <a:ln>
            <a:noFill/>
          </a:ln>
        </p:spPr>
      </p:pic>
      <p:sp>
        <p:nvSpPr>
          <p:cNvPr id="62" name="Google Shape;62;p7"/>
          <p:cNvSpPr txBox="1"/>
          <p:nvPr>
            <p:ph type="ctrTitle"/>
          </p:nvPr>
        </p:nvSpPr>
        <p:spPr>
          <a:xfrm>
            <a:off x="508756" y="1748408"/>
            <a:ext cx="5683796"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3200"/>
              <a:buFont typeface="Arial"/>
              <a:buNone/>
              <a:defRPr b="1"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
          <p:cNvSpPr txBox="1"/>
          <p:nvPr>
            <p:ph idx="1" type="subTitle"/>
          </p:nvPr>
        </p:nvSpPr>
        <p:spPr>
          <a:xfrm>
            <a:off x="523008" y="3260576"/>
            <a:ext cx="5654128" cy="1752600"/>
          </a:xfrm>
          <a:prstGeom prst="rect">
            <a:avLst/>
          </a:prstGeom>
          <a:noFill/>
          <a:ln>
            <a:noFill/>
          </a:ln>
        </p:spPr>
        <p:txBody>
          <a:bodyPr anchorCtr="0" anchor="t" bIns="45700" lIns="91425" spcFirstLastPara="1" rIns="91425" wrap="square" tIns="45700">
            <a:normAutofit/>
          </a:bodyPr>
          <a:lstStyle>
            <a:lvl1pPr lvl="0" algn="l">
              <a:spcBef>
                <a:spcPts val="360"/>
              </a:spcBef>
              <a:spcAft>
                <a:spcPts val="0"/>
              </a:spcAft>
              <a:buClr>
                <a:srgbClr val="888888"/>
              </a:buClr>
              <a:buSzPts val="1800"/>
              <a:buNone/>
              <a:defRPr sz="1800">
                <a:solidFill>
                  <a:srgbClr val="888888"/>
                </a:solidFill>
                <a:latin typeface="Arial"/>
                <a:ea typeface="Arial"/>
                <a:cs typeface="Arial"/>
                <a:sym typeface="Arial"/>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4" name="Google Shape;64;p7"/>
          <p:cNvSpPr/>
          <p:nvPr/>
        </p:nvSpPr>
        <p:spPr>
          <a:xfrm>
            <a:off x="1337048" y="6031316"/>
            <a:ext cx="718020" cy="4571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5" name="Google Shape;65;p7"/>
          <p:cNvGrpSpPr/>
          <p:nvPr/>
        </p:nvGrpSpPr>
        <p:grpSpPr>
          <a:xfrm>
            <a:off x="272480" y="6372036"/>
            <a:ext cx="6048672" cy="585356"/>
            <a:chOff x="272480" y="6372036"/>
            <a:chExt cx="6048672" cy="585356"/>
          </a:xfrm>
        </p:grpSpPr>
        <p:sp>
          <p:nvSpPr>
            <p:cNvPr id="66" name="Google Shape;66;p7"/>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67" name="Google Shape;67;p7"/>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68" name="Google Shape;68;p7"/>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69" name="Shape 69"/>
        <p:cNvGrpSpPr/>
        <p:nvPr/>
      </p:nvGrpSpPr>
      <p:grpSpPr>
        <a:xfrm>
          <a:off x="0" y="0"/>
          <a:ext cx="0" cy="0"/>
          <a:chOff x="0" y="0"/>
          <a:chExt cx="0" cy="0"/>
        </a:xfrm>
      </p:grpSpPr>
      <p:pic>
        <p:nvPicPr>
          <p:cNvPr id="70" name="Google Shape;70;p8"/>
          <p:cNvPicPr preferRelativeResize="0"/>
          <p:nvPr/>
        </p:nvPicPr>
        <p:blipFill rotWithShape="1">
          <a:blip r:embed="rId2">
            <a:alphaModFix/>
          </a:blip>
          <a:srcRect b="10135" l="0" r="0" t="0"/>
          <a:stretch/>
        </p:blipFill>
        <p:spPr>
          <a:xfrm>
            <a:off x="0" y="-212501"/>
            <a:ext cx="9921552" cy="6305797"/>
          </a:xfrm>
          <a:prstGeom prst="rect">
            <a:avLst/>
          </a:prstGeom>
          <a:noFill/>
          <a:ln>
            <a:noFill/>
          </a:ln>
        </p:spPr>
      </p:pic>
      <p:sp>
        <p:nvSpPr>
          <p:cNvPr id="71" name="Google Shape;71;p8"/>
          <p:cNvSpPr txBox="1"/>
          <p:nvPr>
            <p:ph type="title"/>
          </p:nvPr>
        </p:nvSpPr>
        <p:spPr>
          <a:xfrm>
            <a:off x="524129" y="3705052"/>
            <a:ext cx="84201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200"/>
              <a:buFont typeface="Arial"/>
              <a:buNone/>
              <a:defRPr b="1" sz="3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8"/>
          <p:cNvSpPr txBox="1"/>
          <p:nvPr>
            <p:ph idx="1" type="body"/>
          </p:nvPr>
        </p:nvSpPr>
        <p:spPr>
          <a:xfrm>
            <a:off x="524129" y="2204864"/>
            <a:ext cx="84201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accent1"/>
              </a:buClr>
              <a:buSzPts val="2400"/>
              <a:buNone/>
              <a:defRPr sz="2400">
                <a:solidFill>
                  <a:schemeClr val="accen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3" name="Shape 73"/>
        <p:cNvGrpSpPr/>
        <p:nvPr/>
      </p:nvGrpSpPr>
      <p:grpSpPr>
        <a:xfrm>
          <a:off x="0" y="0"/>
          <a:ext cx="0" cy="0"/>
          <a:chOff x="0" y="0"/>
          <a:chExt cx="0" cy="0"/>
        </a:xfrm>
      </p:grpSpPr>
      <p:pic>
        <p:nvPicPr>
          <p:cNvPr id="74" name="Google Shape;74;p9"/>
          <p:cNvPicPr preferRelativeResize="0"/>
          <p:nvPr/>
        </p:nvPicPr>
        <p:blipFill rotWithShape="1">
          <a:blip r:embed="rId2">
            <a:alphaModFix/>
          </a:blip>
          <a:srcRect b="0" l="0" r="0" t="0"/>
          <a:stretch/>
        </p:blipFill>
        <p:spPr>
          <a:xfrm>
            <a:off x="1" y="0"/>
            <a:ext cx="9921552" cy="6858000"/>
          </a:xfrm>
          <a:prstGeom prst="rect">
            <a:avLst/>
          </a:prstGeom>
          <a:noFill/>
          <a:ln>
            <a:noFill/>
          </a:ln>
        </p:spPr>
      </p:pic>
      <p:sp>
        <p:nvSpPr>
          <p:cNvPr id="75" name="Google Shape;75;p9"/>
          <p:cNvSpPr txBox="1"/>
          <p:nvPr>
            <p:ph idx="1" type="body"/>
          </p:nvPr>
        </p:nvSpPr>
        <p:spPr>
          <a:xfrm>
            <a:off x="495300" y="1356988"/>
            <a:ext cx="4376870"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Clr>
                <a:schemeClr val="dk1"/>
              </a:buClr>
              <a:buSzPts val="2000"/>
              <a:buNone/>
              <a:defRPr b="1" sz="20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6" name="Google Shape;76;p9"/>
          <p:cNvSpPr txBox="1"/>
          <p:nvPr>
            <p:ph idx="2" type="body"/>
          </p:nvPr>
        </p:nvSpPr>
        <p:spPr>
          <a:xfrm>
            <a:off x="495300" y="1996750"/>
            <a:ext cx="4376870"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chemeClr val="dk1"/>
              </a:buClr>
              <a:buSzPts val="2000"/>
              <a:buChar char="▪"/>
              <a:defRPr sz="2000"/>
            </a:lvl1pPr>
            <a:lvl2pPr indent="-342900" lvl="1" marL="914400" algn="l">
              <a:spcBef>
                <a:spcPts val="360"/>
              </a:spcBef>
              <a:spcAft>
                <a:spcPts val="0"/>
              </a:spcAft>
              <a:buClr>
                <a:schemeClr val="dk1"/>
              </a:buClr>
              <a:buSzPts val="1800"/>
              <a:buChar char="•"/>
              <a:defRPr sz="1800"/>
            </a:lvl2pPr>
            <a:lvl3pPr indent="-330200" lvl="2" marL="1371600" algn="l">
              <a:spcBef>
                <a:spcPts val="320"/>
              </a:spcBef>
              <a:spcAft>
                <a:spcPts val="0"/>
              </a:spcAft>
              <a:buClr>
                <a:schemeClr val="dk1"/>
              </a:buClr>
              <a:buSzPts val="1600"/>
              <a:buChar char="–"/>
              <a:defRPr sz="1600"/>
            </a:lvl3pPr>
            <a:lvl4pPr indent="-317500" lvl="3" marL="1828800" algn="l">
              <a:spcBef>
                <a:spcPts val="280"/>
              </a:spcBef>
              <a:spcAft>
                <a:spcPts val="0"/>
              </a:spcAft>
              <a:buClr>
                <a:schemeClr val="dk1"/>
              </a:buClr>
              <a:buSzPts val="1400"/>
              <a:buChar char="–"/>
              <a:defRPr sz="1400"/>
            </a:lvl4pPr>
            <a:lvl5pPr indent="-317500" lvl="4" marL="2286000" algn="l">
              <a:spcBef>
                <a:spcPts val="280"/>
              </a:spcBef>
              <a:spcAft>
                <a:spcPts val="0"/>
              </a:spcAft>
              <a:buClr>
                <a:schemeClr val="dk1"/>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7" name="Google Shape;77;p9"/>
          <p:cNvSpPr txBox="1"/>
          <p:nvPr>
            <p:ph idx="3" type="body"/>
          </p:nvPr>
        </p:nvSpPr>
        <p:spPr>
          <a:xfrm>
            <a:off x="5032111" y="1356988"/>
            <a:ext cx="4378590"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Clr>
                <a:schemeClr val="dk1"/>
              </a:buClr>
              <a:buSzPts val="2000"/>
              <a:buNone/>
              <a:defRPr b="1" sz="20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8" name="Google Shape;78;p9"/>
          <p:cNvSpPr txBox="1"/>
          <p:nvPr>
            <p:ph idx="4" type="body"/>
          </p:nvPr>
        </p:nvSpPr>
        <p:spPr>
          <a:xfrm>
            <a:off x="5032111" y="1996750"/>
            <a:ext cx="4378590"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chemeClr val="dk1"/>
              </a:buClr>
              <a:buSzPts val="2000"/>
              <a:buChar char="▪"/>
              <a:defRPr sz="2000"/>
            </a:lvl1pPr>
            <a:lvl2pPr indent="-342900" lvl="1" marL="914400" algn="l">
              <a:spcBef>
                <a:spcPts val="360"/>
              </a:spcBef>
              <a:spcAft>
                <a:spcPts val="0"/>
              </a:spcAft>
              <a:buClr>
                <a:schemeClr val="dk1"/>
              </a:buClr>
              <a:buSzPts val="1800"/>
              <a:buChar char="•"/>
              <a:defRPr sz="1800"/>
            </a:lvl2pPr>
            <a:lvl3pPr indent="-330200" lvl="2" marL="1371600" algn="l">
              <a:spcBef>
                <a:spcPts val="320"/>
              </a:spcBef>
              <a:spcAft>
                <a:spcPts val="0"/>
              </a:spcAft>
              <a:buClr>
                <a:schemeClr val="dk1"/>
              </a:buClr>
              <a:buSzPts val="1600"/>
              <a:buChar char="–"/>
              <a:defRPr sz="1600"/>
            </a:lvl3pPr>
            <a:lvl4pPr indent="-317500" lvl="3" marL="1828800" algn="l">
              <a:spcBef>
                <a:spcPts val="280"/>
              </a:spcBef>
              <a:spcAft>
                <a:spcPts val="0"/>
              </a:spcAft>
              <a:buClr>
                <a:schemeClr val="dk1"/>
              </a:buClr>
              <a:buSzPts val="1400"/>
              <a:buChar char="–"/>
              <a:defRPr sz="1400"/>
            </a:lvl4pPr>
            <a:lvl5pPr indent="-317500" lvl="4" marL="2286000" algn="l">
              <a:spcBef>
                <a:spcPts val="280"/>
              </a:spcBef>
              <a:spcAft>
                <a:spcPts val="0"/>
              </a:spcAft>
              <a:buClr>
                <a:schemeClr val="dk1"/>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9" name="Google Shape;79;p9"/>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81" name="Google Shape;81;p9"/>
          <p:cNvGrpSpPr/>
          <p:nvPr/>
        </p:nvGrpSpPr>
        <p:grpSpPr>
          <a:xfrm>
            <a:off x="272480" y="6165304"/>
            <a:ext cx="6048672" cy="585356"/>
            <a:chOff x="272480" y="6372036"/>
            <a:chExt cx="6048672" cy="585356"/>
          </a:xfrm>
        </p:grpSpPr>
        <p:sp>
          <p:nvSpPr>
            <p:cNvPr id="82" name="Google Shape;82;p9"/>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83" name="Google Shape;83;p9"/>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84" name="Google Shape;84;p9"/>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5" name="Shape 85"/>
        <p:cNvGrpSpPr/>
        <p:nvPr/>
      </p:nvGrpSpPr>
      <p:grpSpPr>
        <a:xfrm>
          <a:off x="0" y="0"/>
          <a:ext cx="0" cy="0"/>
          <a:chOff x="0" y="0"/>
          <a:chExt cx="0" cy="0"/>
        </a:xfrm>
      </p:grpSpPr>
      <p:pic>
        <p:nvPicPr>
          <p:cNvPr id="86" name="Google Shape;86;p10"/>
          <p:cNvPicPr preferRelativeResize="0"/>
          <p:nvPr/>
        </p:nvPicPr>
        <p:blipFill rotWithShape="1">
          <a:blip r:embed="rId2">
            <a:alphaModFix/>
          </a:blip>
          <a:srcRect b="0" l="0" r="0" t="0"/>
          <a:stretch/>
        </p:blipFill>
        <p:spPr>
          <a:xfrm>
            <a:off x="1" y="0"/>
            <a:ext cx="9921552" cy="6858000"/>
          </a:xfrm>
          <a:prstGeom prst="rect">
            <a:avLst/>
          </a:prstGeom>
          <a:noFill/>
          <a:ln>
            <a:noFill/>
          </a:ln>
        </p:spPr>
      </p:pic>
      <p:sp>
        <p:nvSpPr>
          <p:cNvPr id="87" name="Google Shape;87;p10"/>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0"/>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rgbClr val="888888"/>
                </a:solidFill>
                <a:latin typeface="Arial"/>
                <a:ea typeface="Arial"/>
                <a:cs typeface="Arial"/>
                <a:sym typeface="Arial"/>
              </a:defRPr>
            </a:lvl1pPr>
            <a:lvl2pPr indent="0" lvl="1" marL="0" algn="l">
              <a:spcBef>
                <a:spcPts val="0"/>
              </a:spcBef>
              <a:buNone/>
              <a:defRPr b="1" sz="1000">
                <a:solidFill>
                  <a:srgbClr val="888888"/>
                </a:solidFill>
                <a:latin typeface="Arial"/>
                <a:ea typeface="Arial"/>
                <a:cs typeface="Arial"/>
                <a:sym typeface="Arial"/>
              </a:defRPr>
            </a:lvl2pPr>
            <a:lvl3pPr indent="0" lvl="2" marL="0" algn="l">
              <a:spcBef>
                <a:spcPts val="0"/>
              </a:spcBef>
              <a:buNone/>
              <a:defRPr b="1" sz="1000">
                <a:solidFill>
                  <a:srgbClr val="888888"/>
                </a:solidFill>
                <a:latin typeface="Arial"/>
                <a:ea typeface="Arial"/>
                <a:cs typeface="Arial"/>
                <a:sym typeface="Arial"/>
              </a:defRPr>
            </a:lvl3pPr>
            <a:lvl4pPr indent="0" lvl="3" marL="0" algn="l">
              <a:spcBef>
                <a:spcPts val="0"/>
              </a:spcBef>
              <a:buNone/>
              <a:defRPr b="1" sz="1000">
                <a:solidFill>
                  <a:srgbClr val="888888"/>
                </a:solidFill>
                <a:latin typeface="Arial"/>
                <a:ea typeface="Arial"/>
                <a:cs typeface="Arial"/>
                <a:sym typeface="Arial"/>
              </a:defRPr>
            </a:lvl4pPr>
            <a:lvl5pPr indent="0" lvl="4" marL="0" algn="l">
              <a:spcBef>
                <a:spcPts val="0"/>
              </a:spcBef>
              <a:buNone/>
              <a:defRPr b="1" sz="1000">
                <a:solidFill>
                  <a:srgbClr val="888888"/>
                </a:solidFill>
                <a:latin typeface="Arial"/>
                <a:ea typeface="Arial"/>
                <a:cs typeface="Arial"/>
                <a:sym typeface="Arial"/>
              </a:defRPr>
            </a:lvl5pPr>
            <a:lvl6pPr indent="0" lvl="5" marL="0" algn="l">
              <a:spcBef>
                <a:spcPts val="0"/>
              </a:spcBef>
              <a:buNone/>
              <a:defRPr b="1" sz="1000">
                <a:solidFill>
                  <a:srgbClr val="888888"/>
                </a:solidFill>
                <a:latin typeface="Arial"/>
                <a:ea typeface="Arial"/>
                <a:cs typeface="Arial"/>
                <a:sym typeface="Arial"/>
              </a:defRPr>
            </a:lvl6pPr>
            <a:lvl7pPr indent="0" lvl="6" marL="0" algn="l">
              <a:spcBef>
                <a:spcPts val="0"/>
              </a:spcBef>
              <a:buNone/>
              <a:defRPr b="1" sz="1000">
                <a:solidFill>
                  <a:srgbClr val="888888"/>
                </a:solidFill>
                <a:latin typeface="Arial"/>
                <a:ea typeface="Arial"/>
                <a:cs typeface="Arial"/>
                <a:sym typeface="Arial"/>
              </a:defRPr>
            </a:lvl7pPr>
            <a:lvl8pPr indent="0" lvl="7" marL="0" algn="l">
              <a:spcBef>
                <a:spcPts val="0"/>
              </a:spcBef>
              <a:buNone/>
              <a:defRPr b="1" sz="1000">
                <a:solidFill>
                  <a:srgbClr val="888888"/>
                </a:solidFill>
                <a:latin typeface="Arial"/>
                <a:ea typeface="Arial"/>
                <a:cs typeface="Arial"/>
                <a:sym typeface="Arial"/>
              </a:defRPr>
            </a:lvl8pPr>
            <a:lvl9pPr indent="0" lvl="8" marL="0" algn="l">
              <a:spcBef>
                <a:spcPts val="0"/>
              </a:spcBef>
              <a:buNone/>
              <a:defRPr b="1" sz="1000">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89" name="Google Shape;89;p10"/>
          <p:cNvGrpSpPr/>
          <p:nvPr/>
        </p:nvGrpSpPr>
        <p:grpSpPr>
          <a:xfrm>
            <a:off x="272480" y="6165304"/>
            <a:ext cx="6048672" cy="585356"/>
            <a:chOff x="272480" y="6372036"/>
            <a:chExt cx="6048672" cy="585356"/>
          </a:xfrm>
        </p:grpSpPr>
        <p:sp>
          <p:nvSpPr>
            <p:cNvPr id="90" name="Google Shape;90;p10"/>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witter Logo, history, meaning, symbol, PNG" id="91" name="Google Shape;91;p10"/>
            <p:cNvPicPr preferRelativeResize="0"/>
            <p:nvPr/>
          </p:nvPicPr>
          <p:blipFill rotWithShape="1">
            <a:blip r:embed="rId3">
              <a:alphaModFix/>
            </a:blip>
            <a:srcRect b="0" l="0" r="0" t="0"/>
            <a:stretch/>
          </p:blipFill>
          <p:spPr>
            <a:xfrm>
              <a:off x="508756" y="6389986"/>
              <a:ext cx="632520" cy="370616"/>
            </a:xfrm>
            <a:prstGeom prst="rect">
              <a:avLst/>
            </a:prstGeom>
            <a:noFill/>
            <a:ln>
              <a:noFill/>
            </a:ln>
          </p:spPr>
        </p:pic>
        <p:sp>
          <p:nvSpPr>
            <p:cNvPr id="92" name="Google Shape;92;p10"/>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@digibrum</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95300" y="1517076"/>
            <a:ext cx="8915400" cy="4421087"/>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405379" y="6246503"/>
            <a:ext cx="23114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000" u="none" cap="none" strike="noStrike">
                <a:solidFill>
                  <a:srgbClr val="888888"/>
                </a:solidFill>
                <a:latin typeface="Arial"/>
                <a:ea typeface="Arial"/>
                <a:cs typeface="Arial"/>
                <a:sym typeface="Arial"/>
              </a:defRPr>
            </a:lvl1pPr>
            <a:lvl2pPr indent="0" lvl="1" marL="0" marR="0" rtl="0" algn="l">
              <a:spcBef>
                <a:spcPts val="0"/>
              </a:spcBef>
              <a:buNone/>
              <a:defRPr b="1" i="0" sz="1000" u="none" cap="none" strike="noStrike">
                <a:solidFill>
                  <a:srgbClr val="888888"/>
                </a:solidFill>
                <a:latin typeface="Arial"/>
                <a:ea typeface="Arial"/>
                <a:cs typeface="Arial"/>
                <a:sym typeface="Arial"/>
              </a:defRPr>
            </a:lvl2pPr>
            <a:lvl3pPr indent="0" lvl="2" marL="0" marR="0" rtl="0" algn="l">
              <a:spcBef>
                <a:spcPts val="0"/>
              </a:spcBef>
              <a:buNone/>
              <a:defRPr b="1" i="0" sz="1000" u="none" cap="none" strike="noStrike">
                <a:solidFill>
                  <a:srgbClr val="888888"/>
                </a:solidFill>
                <a:latin typeface="Arial"/>
                <a:ea typeface="Arial"/>
                <a:cs typeface="Arial"/>
                <a:sym typeface="Arial"/>
              </a:defRPr>
            </a:lvl3pPr>
            <a:lvl4pPr indent="0" lvl="3" marL="0" marR="0" rtl="0" algn="l">
              <a:spcBef>
                <a:spcPts val="0"/>
              </a:spcBef>
              <a:buNone/>
              <a:defRPr b="1" i="0" sz="1000" u="none" cap="none" strike="noStrike">
                <a:solidFill>
                  <a:srgbClr val="888888"/>
                </a:solidFill>
                <a:latin typeface="Arial"/>
                <a:ea typeface="Arial"/>
                <a:cs typeface="Arial"/>
                <a:sym typeface="Arial"/>
              </a:defRPr>
            </a:lvl4pPr>
            <a:lvl5pPr indent="0" lvl="4" marL="0" marR="0" rtl="0" algn="l">
              <a:spcBef>
                <a:spcPts val="0"/>
              </a:spcBef>
              <a:buNone/>
              <a:defRPr b="1" i="0" sz="1000" u="none" cap="none" strike="noStrike">
                <a:solidFill>
                  <a:srgbClr val="888888"/>
                </a:solidFill>
                <a:latin typeface="Arial"/>
                <a:ea typeface="Arial"/>
                <a:cs typeface="Arial"/>
                <a:sym typeface="Arial"/>
              </a:defRPr>
            </a:lvl5pPr>
            <a:lvl6pPr indent="0" lvl="5" marL="0" marR="0" rtl="0" algn="l">
              <a:spcBef>
                <a:spcPts val="0"/>
              </a:spcBef>
              <a:buNone/>
              <a:defRPr b="1" i="0" sz="1000" u="none" cap="none" strike="noStrike">
                <a:solidFill>
                  <a:srgbClr val="888888"/>
                </a:solidFill>
                <a:latin typeface="Arial"/>
                <a:ea typeface="Arial"/>
                <a:cs typeface="Arial"/>
                <a:sym typeface="Arial"/>
              </a:defRPr>
            </a:lvl6pPr>
            <a:lvl7pPr indent="0" lvl="6" marL="0" marR="0" rtl="0" algn="l">
              <a:spcBef>
                <a:spcPts val="0"/>
              </a:spcBef>
              <a:buNone/>
              <a:defRPr b="1" i="0" sz="1000" u="none" cap="none" strike="noStrike">
                <a:solidFill>
                  <a:srgbClr val="888888"/>
                </a:solidFill>
                <a:latin typeface="Arial"/>
                <a:ea typeface="Arial"/>
                <a:cs typeface="Arial"/>
                <a:sym typeface="Arial"/>
              </a:defRPr>
            </a:lvl7pPr>
            <a:lvl8pPr indent="0" lvl="7" marL="0" marR="0" rtl="0" algn="l">
              <a:spcBef>
                <a:spcPts val="0"/>
              </a:spcBef>
              <a:buNone/>
              <a:defRPr b="1" i="0" sz="1000" u="none" cap="none" strike="noStrike">
                <a:solidFill>
                  <a:srgbClr val="888888"/>
                </a:solidFill>
                <a:latin typeface="Arial"/>
                <a:ea typeface="Arial"/>
                <a:cs typeface="Arial"/>
                <a:sym typeface="Arial"/>
              </a:defRPr>
            </a:lvl8pPr>
            <a:lvl9pPr indent="0" lvl="8" marL="0" marR="0" rtl="0" algn="l">
              <a:spcBef>
                <a:spcPts val="0"/>
              </a:spcBef>
              <a:buNone/>
              <a:defRPr b="1" i="0" sz="10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13" name="Google Shape;13;p1"/>
          <p:cNvGrpSpPr/>
          <p:nvPr/>
        </p:nvGrpSpPr>
        <p:grpSpPr>
          <a:xfrm>
            <a:off x="272480" y="6136387"/>
            <a:ext cx="6048672" cy="585356"/>
            <a:chOff x="272480" y="6372036"/>
            <a:chExt cx="6048672" cy="585356"/>
          </a:xfrm>
        </p:grpSpPr>
        <p:sp>
          <p:nvSpPr>
            <p:cNvPr id="14" name="Google Shape;14;p1"/>
            <p:cNvSpPr/>
            <p:nvPr/>
          </p:nvSpPr>
          <p:spPr>
            <a:xfrm>
              <a:off x="272480" y="6381328"/>
              <a:ext cx="6048672" cy="5760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Twitter Logo, history, meaning, symbol, PNG" id="15" name="Google Shape;15;p1"/>
            <p:cNvPicPr preferRelativeResize="0"/>
            <p:nvPr/>
          </p:nvPicPr>
          <p:blipFill rotWithShape="1">
            <a:blip r:embed="rId1">
              <a:alphaModFix/>
            </a:blip>
            <a:srcRect b="0" l="0" r="0" t="0"/>
            <a:stretch/>
          </p:blipFill>
          <p:spPr>
            <a:xfrm>
              <a:off x="508756" y="6389986"/>
              <a:ext cx="632520" cy="370616"/>
            </a:xfrm>
            <a:prstGeom prst="rect">
              <a:avLst/>
            </a:prstGeom>
            <a:noFill/>
            <a:ln>
              <a:noFill/>
            </a:ln>
          </p:spPr>
        </p:pic>
        <p:sp>
          <p:nvSpPr>
            <p:cNvPr id="16" name="Google Shape;16;p1"/>
            <p:cNvSpPr txBox="1"/>
            <p:nvPr/>
          </p:nvSpPr>
          <p:spPr>
            <a:xfrm>
              <a:off x="994910" y="6372036"/>
              <a:ext cx="2736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@digibrum</a:t>
              </a:r>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26.png"/><Relationship Id="rId8"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berri.org.uk/about-berri#jump_outputs_id" TargetMode="External"/><Relationship Id="rId4" Type="http://schemas.openxmlformats.org/officeDocument/2006/relationships/hyperlink" Target="https://www.oxfordcc.co.uk/products/controcc/"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6.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nvSpPr>
        <p:spPr>
          <a:xfrm>
            <a:off x="796826" y="1268760"/>
            <a:ext cx="7704856" cy="38779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000">
              <a:solidFill>
                <a:schemeClr val="dk1"/>
              </a:solidFill>
              <a:latin typeface="Arial"/>
              <a:ea typeface="Arial"/>
              <a:cs typeface="Arial"/>
              <a:sym typeface="Arial"/>
            </a:endParaRPr>
          </a:p>
          <a:p>
            <a:pPr indent="0" lvl="0" marL="0" marR="0" rtl="0" algn="l">
              <a:spcBef>
                <a:spcPts val="0"/>
              </a:spcBef>
              <a:spcAft>
                <a:spcPts val="0"/>
              </a:spcAft>
              <a:buNone/>
            </a:pPr>
            <a:r>
              <a:rPr b="1" lang="en-GB" sz="4000">
                <a:solidFill>
                  <a:schemeClr val="dk1"/>
                </a:solidFill>
                <a:latin typeface="Arial"/>
                <a:ea typeface="Arial"/>
                <a:cs typeface="Arial"/>
                <a:sym typeface="Arial"/>
              </a:rPr>
              <a:t>Children’s Placements Portal </a:t>
            </a:r>
            <a:endParaRPr/>
          </a:p>
          <a:p>
            <a:pPr indent="0" lvl="0" marL="0" marR="0" rtl="0" algn="l">
              <a:spcBef>
                <a:spcPts val="0"/>
              </a:spcBef>
              <a:spcAft>
                <a:spcPts val="0"/>
              </a:spcAft>
              <a:buNone/>
            </a:pPr>
            <a:r>
              <a:t/>
            </a:r>
            <a:endParaRPr b="1" sz="4000">
              <a:solidFill>
                <a:schemeClr val="dk1"/>
              </a:solidFill>
              <a:latin typeface="Arial"/>
              <a:ea typeface="Arial"/>
              <a:cs typeface="Arial"/>
              <a:sym typeface="Arial"/>
            </a:endParaRPr>
          </a:p>
          <a:p>
            <a:pPr indent="0" lvl="0" marL="0" marR="0" rtl="0" algn="l">
              <a:spcBef>
                <a:spcPts val="0"/>
              </a:spcBef>
              <a:spcAft>
                <a:spcPts val="0"/>
              </a:spcAft>
              <a:buNone/>
            </a:pPr>
            <a:r>
              <a:rPr b="1" lang="en-GB" sz="4000">
                <a:solidFill>
                  <a:schemeClr val="dk1"/>
                </a:solidFill>
                <a:latin typeface="Arial"/>
                <a:ea typeface="Arial"/>
                <a:cs typeface="Arial"/>
                <a:sym typeface="Arial"/>
              </a:rPr>
              <a:t>Beta Submission  </a:t>
            </a:r>
            <a:endParaRPr/>
          </a:p>
          <a:p>
            <a:pPr indent="0" lvl="0" marL="0" marR="0" rtl="0" algn="l">
              <a:spcBef>
                <a:spcPts val="0"/>
              </a:spcBef>
              <a:spcAft>
                <a:spcPts val="0"/>
              </a:spcAft>
              <a:buNone/>
            </a:pPr>
            <a:r>
              <a:rPr b="1" lang="en-GB" sz="4000">
                <a:solidFill>
                  <a:schemeClr val="dk1"/>
                </a:solidFill>
                <a:latin typeface="Arial"/>
                <a:ea typeface="Arial"/>
                <a:cs typeface="Arial"/>
                <a:sym typeface="Arial"/>
              </a:rPr>
              <a:t>October 2022</a:t>
            </a:r>
            <a:endParaRPr/>
          </a:p>
          <a:p>
            <a:pPr indent="0" lvl="0" marL="0" marR="0" rtl="0" algn="l">
              <a:spcBef>
                <a:spcPts val="0"/>
              </a:spcBef>
              <a:spcAft>
                <a:spcPts val="0"/>
              </a:spcAft>
              <a:buNone/>
            </a:pPr>
            <a:r>
              <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b="1" lang="en-GB" sz="1200">
                <a:solidFill>
                  <a:schemeClr val="dk1"/>
                </a:solidFill>
                <a:latin typeface="Arial"/>
                <a:ea typeface="Arial"/>
                <a:cs typeface="Arial"/>
                <a:sym typeface="Arial"/>
              </a:rPr>
              <a:t>Narinder Saggu, Birmingham Children’s Trust</a:t>
            </a:r>
            <a:endParaRPr/>
          </a:p>
          <a:p>
            <a:pPr indent="0" lvl="0" marL="0" marR="0" rtl="0" algn="l">
              <a:spcBef>
                <a:spcPts val="0"/>
              </a:spcBef>
              <a:spcAft>
                <a:spcPts val="0"/>
              </a:spcAft>
              <a:buNone/>
            </a:pPr>
            <a:r>
              <a:rPr b="1" lang="en-GB" sz="1200">
                <a:solidFill>
                  <a:schemeClr val="dk1"/>
                </a:solidFill>
                <a:latin typeface="Arial"/>
                <a:ea typeface="Arial"/>
                <a:cs typeface="Arial"/>
                <a:sym typeface="Arial"/>
              </a:rPr>
              <a:t>Andy Sjurseth, West Midlands Regional Commissioning Hub</a:t>
            </a:r>
            <a:endParaRPr/>
          </a:p>
        </p:txBody>
      </p:sp>
      <p:sp>
        <p:nvSpPr>
          <p:cNvPr id="118" name="Google Shape;118;p14"/>
          <p:cNvSpPr/>
          <p:nvPr/>
        </p:nvSpPr>
        <p:spPr>
          <a:xfrm>
            <a:off x="2149264" y="504346"/>
            <a:ext cx="262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 name="Google Shape;119;p14"/>
          <p:cNvSpPr/>
          <p:nvPr/>
        </p:nvSpPr>
        <p:spPr>
          <a:xfrm>
            <a:off x="2520813" y="404664"/>
            <a:ext cx="1228500" cy="504000"/>
          </a:xfrm>
          <a:prstGeom prst="roundRect">
            <a:avLst>
              <a:gd fmla="val 1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User Research</a:t>
            </a:r>
            <a:endParaRPr>
              <a:solidFill>
                <a:schemeClr val="lt1"/>
              </a:solidFill>
            </a:endParaRPr>
          </a:p>
        </p:txBody>
      </p:sp>
      <p:sp>
        <p:nvSpPr>
          <p:cNvPr id="120" name="Google Shape;120;p14"/>
          <p:cNvSpPr/>
          <p:nvPr/>
        </p:nvSpPr>
        <p:spPr>
          <a:xfrm>
            <a:off x="3872261" y="504346"/>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 name="Google Shape;121;p14"/>
          <p:cNvSpPr/>
          <p:nvPr/>
        </p:nvSpPr>
        <p:spPr>
          <a:xfrm>
            <a:off x="4240838" y="404664"/>
            <a:ext cx="1228500" cy="504000"/>
          </a:xfrm>
          <a:prstGeom prst="roundRect">
            <a:avLst>
              <a:gd fmla="val 1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Product Roadmap</a:t>
            </a:r>
            <a:endParaRPr>
              <a:solidFill>
                <a:schemeClr val="lt1"/>
              </a:solidFill>
            </a:endParaRPr>
          </a:p>
        </p:txBody>
      </p:sp>
      <p:sp>
        <p:nvSpPr>
          <p:cNvPr id="122" name="Google Shape;122;p14"/>
          <p:cNvSpPr/>
          <p:nvPr/>
        </p:nvSpPr>
        <p:spPr>
          <a:xfrm>
            <a:off x="5592286" y="504346"/>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 name="Google Shape;123;p14"/>
          <p:cNvSpPr/>
          <p:nvPr/>
        </p:nvSpPr>
        <p:spPr>
          <a:xfrm>
            <a:off x="5960863" y="404664"/>
            <a:ext cx="1228500" cy="504000"/>
          </a:xfrm>
          <a:prstGeom prst="roundRect">
            <a:avLst>
              <a:gd fmla="val 1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Benefits Case</a:t>
            </a:r>
            <a:endParaRPr>
              <a:solidFill>
                <a:schemeClr val="lt1"/>
              </a:solidFill>
            </a:endParaRPr>
          </a:p>
        </p:txBody>
      </p:sp>
      <p:sp>
        <p:nvSpPr>
          <p:cNvPr id="124" name="Google Shape;124;p14"/>
          <p:cNvSpPr/>
          <p:nvPr/>
        </p:nvSpPr>
        <p:spPr>
          <a:xfrm>
            <a:off x="7310474" y="504346"/>
            <a:ext cx="256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 name="Google Shape;125;p14"/>
          <p:cNvSpPr/>
          <p:nvPr/>
        </p:nvSpPr>
        <p:spPr>
          <a:xfrm>
            <a:off x="7673540" y="404664"/>
            <a:ext cx="1228500" cy="504000"/>
          </a:xfrm>
          <a:prstGeom prst="roundRect">
            <a:avLst>
              <a:gd fmla="val 1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Delivery Plan</a:t>
            </a:r>
            <a:endParaRPr>
              <a:solidFill>
                <a:schemeClr val="lt1"/>
              </a:solidFill>
            </a:endParaRPr>
          </a:p>
        </p:txBody>
      </p:sp>
      <p:sp>
        <p:nvSpPr>
          <p:cNvPr id="126" name="Google Shape;126;p14"/>
          <p:cNvSpPr/>
          <p:nvPr/>
        </p:nvSpPr>
        <p:spPr>
          <a:xfrm>
            <a:off x="796826" y="404664"/>
            <a:ext cx="1228500" cy="504000"/>
          </a:xfrm>
          <a:prstGeom prst="roundRect">
            <a:avLst>
              <a:gd fmla="val 1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Project Context</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Alpha Phase 2 Timeline and key deliverables</a:t>
            </a:r>
            <a:endParaRPr/>
          </a:p>
        </p:txBody>
      </p:sp>
      <p:sp>
        <p:nvSpPr>
          <p:cNvPr id="197" name="Google Shape;197;p23"/>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198" name="Google Shape;198;p23"/>
          <p:cNvPicPr preferRelativeResize="0"/>
          <p:nvPr/>
        </p:nvPicPr>
        <p:blipFill rotWithShape="1">
          <a:blip r:embed="rId3">
            <a:alphaModFix/>
          </a:blip>
          <a:srcRect b="0" l="0" r="0" t="0"/>
          <a:stretch/>
        </p:blipFill>
        <p:spPr>
          <a:xfrm>
            <a:off x="387358" y="1340768"/>
            <a:ext cx="9390178" cy="4272530"/>
          </a:xfrm>
          <a:prstGeom prst="rect">
            <a:avLst/>
          </a:prstGeom>
          <a:solidFill>
            <a:srgbClr val="FFFFFF"/>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Approach</a:t>
            </a:r>
            <a:endParaRPr/>
          </a:p>
        </p:txBody>
      </p:sp>
      <p:sp>
        <p:nvSpPr>
          <p:cNvPr id="204" name="Google Shape;204;p24"/>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graphicFrame>
        <p:nvGraphicFramePr>
          <p:cNvPr id="205" name="Google Shape;205;p24"/>
          <p:cNvGraphicFramePr/>
          <p:nvPr/>
        </p:nvGraphicFramePr>
        <p:xfrm>
          <a:off x="495300" y="1179788"/>
          <a:ext cx="3000000" cy="3000000"/>
        </p:xfrm>
        <a:graphic>
          <a:graphicData uri="http://schemas.openxmlformats.org/drawingml/2006/table">
            <a:tbl>
              <a:tblPr bandRow="1" firstRow="1">
                <a:noFill/>
                <a:tableStyleId>{2EF57A95-8787-4852-BE72-5FAB9FC3FE5C}</a:tableStyleId>
              </a:tblPr>
              <a:tblGrid>
                <a:gridCol w="1349425"/>
                <a:gridCol w="7565975"/>
              </a:tblGrid>
              <a:tr h="1326300">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B cap="flat" cmpd="sng" w="28575">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lang="en-GB" sz="1800">
                          <a:solidFill>
                            <a:schemeClr val="dk1"/>
                          </a:solidFill>
                        </a:rPr>
                        <a:t>USER CENTRED</a:t>
                      </a:r>
                      <a:endParaRPr/>
                    </a:p>
                    <a:p>
                      <a:pPr indent="0" lvl="0" marL="0" marR="0" rtl="0" algn="l">
                        <a:spcBef>
                          <a:spcPts val="0"/>
                        </a:spcBef>
                        <a:spcAft>
                          <a:spcPts val="0"/>
                        </a:spcAft>
                        <a:buNone/>
                      </a:pPr>
                      <a:br>
                        <a:rPr lang="en-GB" sz="1800">
                          <a:solidFill>
                            <a:schemeClr val="dk1"/>
                          </a:solidFill>
                        </a:rPr>
                      </a:br>
                      <a:r>
                        <a:rPr i="1" lang="en-GB" sz="1400">
                          <a:solidFill>
                            <a:schemeClr val="dk1"/>
                          </a:solidFill>
                        </a:rPr>
                        <a:t>We put Placements Officers, Commissioners and Providers at the centre of our design process – every new iteration of our prototype is the result of learning from our user research interviews with those who use the Placements Portal everyday.</a:t>
                      </a:r>
                      <a:endParaRPr/>
                    </a:p>
                  </a:txBody>
                  <a:tcPr marT="45725" marB="45725" marR="91450" marL="91450">
                    <a:lnL cap="flat" cmpd="sng" w="9525">
                      <a:solidFill>
                        <a:srgbClr val="000000">
                          <a:alpha val="0"/>
                        </a:srgbClr>
                      </a:solidFill>
                      <a:prstDash val="solid"/>
                      <a:round/>
                      <a:headEnd len="sm" w="sm" type="none"/>
                      <a:tailEnd len="sm" w="sm" type="none"/>
                    </a:lnL>
                    <a:lnB cap="flat" cmpd="sng" w="28575">
                      <a:solidFill>
                        <a:schemeClr val="accent1"/>
                      </a:solidFill>
                      <a:prstDash val="solid"/>
                      <a:round/>
                      <a:headEnd len="sm" w="sm" type="none"/>
                      <a:tailEnd len="sm" w="sm" type="none"/>
                    </a:lnB>
                  </a:tcPr>
                </a:tc>
              </a:tr>
              <a:tr h="1326300">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AGILE</a:t>
                      </a:r>
                      <a:endParaRPr/>
                    </a:p>
                    <a:p>
                      <a:pPr indent="0" lvl="0" marL="0" marR="0" rtl="0" algn="l">
                        <a:spcBef>
                          <a:spcPts val="0"/>
                        </a:spcBef>
                        <a:spcAft>
                          <a:spcPts val="0"/>
                        </a:spcAft>
                        <a:buNone/>
                      </a:pPr>
                      <a:r>
                        <a:t/>
                      </a:r>
                      <a:endParaRPr b="1" i="1" sz="1400">
                        <a:solidFill>
                          <a:schemeClr val="dk1"/>
                        </a:solidFill>
                        <a:highlight>
                          <a:srgbClr val="FFFF00"/>
                        </a:highlight>
                        <a:latin typeface="Arial"/>
                        <a:ea typeface="Arial"/>
                        <a:cs typeface="Arial"/>
                        <a:sym typeface="Arial"/>
                      </a:endParaRPr>
                    </a:p>
                    <a:p>
                      <a:pPr indent="0" lvl="0" marL="0" marR="0" rtl="0" algn="l">
                        <a:spcBef>
                          <a:spcPts val="0"/>
                        </a:spcBef>
                        <a:spcAft>
                          <a:spcPts val="0"/>
                        </a:spcAft>
                        <a:buNone/>
                      </a:pPr>
                      <a:r>
                        <a:rPr b="1" i="1" lang="en-GB" sz="1400">
                          <a:solidFill>
                            <a:schemeClr val="dk1"/>
                          </a:solidFill>
                          <a:latin typeface="Arial"/>
                          <a:ea typeface="Arial"/>
                          <a:cs typeface="Arial"/>
                          <a:sym typeface="Arial"/>
                        </a:rPr>
                        <a:t>We followed GDS principles delivered the Alpha through sprint cycles and prototyped through iterations of research with Placements Workers, Commissioners and Providers - every additional round gave us a more in-depth understanding of user needs.</a:t>
                      </a:r>
                      <a:endParaRPr/>
                    </a:p>
                  </a:txBody>
                  <a:tcPr marT="45725" marB="45725" marR="91450" marL="91450">
                    <a:lnL cap="flat" cmpd="sng" w="9525">
                      <a:solidFill>
                        <a:srgbClr val="000000">
                          <a:alpha val="0"/>
                        </a:srgbClr>
                      </a:solidFill>
                      <a:prstDash val="solid"/>
                      <a:round/>
                      <a:headEnd len="sm" w="sm" type="none"/>
                      <a:tailEnd len="sm" w="sm" type="none"/>
                    </a:lnL>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1202950">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COLLABORATIVE</a:t>
                      </a:r>
                      <a:endParaRPr/>
                    </a:p>
                    <a:p>
                      <a:pPr indent="0" lvl="0" marL="0" marR="0" rtl="0" algn="l">
                        <a:spcBef>
                          <a:spcPts val="0"/>
                        </a:spcBef>
                        <a:spcAft>
                          <a:spcPts val="0"/>
                        </a:spcAft>
                        <a:buNone/>
                      </a:pPr>
                      <a:r>
                        <a:t/>
                      </a:r>
                      <a:endParaRPr b="1" i="1" sz="1400">
                        <a:solidFill>
                          <a:schemeClr val="dk1"/>
                        </a:solidFill>
                        <a:latin typeface="Arial"/>
                        <a:ea typeface="Arial"/>
                        <a:cs typeface="Arial"/>
                        <a:sym typeface="Arial"/>
                      </a:endParaRPr>
                    </a:p>
                    <a:p>
                      <a:pPr indent="0" lvl="0" marL="0" marR="0" rtl="0" algn="l">
                        <a:spcBef>
                          <a:spcPts val="0"/>
                        </a:spcBef>
                        <a:spcAft>
                          <a:spcPts val="0"/>
                        </a:spcAft>
                        <a:buNone/>
                      </a:pPr>
                      <a:r>
                        <a:rPr b="1" i="1" lang="en-GB" sz="1400">
                          <a:solidFill>
                            <a:schemeClr val="dk1"/>
                          </a:solidFill>
                          <a:latin typeface="Arial"/>
                          <a:ea typeface="Arial"/>
                          <a:cs typeface="Arial"/>
                          <a:sym typeface="Arial"/>
                        </a:rPr>
                        <a:t>We established a cross functional project team and used online and offline communications to establish full engagement with all materials fully accessible on Miro Boards and Jira and Teams. </a:t>
                      </a:r>
                      <a:endParaRPr/>
                    </a:p>
                  </a:txBody>
                  <a:tcPr marT="45725" marB="45725" marR="91450" marL="91450">
                    <a:lnL cap="flat" cmpd="sng" w="9525">
                      <a:solidFill>
                        <a:srgbClr val="000000">
                          <a:alpha val="0"/>
                        </a:srgbClr>
                      </a:solidFill>
                      <a:prstDash val="solid"/>
                      <a:round/>
                      <a:headEnd len="sm" w="sm" type="none"/>
                      <a:tailEnd len="sm" w="sm" type="none"/>
                    </a:lnL>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1202950">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OPEN SOURCE</a:t>
                      </a:r>
                      <a:endParaRPr/>
                    </a:p>
                    <a:p>
                      <a:pPr indent="0" lvl="0" marL="0" marR="0" rtl="0" algn="l">
                        <a:spcBef>
                          <a:spcPts val="0"/>
                        </a:spcBef>
                        <a:spcAft>
                          <a:spcPts val="0"/>
                        </a:spcAft>
                        <a:buNone/>
                      </a:pPr>
                      <a:r>
                        <a:t/>
                      </a:r>
                      <a:endParaRPr b="1" i="1" sz="1400">
                        <a:solidFill>
                          <a:schemeClr val="dk1"/>
                        </a:solidFill>
                        <a:latin typeface="Arial"/>
                        <a:ea typeface="Arial"/>
                        <a:cs typeface="Arial"/>
                        <a:sym typeface="Arial"/>
                      </a:endParaRPr>
                    </a:p>
                    <a:p>
                      <a:pPr indent="0" lvl="0" marL="0" marR="0" rtl="0" algn="l">
                        <a:spcBef>
                          <a:spcPts val="0"/>
                        </a:spcBef>
                        <a:spcAft>
                          <a:spcPts val="0"/>
                        </a:spcAft>
                        <a:buNone/>
                      </a:pPr>
                      <a:r>
                        <a:rPr b="1" i="1" lang="en-GB" sz="1400">
                          <a:solidFill>
                            <a:schemeClr val="dk1"/>
                          </a:solidFill>
                          <a:latin typeface="Arial"/>
                          <a:ea typeface="Arial"/>
                          <a:cs typeface="Arial"/>
                          <a:sym typeface="Arial"/>
                        </a:rPr>
                        <a:t>We worked openly and transparently, publicising the project to other local authorities via the Local Government Association and other regional networks such as the West London Alliance, South West, North East Network, Yorkshire and Humber    </a:t>
                      </a:r>
                      <a:endParaRPr/>
                    </a:p>
                  </a:txBody>
                  <a:tcPr marT="45725" marB="45725" marR="91450" marL="91450">
                    <a:lnL cap="flat" cmpd="sng" w="9525">
                      <a:solidFill>
                        <a:srgbClr val="000000">
                          <a:alpha val="0"/>
                        </a:srgbClr>
                      </a:solidFill>
                      <a:prstDash val="solid"/>
                      <a:round/>
                      <a:headEnd len="sm" w="sm" type="none"/>
                      <a:tailEnd len="sm" w="sm" type="none"/>
                    </a:lnL>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pic>
        <p:nvPicPr>
          <p:cNvPr id="206" name="Google Shape;206;p24"/>
          <p:cNvPicPr preferRelativeResize="0"/>
          <p:nvPr/>
        </p:nvPicPr>
        <p:blipFill rotWithShape="1">
          <a:blip r:embed="rId3">
            <a:alphaModFix/>
          </a:blip>
          <a:srcRect b="0" l="0" r="0" t="0"/>
          <a:stretch/>
        </p:blipFill>
        <p:spPr>
          <a:xfrm>
            <a:off x="550958" y="1423889"/>
            <a:ext cx="1002832" cy="852983"/>
          </a:xfrm>
          <a:prstGeom prst="rect">
            <a:avLst/>
          </a:prstGeom>
          <a:noFill/>
          <a:ln>
            <a:noFill/>
          </a:ln>
        </p:spPr>
      </p:pic>
      <p:pic>
        <p:nvPicPr>
          <p:cNvPr id="207" name="Google Shape;207;p24"/>
          <p:cNvPicPr preferRelativeResize="0"/>
          <p:nvPr/>
        </p:nvPicPr>
        <p:blipFill rotWithShape="1">
          <a:blip r:embed="rId4">
            <a:alphaModFix/>
          </a:blip>
          <a:srcRect b="0" l="0" r="0" t="0"/>
          <a:stretch/>
        </p:blipFill>
        <p:spPr>
          <a:xfrm>
            <a:off x="539727" y="2698926"/>
            <a:ext cx="1002832" cy="874090"/>
          </a:xfrm>
          <a:prstGeom prst="rect">
            <a:avLst/>
          </a:prstGeom>
          <a:noFill/>
          <a:ln>
            <a:noFill/>
          </a:ln>
        </p:spPr>
      </p:pic>
      <p:pic>
        <p:nvPicPr>
          <p:cNvPr id="208" name="Google Shape;208;p24"/>
          <p:cNvPicPr preferRelativeResize="0"/>
          <p:nvPr/>
        </p:nvPicPr>
        <p:blipFill rotWithShape="1">
          <a:blip r:embed="rId5">
            <a:alphaModFix/>
          </a:blip>
          <a:srcRect b="0" l="0" r="0" t="0"/>
          <a:stretch/>
        </p:blipFill>
        <p:spPr>
          <a:xfrm>
            <a:off x="539728" y="3951966"/>
            <a:ext cx="1063160" cy="989202"/>
          </a:xfrm>
          <a:prstGeom prst="rect">
            <a:avLst/>
          </a:prstGeom>
          <a:noFill/>
          <a:ln>
            <a:noFill/>
          </a:ln>
        </p:spPr>
      </p:pic>
      <p:pic>
        <p:nvPicPr>
          <p:cNvPr id="209" name="Google Shape;209;p24"/>
          <p:cNvPicPr preferRelativeResize="0"/>
          <p:nvPr/>
        </p:nvPicPr>
        <p:blipFill rotWithShape="1">
          <a:blip r:embed="rId6">
            <a:alphaModFix/>
          </a:blip>
          <a:srcRect b="0" l="0" r="0" t="0"/>
          <a:stretch/>
        </p:blipFill>
        <p:spPr>
          <a:xfrm>
            <a:off x="632520" y="5173881"/>
            <a:ext cx="991601" cy="9194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The Common Problem</a:t>
            </a:r>
            <a:endParaRPr/>
          </a:p>
        </p:txBody>
      </p:sp>
      <p:sp>
        <p:nvSpPr>
          <p:cNvPr id="215" name="Google Shape;215;p25"/>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C00000"/>
              </a:buClr>
              <a:buSzPts val="1600"/>
              <a:buNone/>
            </a:pPr>
            <a:r>
              <a:rPr b="1" lang="en-GB" sz="1600">
                <a:solidFill>
                  <a:srgbClr val="C00000"/>
                </a:solidFill>
              </a:rPr>
              <a:t>Daily scramble across all LAs across the country to find the right home, in the right place, at the right time for children in care, hampered by lack of robust needs data and market intelligence</a:t>
            </a:r>
            <a:endParaRPr/>
          </a:p>
          <a:p>
            <a:pPr indent="0" lvl="0" marL="0" rtl="0" algn="l">
              <a:spcBef>
                <a:spcPts val="320"/>
              </a:spcBef>
              <a:spcAft>
                <a:spcPts val="0"/>
              </a:spcAft>
              <a:buClr>
                <a:schemeClr val="dk1"/>
              </a:buClr>
              <a:buSzPts val="1600"/>
              <a:buNone/>
            </a:pPr>
            <a:r>
              <a:t/>
            </a:r>
            <a:endParaRPr b="1" sz="1600">
              <a:solidFill>
                <a:srgbClr val="C00000"/>
              </a:solidFill>
            </a:endParaRPr>
          </a:p>
          <a:p>
            <a:pPr indent="-342900" lvl="0" marL="342900" rtl="0" algn="l">
              <a:spcBef>
                <a:spcPts val="320"/>
              </a:spcBef>
              <a:spcAft>
                <a:spcPts val="0"/>
              </a:spcAft>
              <a:buClr>
                <a:srgbClr val="C00000"/>
              </a:buClr>
              <a:buSzPts val="1600"/>
              <a:buChar char="▪"/>
            </a:pPr>
            <a:r>
              <a:rPr b="1" lang="en-GB" sz="1600">
                <a:solidFill>
                  <a:srgbClr val="C00000"/>
                </a:solidFill>
              </a:rPr>
              <a:t>Rising numbers </a:t>
            </a:r>
            <a:r>
              <a:rPr lang="en-GB" sz="1600"/>
              <a:t>– 81000+ Children in Care in England; 12,000+ in West Midlands – 2</a:t>
            </a:r>
            <a:r>
              <a:rPr baseline="30000" lang="en-GB" sz="1600"/>
              <a:t>nd</a:t>
            </a:r>
            <a:r>
              <a:rPr lang="en-GB" sz="1600"/>
              <a:t> highest area region (2021) </a:t>
            </a:r>
            <a:endParaRPr/>
          </a:p>
          <a:p>
            <a:pPr indent="-342900" lvl="0" marL="342900" rtl="0" algn="l">
              <a:spcBef>
                <a:spcPts val="320"/>
              </a:spcBef>
              <a:spcAft>
                <a:spcPts val="0"/>
              </a:spcAft>
              <a:buClr>
                <a:schemeClr val="dk1"/>
              </a:buClr>
              <a:buSzPts val="1600"/>
              <a:buChar char="▪"/>
            </a:pPr>
            <a:r>
              <a:rPr lang="en-GB" sz="1600"/>
              <a:t>Statutory </a:t>
            </a:r>
            <a:r>
              <a:rPr b="1" lang="en-GB" sz="1600">
                <a:solidFill>
                  <a:srgbClr val="C00000"/>
                </a:solidFill>
              </a:rPr>
              <a:t>Sufficiency</a:t>
            </a:r>
            <a:r>
              <a:rPr lang="en-GB" sz="1600"/>
              <a:t> duty – LAs to ensure enough homes for children within their local area i.e. find placements in children’s homes, foster homes, supported accommodation, secure homes </a:t>
            </a:r>
            <a:endParaRPr/>
          </a:p>
          <a:p>
            <a:pPr indent="-342900" lvl="0" marL="342900" rtl="0" algn="l">
              <a:spcBef>
                <a:spcPts val="320"/>
              </a:spcBef>
              <a:spcAft>
                <a:spcPts val="0"/>
              </a:spcAft>
              <a:buClr>
                <a:srgbClr val="C00000"/>
              </a:buClr>
              <a:buSzPts val="1600"/>
              <a:buChar char="▪"/>
            </a:pPr>
            <a:r>
              <a:rPr b="1" lang="en-GB" sz="1600">
                <a:solidFill>
                  <a:srgbClr val="C00000"/>
                </a:solidFill>
              </a:rPr>
              <a:t>Market capacity </a:t>
            </a:r>
            <a:r>
              <a:rPr lang="en-GB" sz="1600"/>
              <a:t>- There are 692 registered children’s homes in the West Midlands with a combined total of 2,771 beds. In 2021, WM made 1044 residential placements, only </a:t>
            </a:r>
            <a:r>
              <a:rPr b="1" lang="en-GB" sz="1600"/>
              <a:t>291</a:t>
            </a:r>
            <a:r>
              <a:rPr lang="en-GB" sz="1600"/>
              <a:t> were able to be made within the West Midlands.</a:t>
            </a:r>
            <a:endParaRPr/>
          </a:p>
          <a:p>
            <a:pPr indent="-342900" lvl="0" marL="342900" rtl="0" algn="l">
              <a:spcBef>
                <a:spcPts val="320"/>
              </a:spcBef>
              <a:spcAft>
                <a:spcPts val="0"/>
              </a:spcAft>
              <a:buClr>
                <a:srgbClr val="C00000"/>
              </a:buClr>
              <a:buSzPts val="1600"/>
              <a:buChar char="▪"/>
            </a:pPr>
            <a:r>
              <a:rPr b="1" lang="en-GB" sz="1600">
                <a:solidFill>
                  <a:srgbClr val="C00000"/>
                </a:solidFill>
              </a:rPr>
              <a:t>Rising costs </a:t>
            </a:r>
            <a:r>
              <a:rPr lang="en-GB" sz="1600"/>
              <a:t>- LAs spend over £2bn pa on foster and residential care placements from independent providers </a:t>
            </a:r>
            <a:endParaRPr/>
          </a:p>
          <a:p>
            <a:pPr indent="-342900" lvl="0" marL="342900" rtl="0" algn="l">
              <a:spcBef>
                <a:spcPts val="320"/>
              </a:spcBef>
              <a:spcAft>
                <a:spcPts val="0"/>
              </a:spcAft>
              <a:buClr>
                <a:schemeClr val="dk1"/>
              </a:buClr>
              <a:buSzPts val="1600"/>
              <a:buChar char="▪"/>
            </a:pPr>
            <a:r>
              <a:rPr lang="en-GB" sz="1600"/>
              <a:t>Shifting market, shifting occupancy and vacancies levels, shifting costs, unpredictable Ofsted activity  </a:t>
            </a:r>
            <a:endParaRPr sz="3000"/>
          </a:p>
          <a:p>
            <a:pPr indent="-190500" lvl="0" marL="342900" rtl="0" algn="l">
              <a:spcBef>
                <a:spcPts val="480"/>
              </a:spcBef>
              <a:spcAft>
                <a:spcPts val="0"/>
              </a:spcAft>
              <a:buClr>
                <a:schemeClr val="dk1"/>
              </a:buClr>
              <a:buSzPts val="2400"/>
              <a:buNone/>
            </a:pPr>
            <a:r>
              <a:t/>
            </a:r>
            <a:endParaRPr/>
          </a:p>
        </p:txBody>
      </p:sp>
      <p:sp>
        <p:nvSpPr>
          <p:cNvPr id="216" name="Google Shape;216;p25"/>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The front cover of the independent review of children's social care final report, May 2022." id="222" name="Google Shape;222;p26"/>
          <p:cNvPicPr preferRelativeResize="0"/>
          <p:nvPr/>
        </p:nvPicPr>
        <p:blipFill rotWithShape="1">
          <a:blip r:embed="rId3">
            <a:alphaModFix/>
          </a:blip>
          <a:srcRect b="0" l="0" r="0" t="0"/>
          <a:stretch/>
        </p:blipFill>
        <p:spPr>
          <a:xfrm>
            <a:off x="5581650" y="-4911"/>
            <a:ext cx="4324350" cy="6007149"/>
          </a:xfrm>
          <a:prstGeom prst="rect">
            <a:avLst/>
          </a:prstGeom>
          <a:noFill/>
          <a:ln>
            <a:noFill/>
          </a:ln>
        </p:spPr>
      </p:pic>
      <p:sp>
        <p:nvSpPr>
          <p:cNvPr id="223" name="Google Shape;223;p26"/>
          <p:cNvSpPr/>
          <p:nvPr/>
        </p:nvSpPr>
        <p:spPr>
          <a:xfrm>
            <a:off x="128464" y="1460016"/>
            <a:ext cx="5309170" cy="3115394"/>
          </a:xfrm>
          <a:prstGeom prst="wedgeRoundRectCallout">
            <a:avLst>
              <a:gd fmla="val 48713" name="adj1"/>
              <a:gd fmla="val 71366" name="adj2"/>
              <a:gd fmla="val 16667"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4" name="Google Shape;224;p26"/>
          <p:cNvSpPr txBox="1"/>
          <p:nvPr/>
        </p:nvSpPr>
        <p:spPr>
          <a:xfrm>
            <a:off x="475767" y="1586552"/>
            <a:ext cx="497205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How we find, match, build and run homes for children in care, both foster homes and residential children’s homes, is broken.  we have  identified four main problems with the way the children’s social care market currently operates</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1. Weak oversight</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2. High cost and profiteering</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3. Poor planning </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4. Lack of coordination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Consequences</a:t>
            </a:r>
            <a:endParaRPr>
              <a:highlight>
                <a:srgbClr val="FFFF00"/>
              </a:highlight>
            </a:endParaRPr>
          </a:p>
        </p:txBody>
      </p:sp>
      <p:sp>
        <p:nvSpPr>
          <p:cNvPr id="231" name="Google Shape;231;p27"/>
          <p:cNvSpPr txBox="1"/>
          <p:nvPr>
            <p:ph idx="1" type="body"/>
          </p:nvPr>
        </p:nvSpPr>
        <p:spPr>
          <a:xfrm>
            <a:off x="495300" y="1412776"/>
            <a:ext cx="8915400" cy="6457152"/>
          </a:xfrm>
          <a:prstGeom prst="rect">
            <a:avLst/>
          </a:prstGeom>
          <a:noFill/>
          <a:ln>
            <a:noFill/>
          </a:ln>
        </p:spPr>
        <p:txBody>
          <a:bodyPr anchorCtr="0" anchor="t" bIns="45700" lIns="91425" spcFirstLastPara="1" rIns="91425" wrap="square" tIns="45700">
            <a:spAutoFit/>
          </a:bodyPr>
          <a:lstStyle/>
          <a:p>
            <a:pPr indent="-285750" lvl="0" marL="285750" rtl="0" algn="l">
              <a:spcBef>
                <a:spcPts val="0"/>
              </a:spcBef>
              <a:spcAft>
                <a:spcPts val="0"/>
              </a:spcAft>
              <a:buClr>
                <a:schemeClr val="dk1"/>
              </a:buClr>
              <a:buSzPts val="2000"/>
              <a:buFont typeface="Arial"/>
              <a:buChar char="•"/>
            </a:pPr>
            <a:r>
              <a:rPr lang="en-GB" sz="2000"/>
              <a:t>Poor outcomes for young people: in the WM there are increasing of children with 3 or more placement moves in one year, up by 44% in the last year.</a:t>
            </a:r>
            <a:endParaRPr/>
          </a:p>
          <a:p>
            <a:pPr indent="-285750" lvl="0" marL="285750" rtl="0" algn="l">
              <a:spcBef>
                <a:spcPts val="400"/>
              </a:spcBef>
              <a:spcAft>
                <a:spcPts val="0"/>
              </a:spcAft>
              <a:buClr>
                <a:schemeClr val="dk1"/>
              </a:buClr>
              <a:buSzPts val="2000"/>
              <a:buFont typeface="Arial"/>
              <a:buChar char="•"/>
            </a:pPr>
            <a:r>
              <a:rPr lang="en-GB" sz="2000"/>
              <a:t>Too much placement activity is crisis driven/ unplanned </a:t>
            </a:r>
            <a:endParaRPr/>
          </a:p>
          <a:p>
            <a:pPr indent="-285750" lvl="0" marL="285750" rtl="0" algn="l">
              <a:spcBef>
                <a:spcPts val="400"/>
              </a:spcBef>
              <a:spcAft>
                <a:spcPts val="0"/>
              </a:spcAft>
              <a:buClr>
                <a:schemeClr val="dk1"/>
              </a:buClr>
              <a:buSzPts val="2000"/>
              <a:buFont typeface="Arial"/>
              <a:buChar char="•"/>
            </a:pPr>
            <a:r>
              <a:rPr lang="en-GB" sz="2000"/>
              <a:t>Can’t find placements – lack of capacity, particularly for children with more complex needs but limited access to robust data to shape the market.</a:t>
            </a:r>
            <a:endParaRPr/>
          </a:p>
          <a:p>
            <a:pPr indent="-285750" lvl="0" marL="285750" rtl="0" algn="l">
              <a:spcBef>
                <a:spcPts val="400"/>
              </a:spcBef>
              <a:spcAft>
                <a:spcPts val="0"/>
              </a:spcAft>
              <a:buClr>
                <a:schemeClr val="dk1"/>
              </a:buClr>
              <a:buSzPts val="2000"/>
              <a:buFont typeface="Arial"/>
              <a:buChar char="•"/>
            </a:pPr>
            <a:r>
              <a:rPr lang="en-GB" sz="2000"/>
              <a:t>Children placed inappropriately (residential instead of fostering)</a:t>
            </a:r>
            <a:endParaRPr/>
          </a:p>
          <a:p>
            <a:pPr indent="-285750" lvl="0" marL="285750" rtl="0" algn="l">
              <a:spcBef>
                <a:spcPts val="400"/>
              </a:spcBef>
              <a:spcAft>
                <a:spcPts val="0"/>
              </a:spcAft>
              <a:buClr>
                <a:schemeClr val="dk1"/>
              </a:buClr>
              <a:buSzPts val="2000"/>
              <a:buFont typeface="Arial"/>
              <a:buChar char="•"/>
            </a:pPr>
            <a:r>
              <a:rPr lang="en-GB" sz="2000"/>
              <a:t>Children placed out of area, far from family and social networks (changes of school, health input etc) e.g. Birmingham has over 1000 children from OLAs placed in the City</a:t>
            </a:r>
            <a:endParaRPr/>
          </a:p>
          <a:p>
            <a:pPr indent="-285750" lvl="0" marL="285750" rtl="0" algn="l">
              <a:spcBef>
                <a:spcPts val="400"/>
              </a:spcBef>
              <a:spcAft>
                <a:spcPts val="0"/>
              </a:spcAft>
              <a:buClr>
                <a:schemeClr val="dk1"/>
              </a:buClr>
              <a:buSzPts val="2000"/>
              <a:buFont typeface="Arial"/>
              <a:buChar char="•"/>
            </a:pPr>
            <a:r>
              <a:rPr lang="en-GB" sz="2000"/>
              <a:t>Placements disrupt due to inappropriate matching</a:t>
            </a:r>
            <a:endParaRPr/>
          </a:p>
          <a:p>
            <a:pPr indent="-285750" lvl="0" marL="285750" rtl="0" algn="l">
              <a:spcBef>
                <a:spcPts val="400"/>
              </a:spcBef>
              <a:spcAft>
                <a:spcPts val="0"/>
              </a:spcAft>
              <a:buClr>
                <a:schemeClr val="dk1"/>
              </a:buClr>
              <a:buSzPts val="2000"/>
              <a:buFont typeface="Arial"/>
              <a:buChar char="•"/>
            </a:pPr>
            <a:r>
              <a:rPr lang="en-GB" sz="2000"/>
              <a:t>Price hikes/ escalating costs: 15% increase in weekly fees from 2020 to 2021 (at a time when avg inflation was below 1%)</a:t>
            </a:r>
            <a:endParaRPr/>
          </a:p>
          <a:p>
            <a:pPr indent="0" lvl="0" marL="0" rtl="0" algn="l">
              <a:spcBef>
                <a:spcPts val="280"/>
              </a:spcBef>
              <a:spcAft>
                <a:spcPts val="0"/>
              </a:spcAft>
              <a:buClr>
                <a:schemeClr val="dk1"/>
              </a:buClr>
              <a:buSzPts val="1400"/>
              <a:buNone/>
            </a:pPr>
            <a:r>
              <a:t/>
            </a:r>
            <a:endParaRPr i="1" sz="1400"/>
          </a:p>
          <a:p>
            <a:pPr indent="0" lvl="0" marL="0" rtl="0" algn="l">
              <a:spcBef>
                <a:spcPts val="400"/>
              </a:spcBef>
              <a:spcAft>
                <a:spcPts val="0"/>
              </a:spcAft>
              <a:buClr>
                <a:schemeClr val="dk1"/>
              </a:buClr>
              <a:buSzPts val="2000"/>
              <a:buNone/>
            </a:pPr>
            <a:r>
              <a:t/>
            </a:r>
            <a:endParaRPr sz="2000">
              <a:highlight>
                <a:srgbClr val="00FFFF"/>
              </a:highlight>
            </a:endParaRPr>
          </a:p>
          <a:p>
            <a:pPr indent="0" lvl="0" marL="0" rtl="0" algn="l">
              <a:spcBef>
                <a:spcPts val="400"/>
              </a:spcBef>
              <a:spcAft>
                <a:spcPts val="0"/>
              </a:spcAft>
              <a:buClr>
                <a:schemeClr val="dk1"/>
              </a:buClr>
              <a:buSzPts val="2000"/>
              <a:buNone/>
            </a:pPr>
            <a:r>
              <a:t/>
            </a:r>
            <a:endParaRPr sz="2000"/>
          </a:p>
          <a:p>
            <a:pPr indent="-158750" lvl="0" marL="285750" rtl="0" algn="l">
              <a:spcBef>
                <a:spcPts val="400"/>
              </a:spcBef>
              <a:spcAft>
                <a:spcPts val="0"/>
              </a:spcAft>
              <a:buClr>
                <a:schemeClr val="dk1"/>
              </a:buClr>
              <a:buSzPts val="2000"/>
              <a:buFont typeface="Arial"/>
              <a:buNone/>
            </a:pPr>
            <a:r>
              <a:t/>
            </a:r>
            <a:endParaRPr b="1" sz="2000"/>
          </a:p>
          <a:p>
            <a:pPr indent="-158750" lvl="0" marL="285750" rtl="0" algn="l">
              <a:spcBef>
                <a:spcPts val="400"/>
              </a:spcBef>
              <a:spcAft>
                <a:spcPts val="0"/>
              </a:spcAft>
              <a:buClr>
                <a:schemeClr val="dk1"/>
              </a:buClr>
              <a:buSzPts val="2000"/>
              <a:buFont typeface="Arial"/>
              <a:buNone/>
            </a:pPr>
            <a:r>
              <a:t/>
            </a:r>
            <a:endParaRPr b="1" sz="2000"/>
          </a:p>
          <a:p>
            <a:pPr indent="0" lvl="0" marL="0" rtl="0" algn="l">
              <a:spcBef>
                <a:spcPts val="280"/>
              </a:spcBef>
              <a:spcAft>
                <a:spcPts val="0"/>
              </a:spcAft>
              <a:buClr>
                <a:schemeClr val="dk1"/>
              </a:buClr>
              <a:buSzPts val="1400"/>
              <a:buNone/>
            </a:pPr>
            <a:r>
              <a:t/>
            </a:r>
            <a:endParaRPr b="1" sz="1400"/>
          </a:p>
        </p:txBody>
      </p:sp>
      <p:sp>
        <p:nvSpPr>
          <p:cNvPr id="232" name="Google Shape;232;p27"/>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Front cover of the Reforming children's homes: a policy plan of action from July 2022, produced by the Children's Commissioner." id="239" name="Google Shape;239;p28"/>
          <p:cNvPicPr preferRelativeResize="0"/>
          <p:nvPr/>
        </p:nvPicPr>
        <p:blipFill rotWithShape="1">
          <a:blip r:embed="rId3">
            <a:alphaModFix/>
          </a:blip>
          <a:srcRect b="0" l="0" r="0" t="0"/>
          <a:stretch/>
        </p:blipFill>
        <p:spPr>
          <a:xfrm>
            <a:off x="5882038" y="0"/>
            <a:ext cx="4039514" cy="6021288"/>
          </a:xfrm>
          <a:prstGeom prst="rect">
            <a:avLst/>
          </a:prstGeom>
          <a:noFill/>
          <a:ln>
            <a:noFill/>
          </a:ln>
        </p:spPr>
      </p:pic>
      <p:sp>
        <p:nvSpPr>
          <p:cNvPr id="240" name="Google Shape;240;p28"/>
          <p:cNvSpPr/>
          <p:nvPr/>
        </p:nvSpPr>
        <p:spPr>
          <a:xfrm>
            <a:off x="409351" y="404664"/>
            <a:ext cx="5007893" cy="1440160"/>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28"/>
          <p:cNvSpPr txBox="1"/>
          <p:nvPr/>
        </p:nvSpPr>
        <p:spPr>
          <a:xfrm>
            <a:off x="445194" y="548680"/>
            <a:ext cx="497205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Local authorities have a duty to ensure sufficiency of homes for children within their local area. But the reality is that too few areas have local sufficiency, and as a result many children find there is no place for them, and they get moved across the country or put in a sub-standard home.</a:t>
            </a:r>
            <a:endParaRPr/>
          </a:p>
        </p:txBody>
      </p:sp>
      <p:sp>
        <p:nvSpPr>
          <p:cNvPr id="242" name="Google Shape;242;p28"/>
          <p:cNvSpPr/>
          <p:nvPr/>
        </p:nvSpPr>
        <p:spPr>
          <a:xfrm>
            <a:off x="445194" y="2948682"/>
            <a:ext cx="4972050" cy="2208510"/>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28"/>
          <p:cNvSpPr txBox="1"/>
          <p:nvPr/>
        </p:nvSpPr>
        <p:spPr>
          <a:xfrm>
            <a:off x="515378" y="3078899"/>
            <a:ext cx="4795838"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At present, one in four children in care experience two or more placement moves across two years. There should be local and national targets to reduce this to less than one in ten children within five years. </a:t>
            </a:r>
            <a:r>
              <a:rPr b="1" lang="en-GB" sz="1400">
                <a:solidFill>
                  <a:schemeClr val="accent1"/>
                </a:solidFill>
                <a:latin typeface="Arial"/>
                <a:ea typeface="Arial"/>
                <a:cs typeface="Arial"/>
                <a:sym typeface="Arial"/>
              </a:rPr>
              <a:t>The national strategy should aim to improve commissioning, improve local area co-operation</a:t>
            </a:r>
            <a:r>
              <a:rPr b="1" lang="en-GB" sz="1400">
                <a:solidFill>
                  <a:schemeClr val="dk1"/>
                </a:solidFill>
                <a:latin typeface="Arial"/>
                <a:ea typeface="Arial"/>
                <a:cs typeface="Arial"/>
                <a:sym typeface="Arial"/>
              </a:rPr>
              <a:t> </a:t>
            </a:r>
            <a:r>
              <a:rPr lang="en-GB" sz="1400">
                <a:solidFill>
                  <a:schemeClr val="dk1"/>
                </a:solidFill>
                <a:latin typeface="Arial"/>
                <a:ea typeface="Arial"/>
                <a:cs typeface="Arial"/>
                <a:sym typeface="Arial"/>
              </a:rPr>
              <a:t>and implement the recommendations of the Competition and Markets Authority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The Commissioning Cycle</a:t>
            </a:r>
            <a:endParaRPr/>
          </a:p>
        </p:txBody>
      </p:sp>
      <p:pic>
        <p:nvPicPr>
          <p:cNvPr id="249" name="Google Shape;249;p29"/>
          <p:cNvPicPr preferRelativeResize="0"/>
          <p:nvPr>
            <p:ph idx="1" type="body"/>
          </p:nvPr>
        </p:nvPicPr>
        <p:blipFill rotWithShape="1">
          <a:blip r:embed="rId3">
            <a:alphaModFix/>
          </a:blip>
          <a:srcRect b="0" l="0" r="0" t="0"/>
          <a:stretch/>
        </p:blipFill>
        <p:spPr>
          <a:xfrm>
            <a:off x="4376936" y="1052736"/>
            <a:ext cx="4896544" cy="4851205"/>
          </a:xfrm>
          <a:prstGeom prst="rect">
            <a:avLst/>
          </a:prstGeom>
          <a:noFill/>
          <a:ln>
            <a:noFill/>
          </a:ln>
        </p:spPr>
      </p:pic>
      <p:sp>
        <p:nvSpPr>
          <p:cNvPr id="250" name="Google Shape;250;p29"/>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251" name="Google Shape;251;p29"/>
          <p:cNvSpPr txBox="1"/>
          <p:nvPr/>
        </p:nvSpPr>
        <p:spPr>
          <a:xfrm>
            <a:off x="391894" y="1556792"/>
            <a:ext cx="3593604"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Information, data and needs analysis</a:t>
            </a:r>
            <a:r>
              <a:rPr b="1" lang="en-GB" sz="2400">
                <a:solidFill>
                  <a:schemeClr val="dk1"/>
                </a:solidFill>
                <a:latin typeface="Arial"/>
                <a:ea typeface="Arial"/>
                <a:cs typeface="Arial"/>
                <a:sym typeface="Arial"/>
              </a:rPr>
              <a:t>…. </a:t>
            </a:r>
            <a:r>
              <a:rPr lang="en-GB" sz="2400">
                <a:solidFill>
                  <a:schemeClr val="dk1"/>
                </a:solidFill>
                <a:latin typeface="Arial"/>
                <a:ea typeface="Arial"/>
                <a:cs typeface="Arial"/>
                <a:sym typeface="Arial"/>
              </a:rPr>
              <a:t>is at the heart of the commissioning cycle.</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It drives strategic commissioning, impacts on micro-commissioning and placement decisions for individual children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495300" y="214787"/>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Numbers of Children in Care</a:t>
            </a:r>
            <a:endParaRPr/>
          </a:p>
        </p:txBody>
      </p:sp>
      <p:sp>
        <p:nvSpPr>
          <p:cNvPr id="258" name="Google Shape;258;p30"/>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259" name="Google Shape;259;p30"/>
          <p:cNvSpPr txBox="1"/>
          <p:nvPr/>
        </p:nvSpPr>
        <p:spPr>
          <a:xfrm>
            <a:off x="5529064" y="5649091"/>
            <a:ext cx="39604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Arial"/>
                <a:ea typeface="Arial"/>
                <a:cs typeface="Arial"/>
                <a:sym typeface="Arial"/>
              </a:rPr>
              <a:t>Local Authority Interactive Tool (LAIT), 2021</a:t>
            </a:r>
            <a:endParaRPr/>
          </a:p>
        </p:txBody>
      </p:sp>
      <p:pic>
        <p:nvPicPr>
          <p:cNvPr id="260" name="Google Shape;260;p30"/>
          <p:cNvPicPr preferRelativeResize="0"/>
          <p:nvPr>
            <p:ph idx="1" type="body"/>
          </p:nvPr>
        </p:nvPicPr>
        <p:blipFill rotWithShape="1">
          <a:blip r:embed="rId3">
            <a:alphaModFix/>
          </a:blip>
          <a:srcRect b="0" l="0" r="0" t="0"/>
          <a:stretch/>
        </p:blipFill>
        <p:spPr>
          <a:xfrm>
            <a:off x="409352" y="1340768"/>
            <a:ext cx="9268500" cy="2736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CiC across West Midlands</a:t>
            </a:r>
            <a:endParaRPr/>
          </a:p>
        </p:txBody>
      </p:sp>
      <p:sp>
        <p:nvSpPr>
          <p:cNvPr id="266" name="Google Shape;266;p31"/>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267" name="Google Shape;267;p31"/>
          <p:cNvPicPr preferRelativeResize="0"/>
          <p:nvPr>
            <p:ph idx="1" type="body"/>
          </p:nvPr>
        </p:nvPicPr>
        <p:blipFill rotWithShape="1">
          <a:blip r:embed="rId3">
            <a:alphaModFix/>
          </a:blip>
          <a:srcRect b="0" l="0" r="0" t="0"/>
          <a:stretch/>
        </p:blipFill>
        <p:spPr>
          <a:xfrm>
            <a:off x="1496616" y="1276196"/>
            <a:ext cx="7200764" cy="3088907"/>
          </a:xfrm>
          <a:prstGeom prst="rect">
            <a:avLst/>
          </a:prstGeom>
          <a:noFill/>
          <a:ln>
            <a:noFill/>
          </a:ln>
        </p:spPr>
      </p:pic>
      <p:graphicFrame>
        <p:nvGraphicFramePr>
          <p:cNvPr id="268" name="Google Shape;268;p31"/>
          <p:cNvGraphicFramePr/>
          <p:nvPr/>
        </p:nvGraphicFramePr>
        <p:xfrm>
          <a:off x="1856656" y="4381679"/>
          <a:ext cx="3000000" cy="3000000"/>
        </p:xfrm>
        <a:graphic>
          <a:graphicData uri="http://schemas.openxmlformats.org/drawingml/2006/table">
            <a:tbl>
              <a:tblPr bandRow="1" firstRow="1">
                <a:noFill/>
                <a:tableStyleId>{2EF57A95-8787-4852-BE72-5FAB9FC3FE5C}</a:tableStyleId>
              </a:tblPr>
              <a:tblGrid>
                <a:gridCol w="1278150"/>
                <a:gridCol w="1278150"/>
                <a:gridCol w="1278150"/>
                <a:gridCol w="1278150"/>
              </a:tblGrid>
              <a:tr h="365125">
                <a:tc>
                  <a:txBody>
                    <a:bodyPr/>
                    <a:lstStyle/>
                    <a:p>
                      <a:pPr indent="0" lvl="0" marL="0" marR="0" rtl="0" algn="ctr">
                        <a:spcBef>
                          <a:spcPts val="0"/>
                        </a:spcBef>
                        <a:spcAft>
                          <a:spcPts val="0"/>
                        </a:spcAft>
                        <a:buNone/>
                      </a:pPr>
                      <a:r>
                        <a:rPr b="0" lang="en-GB" sz="1800">
                          <a:solidFill>
                            <a:schemeClr val="dk1"/>
                          </a:solidFill>
                          <a:latin typeface="Arial"/>
                          <a:ea typeface="Arial"/>
                          <a:cs typeface="Arial"/>
                          <a:sym typeface="Arial"/>
                        </a:rPr>
                        <a:t>8500</a:t>
                      </a:r>
                      <a:endParaRPr/>
                    </a:p>
                  </a:txBody>
                  <a:tcPr marT="45725" marB="45725" marR="91450" marL="91450">
                    <a:solidFill>
                      <a:srgbClr val="D8D8D8"/>
                    </a:solidFill>
                  </a:tcPr>
                </a:tc>
                <a:tc>
                  <a:txBody>
                    <a:bodyPr/>
                    <a:lstStyle/>
                    <a:p>
                      <a:pPr indent="0" lvl="0" marL="0" marR="0" rtl="0" algn="ctr">
                        <a:spcBef>
                          <a:spcPts val="0"/>
                        </a:spcBef>
                        <a:spcAft>
                          <a:spcPts val="0"/>
                        </a:spcAft>
                        <a:buNone/>
                      </a:pPr>
                      <a:r>
                        <a:rPr b="0" lang="en-GB" sz="1800">
                          <a:solidFill>
                            <a:schemeClr val="dk1"/>
                          </a:solidFill>
                          <a:latin typeface="Arial"/>
                          <a:ea typeface="Arial"/>
                          <a:cs typeface="Arial"/>
                          <a:sym typeface="Arial"/>
                        </a:rPr>
                        <a:t>8960</a:t>
                      </a:r>
                      <a:endParaRPr/>
                    </a:p>
                  </a:txBody>
                  <a:tcPr marT="45725" marB="45725" marR="91450" marL="91450">
                    <a:solidFill>
                      <a:srgbClr val="D8D8D8"/>
                    </a:solidFill>
                  </a:tcPr>
                </a:tc>
                <a:tc>
                  <a:txBody>
                    <a:bodyPr/>
                    <a:lstStyle/>
                    <a:p>
                      <a:pPr indent="0" lvl="0" marL="0" marR="0" rtl="0" algn="ctr">
                        <a:spcBef>
                          <a:spcPts val="0"/>
                        </a:spcBef>
                        <a:spcAft>
                          <a:spcPts val="0"/>
                        </a:spcAft>
                        <a:buNone/>
                      </a:pPr>
                      <a:r>
                        <a:rPr b="0" lang="en-GB" sz="1800">
                          <a:solidFill>
                            <a:schemeClr val="dk1"/>
                          </a:solidFill>
                          <a:latin typeface="Arial"/>
                          <a:ea typeface="Arial"/>
                          <a:cs typeface="Arial"/>
                          <a:sym typeface="Arial"/>
                        </a:rPr>
                        <a:t>9220</a:t>
                      </a:r>
                      <a:endParaRPr/>
                    </a:p>
                  </a:txBody>
                  <a:tcPr marT="45725" marB="45725" marR="91450" marL="91450">
                    <a:solidFill>
                      <a:srgbClr val="D8D8D8"/>
                    </a:solidFill>
                  </a:tcPr>
                </a:tc>
                <a:tc>
                  <a:txBody>
                    <a:bodyPr/>
                    <a:lstStyle/>
                    <a:p>
                      <a:pPr indent="0" lvl="0" marL="0" marR="0" rtl="0" algn="ctr">
                        <a:spcBef>
                          <a:spcPts val="0"/>
                        </a:spcBef>
                        <a:spcAft>
                          <a:spcPts val="0"/>
                        </a:spcAft>
                        <a:buNone/>
                      </a:pPr>
                      <a:r>
                        <a:rPr b="0" lang="en-GB" sz="1800">
                          <a:solidFill>
                            <a:schemeClr val="dk1"/>
                          </a:solidFill>
                          <a:latin typeface="Arial"/>
                          <a:ea typeface="Arial"/>
                          <a:cs typeface="Arial"/>
                          <a:sym typeface="Arial"/>
                        </a:rPr>
                        <a:t>9560</a:t>
                      </a:r>
                      <a:endParaRPr/>
                    </a:p>
                  </a:txBody>
                  <a:tcPr marT="45725" marB="45725" marR="91450" marL="91450">
                    <a:solidFill>
                      <a:srgbClr val="D8D8D8"/>
                    </a:solidFill>
                  </a:tcPr>
                </a:tc>
              </a:tr>
            </a:tbl>
          </a:graphicData>
        </a:graphic>
      </p:graphicFrame>
      <p:sp>
        <p:nvSpPr>
          <p:cNvPr id="269" name="Google Shape;269;p31"/>
          <p:cNvSpPr txBox="1"/>
          <p:nvPr/>
        </p:nvSpPr>
        <p:spPr>
          <a:xfrm>
            <a:off x="1208584" y="4997029"/>
            <a:ext cx="74168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Foster placements – 2018- 2021: 10% increase</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Secure, children’s home and semi-independent living – 2018 – 2021: 32% increase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Inside vs Outside LA Average Standard Weekly Fee</a:t>
            </a:r>
            <a:endParaRPr/>
          </a:p>
        </p:txBody>
      </p:sp>
      <p:sp>
        <p:nvSpPr>
          <p:cNvPr id="276" name="Google Shape;276;p32"/>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277" name="Google Shape;277;p32"/>
          <p:cNvPicPr preferRelativeResize="0"/>
          <p:nvPr>
            <p:ph idx="1" type="body"/>
          </p:nvPr>
        </p:nvPicPr>
        <p:blipFill rotWithShape="1">
          <a:blip r:embed="rId3">
            <a:alphaModFix/>
          </a:blip>
          <a:srcRect b="0" l="0" r="0" t="0"/>
          <a:stretch/>
        </p:blipFill>
        <p:spPr>
          <a:xfrm>
            <a:off x="1565052" y="1205764"/>
            <a:ext cx="6545932" cy="4010193"/>
          </a:xfrm>
          <a:prstGeom prst="rect">
            <a:avLst/>
          </a:prstGeom>
          <a:noFill/>
          <a:ln>
            <a:noFill/>
          </a:ln>
        </p:spPr>
      </p:pic>
      <p:sp>
        <p:nvSpPr>
          <p:cNvPr id="278" name="Google Shape;278;p32"/>
          <p:cNvSpPr txBox="1"/>
          <p:nvPr/>
        </p:nvSpPr>
        <p:spPr>
          <a:xfrm>
            <a:off x="409352" y="5157192"/>
            <a:ext cx="936104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500"/>
              <a:buFont typeface="Arial"/>
              <a:buNone/>
            </a:pPr>
            <a:r>
              <a:t/>
            </a:r>
            <a:endParaRPr i="1" sz="15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500"/>
              <a:buFont typeface="Arial"/>
              <a:buNone/>
            </a:pPr>
            <a:r>
              <a:rPr i="1" lang="en-GB" sz="1500">
                <a:solidFill>
                  <a:schemeClr val="dk1"/>
                </a:solidFill>
                <a:latin typeface="Arial"/>
                <a:ea typeface="Arial"/>
                <a:cs typeface="Arial"/>
                <a:sym typeface="Arial"/>
              </a:rPr>
              <a:t>16% of CiC in England placed more than 30 miles from home (22% in some WM LAs (2021) (LAIT 2021)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txBox="1"/>
          <p:nvPr>
            <p:ph idx="1" type="body"/>
          </p:nvPr>
        </p:nvSpPr>
        <p:spPr>
          <a:xfrm>
            <a:off x="488504" y="1412776"/>
            <a:ext cx="4315114"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b="1" lang="en-GB" sz="2800"/>
              <a:t>In this Deck</a:t>
            </a:r>
            <a:endParaRPr/>
          </a:p>
          <a:p>
            <a:pPr indent="0" lvl="0" marL="0" rtl="0" algn="l">
              <a:spcBef>
                <a:spcPts val="444"/>
              </a:spcBef>
              <a:spcAft>
                <a:spcPts val="0"/>
              </a:spcAft>
              <a:buClr>
                <a:schemeClr val="dk1"/>
              </a:buClr>
              <a:buSzPct val="100000"/>
              <a:buNone/>
            </a:pPr>
            <a:r>
              <a:t/>
            </a:r>
            <a:endParaRPr/>
          </a:p>
          <a:p>
            <a:pPr indent="0" lvl="0" marL="0" rtl="0" algn="l">
              <a:spcBef>
                <a:spcPts val="370"/>
              </a:spcBef>
              <a:spcAft>
                <a:spcPts val="0"/>
              </a:spcAft>
              <a:buClr>
                <a:schemeClr val="dk1"/>
              </a:buClr>
              <a:buSzPct val="100000"/>
              <a:buNone/>
            </a:pPr>
            <a:r>
              <a:rPr lang="en-GB" sz="2000"/>
              <a:t>Project Context</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en-GB" sz="2000"/>
              <a:t>User Research Summary</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en-GB" sz="2000"/>
              <a:t>Product Roadmap summary</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en-GB" sz="2000"/>
              <a:t>Benefits Case summary</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en-GB" sz="2000"/>
              <a:t>Delivery Plan</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en-GB" sz="2000"/>
              <a:t>Beta Costs</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en-GB" sz="2000"/>
              <a:t>Sharing the learning </a:t>
            </a:r>
            <a:endParaRPr/>
          </a:p>
          <a:p>
            <a:pPr indent="0" lvl="0" marL="0" rtl="0" algn="l">
              <a:spcBef>
                <a:spcPts val="370"/>
              </a:spcBef>
              <a:spcAft>
                <a:spcPts val="0"/>
              </a:spcAft>
              <a:buClr>
                <a:schemeClr val="dk1"/>
              </a:buClr>
              <a:buSzPct val="100000"/>
              <a:buNone/>
            </a:pPr>
            <a:r>
              <a:t/>
            </a:r>
            <a:endParaRPr sz="2000"/>
          </a:p>
          <a:p>
            <a:pPr indent="0" lvl="0" marL="0" rtl="0" algn="l">
              <a:spcBef>
                <a:spcPts val="444"/>
              </a:spcBef>
              <a:spcAft>
                <a:spcPts val="0"/>
              </a:spcAft>
              <a:buClr>
                <a:schemeClr val="dk1"/>
              </a:buClr>
              <a:buSzPct val="100000"/>
              <a:buNone/>
            </a:pPr>
            <a:r>
              <a:t/>
            </a:r>
            <a:endParaRPr/>
          </a:p>
        </p:txBody>
      </p:sp>
      <p:sp>
        <p:nvSpPr>
          <p:cNvPr id="132" name="Google Shape;132;p15"/>
          <p:cNvSpPr txBox="1"/>
          <p:nvPr>
            <p:ph idx="2" type="body"/>
          </p:nvPr>
        </p:nvSpPr>
        <p:spPr>
          <a:xfrm>
            <a:off x="5102382" y="1412776"/>
            <a:ext cx="4315114"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b="1" lang="en-GB" sz="2800"/>
              <a:t>Also available</a:t>
            </a:r>
            <a:endParaRPr/>
          </a:p>
          <a:p>
            <a:pPr indent="0" lvl="0" marL="0" rtl="0" algn="l">
              <a:spcBef>
                <a:spcPts val="0"/>
              </a:spcBef>
              <a:spcAft>
                <a:spcPts val="0"/>
              </a:spcAft>
              <a:buClr>
                <a:schemeClr val="dk1"/>
              </a:buClr>
              <a:buSzPct val="100000"/>
              <a:buNone/>
            </a:pPr>
            <a:r>
              <a:t/>
            </a:r>
            <a:endParaRPr b="1" sz="2800"/>
          </a:p>
          <a:p>
            <a:pPr indent="0" lvl="0" marL="0" rtl="0" algn="l">
              <a:spcBef>
                <a:spcPts val="0"/>
              </a:spcBef>
              <a:spcAft>
                <a:spcPts val="0"/>
              </a:spcAft>
              <a:buClr>
                <a:schemeClr val="dk1"/>
              </a:buClr>
              <a:buSzPct val="100000"/>
              <a:buNone/>
            </a:pPr>
            <a:r>
              <a:rPr lang="en-GB" sz="2000"/>
              <a:t>Full User Research pack</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Video of Prototype demo with users</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Full benefits case</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Time and Motion metrics</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Theory of Change</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Memorandum of Understanding – partners</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Regional DCS approval</a:t>
            </a:r>
            <a:endParaRPr/>
          </a:p>
          <a:p>
            <a:pPr indent="0" lvl="0" marL="0" rtl="0" algn="l">
              <a:spcBef>
                <a:spcPts val="0"/>
              </a:spcBef>
              <a:spcAft>
                <a:spcPts val="0"/>
              </a:spcAft>
              <a:buClr>
                <a:schemeClr val="dk1"/>
              </a:buClr>
              <a:buSzPct val="100000"/>
              <a:buNone/>
            </a:pPr>
            <a:r>
              <a:t/>
            </a:r>
            <a:endParaRPr sz="2000"/>
          </a:p>
          <a:p>
            <a:pPr indent="0" lvl="0" marL="0" rtl="0" algn="l">
              <a:spcBef>
                <a:spcPts val="0"/>
              </a:spcBef>
              <a:spcAft>
                <a:spcPts val="0"/>
              </a:spcAft>
              <a:buClr>
                <a:schemeClr val="dk1"/>
              </a:buClr>
              <a:buSzPct val="100000"/>
              <a:buNone/>
            </a:pPr>
            <a:r>
              <a:rPr lang="en-GB" sz="2000"/>
              <a:t>Database architecture</a:t>
            </a:r>
            <a:endParaRPr/>
          </a:p>
        </p:txBody>
      </p:sp>
      <p:sp>
        <p:nvSpPr>
          <p:cNvPr id="133" name="Google Shape;133;p15"/>
          <p:cNvSpPr txBox="1"/>
          <p:nvPr>
            <p:ph type="title"/>
          </p:nvPr>
        </p:nvSpPr>
        <p:spPr>
          <a:xfrm>
            <a:off x="495300" y="25558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Guide to Project Outputs</a:t>
            </a:r>
            <a:endParaRPr/>
          </a:p>
        </p:txBody>
      </p:sp>
      <p:sp>
        <p:nvSpPr>
          <p:cNvPr id="134" name="Google Shape;134;p15"/>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33"/>
          <p:cNvPicPr preferRelativeResize="0"/>
          <p:nvPr/>
        </p:nvPicPr>
        <p:blipFill rotWithShape="1">
          <a:blip r:embed="rId3">
            <a:alphaModFix/>
          </a:blip>
          <a:srcRect b="0" l="0" r="0" t="0"/>
          <a:stretch/>
        </p:blipFill>
        <p:spPr>
          <a:xfrm>
            <a:off x="4887062" y="2562465"/>
            <a:ext cx="4847624" cy="2900980"/>
          </a:xfrm>
          <a:prstGeom prst="rect">
            <a:avLst/>
          </a:prstGeom>
          <a:noFill/>
          <a:ln>
            <a:noFill/>
          </a:ln>
        </p:spPr>
      </p:pic>
      <p:sp>
        <p:nvSpPr>
          <p:cNvPr id="285" name="Google Shape;285;p33"/>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75"/>
              <a:buFont typeface="Arial"/>
              <a:buNone/>
            </a:pPr>
            <a:r>
              <a:rPr lang="en-GB" sz="2275"/>
              <a:t>Placements by Contract Types and Placement Types </a:t>
            </a:r>
            <a:endParaRPr/>
          </a:p>
        </p:txBody>
      </p:sp>
      <p:sp>
        <p:nvSpPr>
          <p:cNvPr id="286" name="Google Shape;286;p33"/>
          <p:cNvSpPr txBox="1"/>
          <p:nvPr/>
        </p:nvSpPr>
        <p:spPr>
          <a:xfrm>
            <a:off x="1023915" y="1372123"/>
            <a:ext cx="3040912" cy="292388"/>
          </a:xfrm>
          <a:prstGeom prst="rect">
            <a:avLst/>
          </a:prstGeom>
          <a:solidFill>
            <a:srgbClr val="FBF2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300">
                <a:solidFill>
                  <a:schemeClr val="dk1"/>
                </a:solidFill>
                <a:latin typeface="Arial"/>
                <a:ea typeface="Arial"/>
                <a:cs typeface="Arial"/>
                <a:sym typeface="Arial"/>
              </a:rPr>
              <a:t>Placements by Contract Types</a:t>
            </a:r>
            <a:endParaRPr/>
          </a:p>
        </p:txBody>
      </p:sp>
      <p:sp>
        <p:nvSpPr>
          <p:cNvPr id="287" name="Google Shape;287;p33"/>
          <p:cNvSpPr txBox="1"/>
          <p:nvPr/>
        </p:nvSpPr>
        <p:spPr>
          <a:xfrm>
            <a:off x="5856771" y="1394555"/>
            <a:ext cx="3335707" cy="292388"/>
          </a:xfrm>
          <a:prstGeom prst="rect">
            <a:avLst/>
          </a:prstGeom>
          <a:solidFill>
            <a:srgbClr val="FBF2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300">
                <a:solidFill>
                  <a:schemeClr val="dk1"/>
                </a:solidFill>
                <a:latin typeface="Arial"/>
                <a:ea typeface="Arial"/>
                <a:cs typeface="Arial"/>
                <a:sym typeface="Arial"/>
              </a:rPr>
              <a:t>Placements by Placement Types</a:t>
            </a:r>
            <a:endParaRPr/>
          </a:p>
        </p:txBody>
      </p:sp>
      <p:pic>
        <p:nvPicPr>
          <p:cNvPr id="288" name="Google Shape;288;p33"/>
          <p:cNvPicPr preferRelativeResize="0"/>
          <p:nvPr/>
        </p:nvPicPr>
        <p:blipFill rotWithShape="1">
          <a:blip r:embed="rId4">
            <a:alphaModFix/>
          </a:blip>
          <a:srcRect b="0" l="0" r="0" t="0"/>
          <a:stretch/>
        </p:blipFill>
        <p:spPr>
          <a:xfrm>
            <a:off x="457553" y="5489918"/>
            <a:ext cx="4063500" cy="206423"/>
          </a:xfrm>
          <a:prstGeom prst="rect">
            <a:avLst/>
          </a:prstGeom>
          <a:noFill/>
          <a:ln>
            <a:noFill/>
          </a:ln>
        </p:spPr>
      </p:pic>
      <p:pic>
        <p:nvPicPr>
          <p:cNvPr id="289" name="Google Shape;289;p33"/>
          <p:cNvPicPr preferRelativeResize="0"/>
          <p:nvPr/>
        </p:nvPicPr>
        <p:blipFill rotWithShape="1">
          <a:blip r:embed="rId5">
            <a:alphaModFix/>
          </a:blip>
          <a:srcRect b="0" l="0" r="0" t="0"/>
          <a:stretch/>
        </p:blipFill>
        <p:spPr>
          <a:xfrm>
            <a:off x="251935" y="2563082"/>
            <a:ext cx="4474733" cy="2922796"/>
          </a:xfrm>
          <a:prstGeom prst="rect">
            <a:avLst/>
          </a:prstGeom>
          <a:noFill/>
          <a:ln>
            <a:noFill/>
          </a:ln>
        </p:spPr>
      </p:pic>
      <p:pic>
        <p:nvPicPr>
          <p:cNvPr id="290" name="Google Shape;290;p33"/>
          <p:cNvPicPr preferRelativeResize="0"/>
          <p:nvPr/>
        </p:nvPicPr>
        <p:blipFill rotWithShape="1">
          <a:blip r:embed="rId6">
            <a:alphaModFix/>
          </a:blip>
          <a:srcRect b="0" l="0" r="0" t="0"/>
          <a:stretch/>
        </p:blipFill>
        <p:spPr>
          <a:xfrm>
            <a:off x="5321240" y="5494891"/>
            <a:ext cx="4330995" cy="206423"/>
          </a:xfrm>
          <a:prstGeom prst="rect">
            <a:avLst/>
          </a:prstGeom>
          <a:noFill/>
          <a:ln>
            <a:noFill/>
          </a:ln>
        </p:spPr>
      </p:pic>
      <p:pic>
        <p:nvPicPr>
          <p:cNvPr id="291" name="Google Shape;291;p33"/>
          <p:cNvPicPr preferRelativeResize="0"/>
          <p:nvPr/>
        </p:nvPicPr>
        <p:blipFill rotWithShape="1">
          <a:blip r:embed="rId7">
            <a:alphaModFix/>
          </a:blip>
          <a:srcRect b="0" l="0" r="0" t="0"/>
          <a:stretch/>
        </p:blipFill>
        <p:spPr>
          <a:xfrm>
            <a:off x="503983" y="1971335"/>
            <a:ext cx="4080779" cy="557213"/>
          </a:xfrm>
          <a:prstGeom prst="rect">
            <a:avLst/>
          </a:prstGeom>
          <a:noFill/>
          <a:ln>
            <a:noFill/>
          </a:ln>
        </p:spPr>
      </p:pic>
      <p:pic>
        <p:nvPicPr>
          <p:cNvPr id="292" name="Google Shape;292;p33"/>
          <p:cNvPicPr preferRelativeResize="0"/>
          <p:nvPr/>
        </p:nvPicPr>
        <p:blipFill rotWithShape="1">
          <a:blip r:embed="rId8">
            <a:alphaModFix/>
          </a:blip>
          <a:srcRect b="0" l="0" r="0" t="0"/>
          <a:stretch/>
        </p:blipFill>
        <p:spPr>
          <a:xfrm>
            <a:off x="5998678" y="2028075"/>
            <a:ext cx="3535524" cy="546926"/>
          </a:xfrm>
          <a:prstGeom prst="rect">
            <a:avLst/>
          </a:prstGeom>
          <a:noFill/>
          <a:ln>
            <a:noFill/>
          </a:ln>
        </p:spPr>
      </p:pic>
      <p:pic>
        <p:nvPicPr>
          <p:cNvPr id="293" name="Google Shape;293;p33"/>
          <p:cNvPicPr preferRelativeResize="0"/>
          <p:nvPr/>
        </p:nvPicPr>
        <p:blipFill rotWithShape="1">
          <a:blip r:embed="rId9">
            <a:alphaModFix/>
          </a:blip>
          <a:srcRect b="0" l="0" r="0" t="0"/>
          <a:stretch/>
        </p:blipFill>
        <p:spPr>
          <a:xfrm>
            <a:off x="5283407" y="2028076"/>
            <a:ext cx="573364" cy="5469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75"/>
              <a:buFont typeface="Arial"/>
              <a:buNone/>
            </a:pPr>
            <a:r>
              <a:rPr lang="en-GB" sz="2275"/>
              <a:t>CYP having 3 or more placements in a year</a:t>
            </a:r>
            <a:endParaRPr/>
          </a:p>
        </p:txBody>
      </p:sp>
      <p:pic>
        <p:nvPicPr>
          <p:cNvPr id="300" name="Google Shape;300;p34"/>
          <p:cNvPicPr preferRelativeResize="0"/>
          <p:nvPr/>
        </p:nvPicPr>
        <p:blipFill rotWithShape="1">
          <a:blip r:embed="rId3">
            <a:alphaModFix/>
          </a:blip>
          <a:srcRect b="0" l="0" r="0" t="0"/>
          <a:stretch/>
        </p:blipFill>
        <p:spPr>
          <a:xfrm>
            <a:off x="-213194" y="2555536"/>
            <a:ext cx="10119194" cy="2637250"/>
          </a:xfrm>
          <a:prstGeom prst="rect">
            <a:avLst/>
          </a:prstGeom>
          <a:noFill/>
          <a:ln>
            <a:noFill/>
          </a:ln>
        </p:spPr>
      </p:pic>
      <p:sp>
        <p:nvSpPr>
          <p:cNvPr id="301" name="Google Shape;301;p34"/>
          <p:cNvSpPr txBox="1"/>
          <p:nvPr/>
        </p:nvSpPr>
        <p:spPr>
          <a:xfrm>
            <a:off x="1287531" y="1369590"/>
            <a:ext cx="1140750" cy="392415"/>
          </a:xfrm>
          <a:prstGeom prst="rect">
            <a:avLst/>
          </a:prstGeom>
          <a:solidFill>
            <a:srgbClr val="467F9E"/>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Total Placements</a:t>
            </a:r>
            <a:endParaRPr/>
          </a:p>
        </p:txBody>
      </p:sp>
      <p:sp>
        <p:nvSpPr>
          <p:cNvPr id="302" name="Google Shape;302;p34"/>
          <p:cNvSpPr txBox="1"/>
          <p:nvPr/>
        </p:nvSpPr>
        <p:spPr>
          <a:xfrm>
            <a:off x="1287531" y="1595873"/>
            <a:ext cx="1140750" cy="24237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dk1"/>
                </a:solidFill>
                <a:latin typeface="Arial"/>
                <a:ea typeface="Arial"/>
                <a:cs typeface="Arial"/>
                <a:sym typeface="Arial"/>
              </a:rPr>
              <a:t>41</a:t>
            </a:r>
            <a:endParaRPr/>
          </a:p>
        </p:txBody>
      </p:sp>
      <p:sp>
        <p:nvSpPr>
          <p:cNvPr id="303" name="Google Shape;303;p34"/>
          <p:cNvSpPr txBox="1"/>
          <p:nvPr/>
        </p:nvSpPr>
        <p:spPr>
          <a:xfrm>
            <a:off x="1288528" y="1824309"/>
            <a:ext cx="1140750" cy="24237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dk1"/>
                </a:solidFill>
                <a:latin typeface="Arial"/>
                <a:ea typeface="Arial"/>
                <a:cs typeface="Arial"/>
                <a:sym typeface="Arial"/>
              </a:rPr>
              <a:t>59</a:t>
            </a:r>
            <a:endParaRPr/>
          </a:p>
        </p:txBody>
      </p:sp>
      <p:sp>
        <p:nvSpPr>
          <p:cNvPr id="304" name="Google Shape;304;p34"/>
          <p:cNvSpPr txBox="1"/>
          <p:nvPr/>
        </p:nvSpPr>
        <p:spPr>
          <a:xfrm>
            <a:off x="448753" y="1377127"/>
            <a:ext cx="672750" cy="242374"/>
          </a:xfrm>
          <a:prstGeom prst="rect">
            <a:avLst/>
          </a:prstGeom>
          <a:solidFill>
            <a:srgbClr val="467F9E"/>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Year</a:t>
            </a:r>
            <a:endParaRPr/>
          </a:p>
        </p:txBody>
      </p:sp>
      <p:sp>
        <p:nvSpPr>
          <p:cNvPr id="305" name="Google Shape;305;p34"/>
          <p:cNvSpPr txBox="1"/>
          <p:nvPr/>
        </p:nvSpPr>
        <p:spPr>
          <a:xfrm>
            <a:off x="448753" y="1603411"/>
            <a:ext cx="672750" cy="24237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dk1"/>
                </a:solidFill>
                <a:latin typeface="Arial"/>
                <a:ea typeface="Arial"/>
                <a:cs typeface="Arial"/>
                <a:sym typeface="Arial"/>
              </a:rPr>
              <a:t>2020</a:t>
            </a:r>
            <a:endParaRPr/>
          </a:p>
        </p:txBody>
      </p:sp>
      <p:sp>
        <p:nvSpPr>
          <p:cNvPr id="306" name="Google Shape;306;p34"/>
          <p:cNvSpPr txBox="1"/>
          <p:nvPr/>
        </p:nvSpPr>
        <p:spPr>
          <a:xfrm>
            <a:off x="455213" y="1831847"/>
            <a:ext cx="672750" cy="24237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dk1"/>
                </a:solidFill>
                <a:latin typeface="Arial"/>
                <a:ea typeface="Arial"/>
                <a:cs typeface="Arial"/>
                <a:sym typeface="Arial"/>
              </a:rPr>
              <a:t>2021</a:t>
            </a:r>
            <a:endParaRPr/>
          </a:p>
        </p:txBody>
      </p:sp>
      <p:sp>
        <p:nvSpPr>
          <p:cNvPr id="307" name="Google Shape;307;p34"/>
          <p:cNvSpPr txBox="1"/>
          <p:nvPr/>
        </p:nvSpPr>
        <p:spPr>
          <a:xfrm>
            <a:off x="1287531" y="1368798"/>
            <a:ext cx="1140750" cy="392415"/>
          </a:xfrm>
          <a:prstGeom prst="rect">
            <a:avLst/>
          </a:prstGeom>
          <a:solidFill>
            <a:srgbClr val="467F9E"/>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Total Placements</a:t>
            </a:r>
            <a:endParaRPr/>
          </a:p>
        </p:txBody>
      </p:sp>
      <p:sp>
        <p:nvSpPr>
          <p:cNvPr id="308" name="Google Shape;308;p34"/>
          <p:cNvSpPr txBox="1"/>
          <p:nvPr/>
        </p:nvSpPr>
        <p:spPr>
          <a:xfrm>
            <a:off x="2619460" y="1376338"/>
            <a:ext cx="1140750" cy="242374"/>
          </a:xfrm>
          <a:prstGeom prst="rect">
            <a:avLst/>
          </a:prstGeom>
          <a:solidFill>
            <a:srgbClr val="467F9E"/>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 Change</a:t>
            </a:r>
            <a:endParaRPr/>
          </a:p>
        </p:txBody>
      </p:sp>
      <p:sp>
        <p:nvSpPr>
          <p:cNvPr id="309" name="Google Shape;309;p34"/>
          <p:cNvSpPr txBox="1"/>
          <p:nvPr/>
        </p:nvSpPr>
        <p:spPr>
          <a:xfrm>
            <a:off x="2619460" y="1602620"/>
            <a:ext cx="1140750" cy="44242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275">
                <a:solidFill>
                  <a:schemeClr val="dk1"/>
                </a:solidFill>
                <a:latin typeface="Arial"/>
                <a:ea typeface="Arial"/>
                <a:cs typeface="Arial"/>
                <a:sym typeface="Arial"/>
              </a:rPr>
              <a:t>  </a:t>
            </a:r>
            <a:r>
              <a:rPr b="1" lang="en-GB" sz="1950">
                <a:solidFill>
                  <a:schemeClr val="dk1"/>
                </a:solidFill>
                <a:latin typeface="Arial"/>
                <a:ea typeface="Arial"/>
                <a:cs typeface="Arial"/>
                <a:sym typeface="Arial"/>
              </a:rPr>
              <a:t>44%</a:t>
            </a:r>
            <a:endParaRPr b="1" sz="2275">
              <a:solidFill>
                <a:schemeClr val="dk1"/>
              </a:solidFill>
              <a:latin typeface="Arial"/>
              <a:ea typeface="Arial"/>
              <a:cs typeface="Arial"/>
              <a:sym typeface="Arial"/>
            </a:endParaRPr>
          </a:p>
        </p:txBody>
      </p:sp>
      <p:sp>
        <p:nvSpPr>
          <p:cNvPr id="310" name="Google Shape;310;p34"/>
          <p:cNvSpPr/>
          <p:nvPr/>
        </p:nvSpPr>
        <p:spPr>
          <a:xfrm>
            <a:off x="2824471" y="1735036"/>
            <a:ext cx="117000" cy="204750"/>
          </a:xfrm>
          <a:prstGeom prst="upArrow">
            <a:avLst>
              <a:gd fmla="val 50000" name="adj1"/>
              <a:gd fmla="val 50000" name="adj2"/>
            </a:avLst>
          </a:prstGeom>
          <a:solidFill>
            <a:srgbClr val="5C1A5B"/>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63">
              <a:solidFill>
                <a:schemeClr val="lt1"/>
              </a:solidFill>
              <a:latin typeface="Arial"/>
              <a:ea typeface="Arial"/>
              <a:cs typeface="Arial"/>
              <a:sym typeface="Arial"/>
            </a:endParaRPr>
          </a:p>
        </p:txBody>
      </p:sp>
      <p:sp>
        <p:nvSpPr>
          <p:cNvPr id="311" name="Google Shape;311;p34"/>
          <p:cNvSpPr txBox="1"/>
          <p:nvPr/>
        </p:nvSpPr>
        <p:spPr>
          <a:xfrm>
            <a:off x="561162" y="5395496"/>
            <a:ext cx="8849538"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600">
                <a:solidFill>
                  <a:schemeClr val="dk1"/>
                </a:solidFill>
                <a:latin typeface="Arial"/>
                <a:ea typeface="Arial"/>
                <a:cs typeface="Arial"/>
                <a:sym typeface="Arial"/>
              </a:rPr>
              <a:t>7000 (9%) of CiC in England had 3 or more placements moves in a year (16% in some WM LAs)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type="title"/>
          </p:nvPr>
        </p:nvSpPr>
        <p:spPr>
          <a:xfrm>
            <a:off x="524129" y="2747962"/>
            <a:ext cx="8420100" cy="1362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GB" sz="2800">
                <a:latin typeface="Arial"/>
                <a:ea typeface="Arial"/>
                <a:cs typeface="Arial"/>
                <a:sym typeface="Arial"/>
              </a:rPr>
              <a:t>CONTEXT – CURRENT STATE</a:t>
            </a:r>
            <a:endParaRPr b="0"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36"/>
          <p:cNvPicPr preferRelativeResize="0"/>
          <p:nvPr>
            <p:ph idx="1" type="body"/>
          </p:nvPr>
        </p:nvPicPr>
        <p:blipFill rotWithShape="1">
          <a:blip r:embed="rId3">
            <a:alphaModFix/>
          </a:blip>
          <a:srcRect b="0" l="0" r="0" t="0"/>
          <a:stretch/>
        </p:blipFill>
        <p:spPr>
          <a:xfrm>
            <a:off x="354438" y="116632"/>
            <a:ext cx="8775026" cy="5390158"/>
          </a:xfrm>
          <a:prstGeom prst="rect">
            <a:avLst/>
          </a:prstGeom>
          <a:noFill/>
          <a:ln>
            <a:noFill/>
          </a:ln>
        </p:spPr>
      </p:pic>
      <p:sp>
        <p:nvSpPr>
          <p:cNvPr id="322" name="Google Shape;322;p36"/>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37"/>
          <p:cNvPicPr preferRelativeResize="0"/>
          <p:nvPr>
            <p:ph idx="1" type="body"/>
          </p:nvPr>
        </p:nvPicPr>
        <p:blipFill rotWithShape="1">
          <a:blip r:embed="rId3">
            <a:alphaModFix/>
          </a:blip>
          <a:srcRect b="0" l="0" r="0" t="0"/>
          <a:stretch/>
        </p:blipFill>
        <p:spPr>
          <a:xfrm>
            <a:off x="516619" y="476672"/>
            <a:ext cx="8612845" cy="5318150"/>
          </a:xfrm>
          <a:prstGeom prst="rect">
            <a:avLst/>
          </a:prstGeom>
          <a:noFill/>
          <a:ln>
            <a:noFill/>
          </a:ln>
        </p:spPr>
      </p:pic>
      <p:sp>
        <p:nvSpPr>
          <p:cNvPr id="328" name="Google Shape;328;p37"/>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8"/>
          <p:cNvPicPr preferRelativeResize="0"/>
          <p:nvPr>
            <p:ph idx="1" type="body"/>
          </p:nvPr>
        </p:nvPicPr>
        <p:blipFill rotWithShape="1">
          <a:blip r:embed="rId3">
            <a:alphaModFix/>
          </a:blip>
          <a:srcRect b="0" l="0" r="0" t="0"/>
          <a:stretch/>
        </p:blipFill>
        <p:spPr>
          <a:xfrm>
            <a:off x="505892" y="548680"/>
            <a:ext cx="8335540" cy="5318150"/>
          </a:xfrm>
          <a:prstGeom prst="rect">
            <a:avLst/>
          </a:prstGeom>
          <a:noFill/>
          <a:ln>
            <a:noFill/>
          </a:ln>
        </p:spPr>
      </p:pic>
      <p:sp>
        <p:nvSpPr>
          <p:cNvPr id="334" name="Google Shape;334;p38"/>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39"/>
          <p:cNvPicPr preferRelativeResize="0"/>
          <p:nvPr/>
        </p:nvPicPr>
        <p:blipFill rotWithShape="1">
          <a:blip r:embed="rId3">
            <a:alphaModFix/>
          </a:blip>
          <a:srcRect b="0" l="0" r="0" t="0"/>
          <a:stretch/>
        </p:blipFill>
        <p:spPr>
          <a:xfrm>
            <a:off x="1064568" y="2204864"/>
            <a:ext cx="7505191" cy="2714039"/>
          </a:xfrm>
          <a:prstGeom prst="rect">
            <a:avLst/>
          </a:prstGeom>
          <a:noFill/>
          <a:ln>
            <a:noFill/>
          </a:ln>
        </p:spPr>
      </p:pic>
      <p:sp>
        <p:nvSpPr>
          <p:cNvPr id="341" name="Google Shape;341;p39"/>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The Process of Buying a Placement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ctrTitle"/>
          </p:nvPr>
        </p:nvSpPr>
        <p:spPr>
          <a:xfrm>
            <a:off x="508756" y="1814959"/>
            <a:ext cx="8908740" cy="1470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b="1" lang="en-GB" sz="3200"/>
              <a:t>DIGITIZE CONTRACTING FOR PLACEMENTS</a:t>
            </a:r>
            <a:br>
              <a:rPr lang="en-GB"/>
            </a:br>
            <a:br>
              <a:rPr lang="en-GB"/>
            </a:br>
            <a:r>
              <a:rPr b="0" lang="en-GB" sz="2800"/>
              <a:t>- Get rid of 135,000 spreadsheets and word docs pa</a:t>
            </a:r>
            <a:br>
              <a:rPr b="0" lang="en-GB" sz="2800"/>
            </a:br>
            <a:br>
              <a:rPr b="0" lang="en-GB" sz="2800"/>
            </a:br>
            <a:r>
              <a:rPr b="0" lang="en-GB" sz="2800"/>
              <a:t>- Finally link finance and activity data so we have the data to manage a broken £2,000,000,000 pa market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Users’ biggest potential gains are concentrated in contracting, not brokerage</a:t>
            </a:r>
            <a:endParaRPr/>
          </a:p>
        </p:txBody>
      </p:sp>
      <p:pic>
        <p:nvPicPr>
          <p:cNvPr id="353" name="Google Shape;353;p41"/>
          <p:cNvPicPr preferRelativeResize="0"/>
          <p:nvPr/>
        </p:nvPicPr>
        <p:blipFill rotWithShape="1">
          <a:blip r:embed="rId3">
            <a:alphaModFix/>
          </a:blip>
          <a:srcRect b="0" l="0" r="0" t="0"/>
          <a:stretch/>
        </p:blipFill>
        <p:spPr>
          <a:xfrm>
            <a:off x="848544" y="1916832"/>
            <a:ext cx="7921796" cy="3312368"/>
          </a:xfrm>
          <a:prstGeom prst="rect">
            <a:avLst/>
          </a:prstGeom>
          <a:noFill/>
          <a:ln>
            <a:noFill/>
          </a:ln>
        </p:spPr>
      </p:pic>
      <p:sp>
        <p:nvSpPr>
          <p:cNvPr id="354" name="Google Shape;354;p41"/>
          <p:cNvSpPr txBox="1"/>
          <p:nvPr/>
        </p:nvSpPr>
        <p:spPr>
          <a:xfrm>
            <a:off x="857378" y="4221088"/>
            <a:ext cx="172819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Existing tools are here.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Not here.</a:t>
            </a:r>
            <a:endParaRPr/>
          </a:p>
        </p:txBody>
      </p:sp>
      <p:sp>
        <p:nvSpPr>
          <p:cNvPr id="355" name="Google Shape;355;p41"/>
          <p:cNvSpPr/>
          <p:nvPr/>
        </p:nvSpPr>
        <p:spPr>
          <a:xfrm rot="-2992661">
            <a:off x="1735139" y="3761302"/>
            <a:ext cx="936104" cy="144016"/>
          </a:xfrm>
          <a:prstGeom prst="rightArrow">
            <a:avLst>
              <a:gd fmla="val 50000"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41"/>
          <p:cNvSpPr/>
          <p:nvPr/>
        </p:nvSpPr>
        <p:spPr>
          <a:xfrm rot="-695424">
            <a:off x="1893066" y="4971377"/>
            <a:ext cx="1764728" cy="116661"/>
          </a:xfrm>
          <a:prstGeom prst="rightArrow">
            <a:avLst>
              <a:gd fmla="val 50000"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2"/>
          <p:cNvSpPr txBox="1"/>
          <p:nvPr>
            <p:ph type="title"/>
          </p:nvPr>
        </p:nvSpPr>
        <p:spPr>
          <a:xfrm>
            <a:off x="495300" y="165577"/>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400"/>
              <a:buFont typeface="Arial"/>
              <a:buNone/>
            </a:pPr>
            <a:r>
              <a:rPr lang="en-GB" sz="2400"/>
              <a:t>Why? We Only Structure Data AFTER it Hits the Silos</a:t>
            </a:r>
            <a:endParaRPr/>
          </a:p>
        </p:txBody>
      </p:sp>
      <p:sp>
        <p:nvSpPr>
          <p:cNvPr id="363" name="Google Shape;363;p42"/>
          <p:cNvSpPr txBox="1"/>
          <p:nvPr/>
        </p:nvSpPr>
        <p:spPr>
          <a:xfrm>
            <a:off x="302433" y="3621572"/>
            <a:ext cx="1690532"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Children and their needs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Placement details, provider, and location</a:t>
            </a:r>
            <a:endParaRPr/>
          </a:p>
        </p:txBody>
      </p:sp>
      <p:sp>
        <p:nvSpPr>
          <p:cNvPr id="364" name="Google Shape;364;p42"/>
          <p:cNvSpPr txBox="1"/>
          <p:nvPr/>
        </p:nvSpPr>
        <p:spPr>
          <a:xfrm>
            <a:off x="2508873" y="3574610"/>
            <a:ext cx="16905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Payments ordered</a:t>
            </a:r>
            <a:endParaRPr/>
          </a:p>
        </p:txBody>
      </p:sp>
      <p:sp>
        <p:nvSpPr>
          <p:cNvPr id="365" name="Google Shape;365;p42"/>
          <p:cNvSpPr txBox="1"/>
          <p:nvPr/>
        </p:nvSpPr>
        <p:spPr>
          <a:xfrm>
            <a:off x="4714434" y="3593723"/>
            <a:ext cx="222501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Contractual terms explaining payments: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Which framework if any;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Tier</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Additional services</a:t>
            </a:r>
            <a:endParaRPr/>
          </a:p>
        </p:txBody>
      </p:sp>
      <p:sp>
        <p:nvSpPr>
          <p:cNvPr id="366" name="Google Shape;366;p42"/>
          <p:cNvSpPr txBox="1"/>
          <p:nvPr/>
        </p:nvSpPr>
        <p:spPr>
          <a:xfrm>
            <a:off x="312394" y="2719807"/>
            <a:ext cx="1690532" cy="923330"/>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Social Work Case Mgmt Systems</a:t>
            </a:r>
            <a:endParaRPr/>
          </a:p>
        </p:txBody>
      </p:sp>
      <p:sp>
        <p:nvSpPr>
          <p:cNvPr id="367" name="Google Shape;367;p42"/>
          <p:cNvSpPr txBox="1"/>
          <p:nvPr/>
        </p:nvSpPr>
        <p:spPr>
          <a:xfrm>
            <a:off x="2508873" y="2708920"/>
            <a:ext cx="1690532" cy="646331"/>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Payments  System</a:t>
            </a:r>
            <a:endParaRPr/>
          </a:p>
        </p:txBody>
      </p:sp>
      <p:sp>
        <p:nvSpPr>
          <p:cNvPr id="368" name="Google Shape;368;p42"/>
          <p:cNvSpPr txBox="1"/>
          <p:nvPr/>
        </p:nvSpPr>
        <p:spPr>
          <a:xfrm>
            <a:off x="4737153" y="2717924"/>
            <a:ext cx="2202294" cy="646331"/>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Contracts Team Files</a:t>
            </a:r>
            <a:endParaRPr/>
          </a:p>
        </p:txBody>
      </p:sp>
      <p:sp>
        <p:nvSpPr>
          <p:cNvPr id="369" name="Google Shape;369;p42"/>
          <p:cNvSpPr txBox="1"/>
          <p:nvPr/>
        </p:nvSpPr>
        <p:spPr>
          <a:xfrm>
            <a:off x="7454476" y="2717924"/>
            <a:ext cx="2139130" cy="646331"/>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Placement Team Files</a:t>
            </a:r>
            <a:endParaRPr/>
          </a:p>
        </p:txBody>
      </p:sp>
      <p:sp>
        <p:nvSpPr>
          <p:cNvPr id="370" name="Google Shape;370;p42"/>
          <p:cNvSpPr txBox="1"/>
          <p:nvPr/>
        </p:nvSpPr>
        <p:spPr>
          <a:xfrm>
            <a:off x="7424523" y="3613100"/>
            <a:ext cx="2462742"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Number of bids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Spread of offers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Identity of bidders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Referral to placement lag</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Referral date/time</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Agreement date/time</a:t>
            </a:r>
            <a:endParaRPr/>
          </a:p>
        </p:txBody>
      </p:sp>
      <p:sp>
        <p:nvSpPr>
          <p:cNvPr id="371" name="Google Shape;371;p42"/>
          <p:cNvSpPr txBox="1"/>
          <p:nvPr/>
        </p:nvSpPr>
        <p:spPr>
          <a:xfrm>
            <a:off x="3944888" y="1347010"/>
            <a:ext cx="2016224" cy="36933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The Marketplace</a:t>
            </a:r>
            <a:endParaRPr/>
          </a:p>
        </p:txBody>
      </p:sp>
      <p:cxnSp>
        <p:nvCxnSpPr>
          <p:cNvPr id="372" name="Google Shape;372;p42"/>
          <p:cNvCxnSpPr>
            <a:stCxn id="371" idx="2"/>
            <a:endCxn id="366" idx="0"/>
          </p:cNvCxnSpPr>
          <p:nvPr/>
        </p:nvCxnSpPr>
        <p:spPr>
          <a:xfrm flipH="1">
            <a:off x="1157700" y="1716342"/>
            <a:ext cx="3795300" cy="1003500"/>
          </a:xfrm>
          <a:prstGeom prst="straightConnector1">
            <a:avLst/>
          </a:prstGeom>
          <a:noFill/>
          <a:ln cap="flat" cmpd="sng" w="19050">
            <a:solidFill>
              <a:schemeClr val="dk1"/>
            </a:solidFill>
            <a:prstDash val="solid"/>
            <a:round/>
            <a:headEnd len="sm" w="sm" type="none"/>
            <a:tailEnd len="med" w="med" type="triangle"/>
          </a:ln>
        </p:spPr>
      </p:cxnSp>
      <p:cxnSp>
        <p:nvCxnSpPr>
          <p:cNvPr id="373" name="Google Shape;373;p42"/>
          <p:cNvCxnSpPr>
            <a:stCxn id="371" idx="2"/>
            <a:endCxn id="367" idx="0"/>
          </p:cNvCxnSpPr>
          <p:nvPr/>
        </p:nvCxnSpPr>
        <p:spPr>
          <a:xfrm flipH="1">
            <a:off x="3354000" y="1716342"/>
            <a:ext cx="1599000" cy="992700"/>
          </a:xfrm>
          <a:prstGeom prst="straightConnector1">
            <a:avLst/>
          </a:prstGeom>
          <a:noFill/>
          <a:ln cap="flat" cmpd="sng" w="19050">
            <a:solidFill>
              <a:schemeClr val="dk1"/>
            </a:solidFill>
            <a:prstDash val="solid"/>
            <a:round/>
            <a:headEnd len="sm" w="sm" type="none"/>
            <a:tailEnd len="med" w="med" type="triangle"/>
          </a:ln>
        </p:spPr>
      </p:cxnSp>
      <p:cxnSp>
        <p:nvCxnSpPr>
          <p:cNvPr id="374" name="Google Shape;374;p42"/>
          <p:cNvCxnSpPr>
            <a:stCxn id="371" idx="2"/>
            <a:endCxn id="368" idx="0"/>
          </p:cNvCxnSpPr>
          <p:nvPr/>
        </p:nvCxnSpPr>
        <p:spPr>
          <a:xfrm>
            <a:off x="4953000" y="1716342"/>
            <a:ext cx="885300" cy="1001700"/>
          </a:xfrm>
          <a:prstGeom prst="straightConnector1">
            <a:avLst/>
          </a:prstGeom>
          <a:noFill/>
          <a:ln cap="flat" cmpd="sng" w="19050">
            <a:solidFill>
              <a:schemeClr val="dk1"/>
            </a:solidFill>
            <a:prstDash val="solid"/>
            <a:round/>
            <a:headEnd len="sm" w="sm" type="none"/>
            <a:tailEnd len="med" w="med" type="triangle"/>
          </a:ln>
        </p:spPr>
      </p:cxnSp>
      <p:cxnSp>
        <p:nvCxnSpPr>
          <p:cNvPr id="375" name="Google Shape;375;p42"/>
          <p:cNvCxnSpPr>
            <a:stCxn id="371" idx="2"/>
            <a:endCxn id="369" idx="0"/>
          </p:cNvCxnSpPr>
          <p:nvPr/>
        </p:nvCxnSpPr>
        <p:spPr>
          <a:xfrm>
            <a:off x="4953000" y="1716342"/>
            <a:ext cx="3570900" cy="1001700"/>
          </a:xfrm>
          <a:prstGeom prst="straightConnector1">
            <a:avLst/>
          </a:prstGeom>
          <a:noFill/>
          <a:ln cap="flat" cmpd="sng" w="19050">
            <a:solidFill>
              <a:schemeClr val="dk1"/>
            </a:solidFill>
            <a:prstDash val="solid"/>
            <a:round/>
            <a:headEnd len="sm" w="sm" type="none"/>
            <a:tailEnd len="med" w="med" type="triangle"/>
          </a:ln>
        </p:spPr>
      </p:cxnSp>
      <p:pic>
        <p:nvPicPr>
          <p:cNvPr descr="Free Icon | Xlsx file format extension" id="376" name="Google Shape;376;p42"/>
          <p:cNvPicPr preferRelativeResize="0"/>
          <p:nvPr/>
        </p:nvPicPr>
        <p:blipFill rotWithShape="1">
          <a:blip r:embed="rId3">
            <a:alphaModFix/>
          </a:blip>
          <a:srcRect b="0" l="0" r="0" t="0"/>
          <a:stretch/>
        </p:blipFill>
        <p:spPr>
          <a:xfrm>
            <a:off x="1826847" y="2100125"/>
            <a:ext cx="332236" cy="332236"/>
          </a:xfrm>
          <a:prstGeom prst="rect">
            <a:avLst/>
          </a:prstGeom>
          <a:noFill/>
          <a:ln>
            <a:noFill/>
          </a:ln>
        </p:spPr>
      </p:pic>
      <p:pic>
        <p:nvPicPr>
          <p:cNvPr descr="Free Icon | Docx file format symbol" id="377" name="Google Shape;377;p42"/>
          <p:cNvPicPr preferRelativeResize="0"/>
          <p:nvPr/>
        </p:nvPicPr>
        <p:blipFill rotWithShape="1">
          <a:blip r:embed="rId4">
            <a:alphaModFix/>
          </a:blip>
          <a:srcRect b="0" l="0" r="0" t="0"/>
          <a:stretch/>
        </p:blipFill>
        <p:spPr>
          <a:xfrm>
            <a:off x="2259138" y="2080561"/>
            <a:ext cx="355534" cy="355534"/>
          </a:xfrm>
          <a:prstGeom prst="rect">
            <a:avLst/>
          </a:prstGeom>
          <a:noFill/>
          <a:ln>
            <a:noFill/>
          </a:ln>
        </p:spPr>
      </p:pic>
      <p:pic>
        <p:nvPicPr>
          <p:cNvPr descr="Free Icon | Xlsx file format extension" id="378" name="Google Shape;378;p42"/>
          <p:cNvPicPr preferRelativeResize="0"/>
          <p:nvPr/>
        </p:nvPicPr>
        <p:blipFill rotWithShape="1">
          <a:blip r:embed="rId3">
            <a:alphaModFix/>
          </a:blip>
          <a:srcRect b="0" l="0" r="0" t="0"/>
          <a:stretch/>
        </p:blipFill>
        <p:spPr>
          <a:xfrm>
            <a:off x="3582464" y="2171841"/>
            <a:ext cx="332236" cy="332236"/>
          </a:xfrm>
          <a:prstGeom prst="rect">
            <a:avLst/>
          </a:prstGeom>
          <a:noFill/>
          <a:ln>
            <a:noFill/>
          </a:ln>
        </p:spPr>
      </p:pic>
      <p:pic>
        <p:nvPicPr>
          <p:cNvPr descr="Free Icon | Docx file format symbol" id="379" name="Google Shape;379;p42"/>
          <p:cNvPicPr preferRelativeResize="0"/>
          <p:nvPr/>
        </p:nvPicPr>
        <p:blipFill rotWithShape="1">
          <a:blip r:embed="rId4">
            <a:alphaModFix/>
          </a:blip>
          <a:srcRect b="0" l="0" r="0" t="0"/>
          <a:stretch/>
        </p:blipFill>
        <p:spPr>
          <a:xfrm>
            <a:off x="4014755" y="2152277"/>
            <a:ext cx="355534" cy="355534"/>
          </a:xfrm>
          <a:prstGeom prst="rect">
            <a:avLst/>
          </a:prstGeom>
          <a:noFill/>
          <a:ln>
            <a:noFill/>
          </a:ln>
        </p:spPr>
      </p:pic>
      <p:pic>
        <p:nvPicPr>
          <p:cNvPr descr="Free Icon | Xlsx file format extension" id="380" name="Google Shape;380;p42"/>
          <p:cNvPicPr preferRelativeResize="0"/>
          <p:nvPr/>
        </p:nvPicPr>
        <p:blipFill rotWithShape="1">
          <a:blip r:embed="rId3">
            <a:alphaModFix/>
          </a:blip>
          <a:srcRect b="0" l="0" r="0" t="0"/>
          <a:stretch/>
        </p:blipFill>
        <p:spPr>
          <a:xfrm>
            <a:off x="5082409" y="2171841"/>
            <a:ext cx="332236" cy="332236"/>
          </a:xfrm>
          <a:prstGeom prst="rect">
            <a:avLst/>
          </a:prstGeom>
          <a:noFill/>
          <a:ln>
            <a:noFill/>
          </a:ln>
        </p:spPr>
      </p:pic>
      <p:pic>
        <p:nvPicPr>
          <p:cNvPr descr="Free Icon | Docx file format symbol" id="381" name="Google Shape;381;p42"/>
          <p:cNvPicPr preferRelativeResize="0"/>
          <p:nvPr/>
        </p:nvPicPr>
        <p:blipFill rotWithShape="1">
          <a:blip r:embed="rId4">
            <a:alphaModFix/>
          </a:blip>
          <a:srcRect b="0" l="0" r="0" t="0"/>
          <a:stretch/>
        </p:blipFill>
        <p:spPr>
          <a:xfrm>
            <a:off x="5514700" y="2152277"/>
            <a:ext cx="355534" cy="355534"/>
          </a:xfrm>
          <a:prstGeom prst="rect">
            <a:avLst/>
          </a:prstGeom>
          <a:noFill/>
          <a:ln>
            <a:noFill/>
          </a:ln>
        </p:spPr>
      </p:pic>
      <p:pic>
        <p:nvPicPr>
          <p:cNvPr descr="Free Icon | Xlsx file format extension" id="382" name="Google Shape;382;p42"/>
          <p:cNvPicPr preferRelativeResize="0"/>
          <p:nvPr/>
        </p:nvPicPr>
        <p:blipFill rotWithShape="1">
          <a:blip r:embed="rId3">
            <a:alphaModFix/>
          </a:blip>
          <a:srcRect b="0" l="0" r="0" t="0"/>
          <a:stretch/>
        </p:blipFill>
        <p:spPr>
          <a:xfrm>
            <a:off x="6636698" y="2091157"/>
            <a:ext cx="332236" cy="332236"/>
          </a:xfrm>
          <a:prstGeom prst="rect">
            <a:avLst/>
          </a:prstGeom>
          <a:noFill/>
          <a:ln>
            <a:noFill/>
          </a:ln>
        </p:spPr>
      </p:pic>
      <p:pic>
        <p:nvPicPr>
          <p:cNvPr descr="Free Icon | Docx file format symbol" id="383" name="Google Shape;383;p42"/>
          <p:cNvPicPr preferRelativeResize="0"/>
          <p:nvPr/>
        </p:nvPicPr>
        <p:blipFill rotWithShape="1">
          <a:blip r:embed="rId4">
            <a:alphaModFix/>
          </a:blip>
          <a:srcRect b="0" l="0" r="0" t="0"/>
          <a:stretch/>
        </p:blipFill>
        <p:spPr>
          <a:xfrm>
            <a:off x="7068989" y="2071593"/>
            <a:ext cx="355534" cy="35553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ph idx="1" type="body"/>
          </p:nvPr>
        </p:nvSpPr>
        <p:spPr>
          <a:xfrm>
            <a:off x="439118" y="620688"/>
            <a:ext cx="4817740" cy="4525387"/>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b="1" i="1" lang="en-GB"/>
              <a:t>“Too often local authorities are faced with little option but to accept high cost options supplied by the private sector, even if that home does not truly meet the specific needs of the child and is far from where the child calls home”</a:t>
            </a:r>
            <a:endParaRPr/>
          </a:p>
          <a:p>
            <a:pPr indent="0" lvl="0" marL="0" rtl="0" algn="l">
              <a:spcBef>
                <a:spcPts val="480"/>
              </a:spcBef>
              <a:spcAft>
                <a:spcPts val="0"/>
              </a:spcAft>
              <a:buClr>
                <a:schemeClr val="dk1"/>
              </a:buClr>
              <a:buSzPts val="2400"/>
              <a:buNone/>
            </a:pPr>
            <a:r>
              <a:rPr b="1" i="1" lang="en-GB"/>
              <a:t>				</a:t>
            </a:r>
            <a:endParaRPr/>
          </a:p>
        </p:txBody>
      </p:sp>
      <p:sp>
        <p:nvSpPr>
          <p:cNvPr id="140" name="Google Shape;140;p16"/>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The front cover of the independent review of children's social care final report, May 2022." id="141" name="Google Shape;141;p16"/>
          <p:cNvPicPr preferRelativeResize="0"/>
          <p:nvPr/>
        </p:nvPicPr>
        <p:blipFill rotWithShape="1">
          <a:blip r:embed="rId3">
            <a:alphaModFix/>
          </a:blip>
          <a:srcRect b="0" l="0" r="0" t="0"/>
          <a:stretch/>
        </p:blipFill>
        <p:spPr>
          <a:xfrm>
            <a:off x="5583561" y="0"/>
            <a:ext cx="4322439" cy="601117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idx="1" type="body"/>
          </p:nvPr>
        </p:nvSpPr>
        <p:spPr>
          <a:xfrm>
            <a:off x="495300" y="1203273"/>
            <a:ext cx="8915400" cy="249299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None/>
            </a:pPr>
            <a:r>
              <a:rPr b="1" lang="en-GB" sz="2000"/>
              <a:t>Mission:</a:t>
            </a:r>
            <a:r>
              <a:rPr lang="en-GB" sz="2000"/>
              <a:t> </a:t>
            </a:r>
            <a:endParaRPr/>
          </a:p>
          <a:p>
            <a:pPr indent="-342900" lvl="0" marL="342900" rtl="0" algn="l">
              <a:spcBef>
                <a:spcPts val="400"/>
              </a:spcBef>
              <a:spcAft>
                <a:spcPts val="0"/>
              </a:spcAft>
              <a:buClr>
                <a:schemeClr val="dk1"/>
              </a:buClr>
              <a:buSzPts val="2000"/>
              <a:buFont typeface="Arial"/>
              <a:buChar char="•"/>
            </a:pPr>
            <a:r>
              <a:rPr lang="en-GB" sz="2000"/>
              <a:t>Save time for c. 2,200 primary users (buyers and sellers) in the West Mids</a:t>
            </a:r>
            <a:endParaRPr/>
          </a:p>
          <a:p>
            <a:pPr indent="-342900" lvl="0" marL="342900" rtl="0" algn="l">
              <a:spcBef>
                <a:spcPts val="400"/>
              </a:spcBef>
              <a:spcAft>
                <a:spcPts val="0"/>
              </a:spcAft>
              <a:buClr>
                <a:schemeClr val="dk1"/>
              </a:buClr>
              <a:buSzPts val="2000"/>
              <a:buFont typeface="Arial"/>
              <a:buChar char="•"/>
            </a:pPr>
            <a:r>
              <a:rPr lang="en-GB" sz="2000"/>
              <a:t>Provide commissioners with the data they need to manage this £2bn pa market</a:t>
            </a:r>
            <a:endParaRPr/>
          </a:p>
          <a:p>
            <a:pPr indent="-215900" lvl="0" marL="34290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rPr b="1" lang="en-GB" sz="2000"/>
              <a:t>Hypothesis to Test:</a:t>
            </a:r>
            <a:r>
              <a:rPr lang="en-GB" sz="2000"/>
              <a:t> We can do this by digitizing the contracting process (currently 15,000               pa) </a:t>
            </a:r>
            <a:endParaRPr/>
          </a:p>
        </p:txBody>
      </p:sp>
      <p:pic>
        <p:nvPicPr>
          <p:cNvPr descr="Free Icon | Xlsx file format extension" id="389" name="Google Shape;389;p43"/>
          <p:cNvPicPr preferRelativeResize="0"/>
          <p:nvPr/>
        </p:nvPicPr>
        <p:blipFill rotWithShape="1">
          <a:blip r:embed="rId3">
            <a:alphaModFix/>
          </a:blip>
          <a:srcRect b="0" l="0" r="0" t="0"/>
          <a:stretch/>
        </p:blipFill>
        <p:spPr>
          <a:xfrm>
            <a:off x="2576493" y="3360293"/>
            <a:ext cx="332236" cy="332236"/>
          </a:xfrm>
          <a:prstGeom prst="rect">
            <a:avLst/>
          </a:prstGeom>
          <a:noFill/>
          <a:ln>
            <a:noFill/>
          </a:ln>
        </p:spPr>
      </p:pic>
      <p:pic>
        <p:nvPicPr>
          <p:cNvPr descr="Free Icon | Docx file format symbol" id="390" name="Google Shape;390;p43"/>
          <p:cNvPicPr preferRelativeResize="0"/>
          <p:nvPr/>
        </p:nvPicPr>
        <p:blipFill rotWithShape="1">
          <a:blip r:embed="rId4">
            <a:alphaModFix/>
          </a:blip>
          <a:srcRect b="0" l="0" r="0" t="0"/>
          <a:stretch/>
        </p:blipFill>
        <p:spPr>
          <a:xfrm>
            <a:off x="3008784" y="3340729"/>
            <a:ext cx="355534" cy="355534"/>
          </a:xfrm>
          <a:prstGeom prst="rect">
            <a:avLst/>
          </a:prstGeom>
          <a:noFill/>
          <a:ln>
            <a:noFill/>
          </a:ln>
        </p:spPr>
      </p:pic>
      <p:pic>
        <p:nvPicPr>
          <p:cNvPr id="391" name="Google Shape;391;p43"/>
          <p:cNvPicPr preferRelativeResize="0"/>
          <p:nvPr/>
        </p:nvPicPr>
        <p:blipFill rotWithShape="1">
          <a:blip r:embed="rId5">
            <a:alphaModFix/>
          </a:blip>
          <a:srcRect b="0" l="0" r="0" t="0"/>
          <a:stretch/>
        </p:blipFill>
        <p:spPr>
          <a:xfrm>
            <a:off x="4304928" y="3606935"/>
            <a:ext cx="4897460" cy="2047791"/>
          </a:xfrm>
          <a:prstGeom prst="rect">
            <a:avLst/>
          </a:prstGeom>
          <a:noFill/>
          <a:ln>
            <a:noFill/>
          </a:ln>
        </p:spPr>
      </p:pic>
      <p:sp>
        <p:nvSpPr>
          <p:cNvPr id="392" name="Google Shape;392;p43"/>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What we set out to do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txBox="1"/>
          <p:nvPr>
            <p:ph type="title"/>
          </p:nvPr>
        </p:nvSpPr>
        <p:spPr>
          <a:xfrm>
            <a:off x="488504" y="2747962"/>
            <a:ext cx="8420100" cy="1362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GB" sz="2800">
                <a:latin typeface="Arial"/>
                <a:ea typeface="Arial"/>
                <a:cs typeface="Arial"/>
                <a:sym typeface="Arial"/>
              </a:rPr>
              <a:t>USER RESEARCH</a:t>
            </a:r>
            <a:endParaRPr b="0"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5"/>
          <p:cNvSpPr txBox="1"/>
          <p:nvPr>
            <p:ph idx="1" type="body"/>
          </p:nvPr>
        </p:nvSpPr>
        <p:spPr>
          <a:xfrm>
            <a:off x="488504" y="1340768"/>
            <a:ext cx="8922196" cy="4597395"/>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Clr>
                <a:schemeClr val="dk1"/>
              </a:buClr>
              <a:buSzPts val="2400"/>
              <a:buNone/>
            </a:pPr>
            <a:r>
              <a:rPr lang="en-GB"/>
              <a:t>Delivery Partner: METHODS</a:t>
            </a:r>
            <a:endParaRPr/>
          </a:p>
          <a:p>
            <a:pPr indent="0" lvl="0" marL="0" rtl="0" algn="l">
              <a:spcBef>
                <a:spcPts val="444"/>
              </a:spcBef>
              <a:spcAft>
                <a:spcPts val="0"/>
              </a:spcAft>
              <a:buClr>
                <a:schemeClr val="dk1"/>
              </a:buClr>
              <a:buSzPts val="2400"/>
              <a:buNone/>
            </a:pPr>
            <a:r>
              <a:t/>
            </a:r>
            <a:endParaRPr sz="2400">
              <a:latin typeface="Calibri"/>
              <a:ea typeface="Calibri"/>
              <a:cs typeface="Calibri"/>
              <a:sym typeface="Calibri"/>
            </a:endParaRPr>
          </a:p>
          <a:p>
            <a:pPr indent="0" lvl="0" marL="0" rtl="0" algn="l">
              <a:spcBef>
                <a:spcPts val="444"/>
              </a:spcBef>
              <a:spcAft>
                <a:spcPts val="0"/>
              </a:spcAft>
              <a:buClr>
                <a:schemeClr val="dk1"/>
              </a:buClr>
              <a:buSzPts val="2400"/>
              <a:buNone/>
            </a:pPr>
            <a:r>
              <a:rPr lang="en-GB"/>
              <a:t>User Research undertaken in line with the principles set out in the Government Service Manual.  </a:t>
            </a:r>
            <a:endParaRPr/>
          </a:p>
          <a:p>
            <a:pPr indent="0" lvl="0" marL="0" rtl="0" algn="l">
              <a:spcBef>
                <a:spcPts val="444"/>
              </a:spcBef>
              <a:spcAft>
                <a:spcPts val="0"/>
              </a:spcAft>
              <a:buClr>
                <a:schemeClr val="dk1"/>
              </a:buClr>
              <a:buSzPts val="2400"/>
              <a:buNone/>
            </a:pPr>
            <a:r>
              <a:t/>
            </a:r>
            <a:endParaRPr/>
          </a:p>
          <a:p>
            <a:pPr indent="-354330" lvl="0" marL="342900" rtl="0" algn="l">
              <a:spcBef>
                <a:spcPts val="444"/>
              </a:spcBef>
              <a:spcAft>
                <a:spcPts val="0"/>
              </a:spcAft>
              <a:buClr>
                <a:schemeClr val="dk1"/>
              </a:buClr>
              <a:buSzPts val="2400"/>
              <a:buChar char="▪"/>
            </a:pPr>
            <a:r>
              <a:rPr lang="en-GB"/>
              <a:t>Phase 1a: Discovery, Interviews and Personas  - Placement Officers, Commissioners, Providers, Finance Officers, Quality Assurance Officers</a:t>
            </a:r>
            <a:endParaRPr/>
          </a:p>
          <a:p>
            <a:pPr indent="-354330" lvl="0" marL="342900" rtl="0" algn="l">
              <a:spcBef>
                <a:spcPts val="1000"/>
              </a:spcBef>
              <a:spcAft>
                <a:spcPts val="0"/>
              </a:spcAft>
              <a:buClr>
                <a:schemeClr val="dk1"/>
              </a:buClr>
              <a:buSzPts val="2400"/>
              <a:buChar char="▪"/>
            </a:pPr>
            <a:r>
              <a:rPr lang="en-GB"/>
              <a:t>Phase 1b: User journeys and mapping  </a:t>
            </a:r>
            <a:endParaRPr/>
          </a:p>
          <a:p>
            <a:pPr indent="-354330" lvl="0" marL="342900" rtl="0" algn="l">
              <a:spcBef>
                <a:spcPts val="1000"/>
              </a:spcBef>
              <a:spcAft>
                <a:spcPts val="0"/>
              </a:spcAft>
              <a:buClr>
                <a:schemeClr val="dk1"/>
              </a:buClr>
              <a:buSzPts val="2400"/>
              <a:buChar char="▪"/>
            </a:pPr>
            <a:r>
              <a:rPr lang="en-GB"/>
              <a:t>Phase 2: Wireframe, Prototypes and testing of digitised contracting: Individual Placement Agreements (IPA) </a:t>
            </a:r>
            <a:endParaRPr/>
          </a:p>
          <a:p>
            <a:pPr indent="0" lvl="0" marL="0" rtl="0" algn="l">
              <a:spcBef>
                <a:spcPts val="1000"/>
              </a:spcBef>
              <a:spcAft>
                <a:spcPts val="0"/>
              </a:spcAft>
              <a:buClr>
                <a:schemeClr val="dk1"/>
              </a:buClr>
              <a:buSzPts val="2400"/>
              <a:buNone/>
            </a:pPr>
            <a:r>
              <a:t/>
            </a:r>
            <a:endParaRPr/>
          </a:p>
        </p:txBody>
      </p:sp>
      <p:sp>
        <p:nvSpPr>
          <p:cNvPr id="404" name="Google Shape;404;p45"/>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405" name="Google Shape;405;p45"/>
          <p:cNvSpPr/>
          <p:nvPr/>
        </p:nvSpPr>
        <p:spPr>
          <a:xfrm>
            <a:off x="1985002" y="545171"/>
            <a:ext cx="262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 name="Google Shape;406;p45"/>
          <p:cNvSpPr/>
          <p:nvPr/>
        </p:nvSpPr>
        <p:spPr>
          <a:xfrm>
            <a:off x="2356550" y="445489"/>
            <a:ext cx="1228500" cy="504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User Research</a:t>
            </a:r>
            <a:endParaRPr>
              <a:solidFill>
                <a:schemeClr val="lt1"/>
              </a:solidFill>
            </a:endParaRPr>
          </a:p>
        </p:txBody>
      </p:sp>
      <p:sp>
        <p:nvSpPr>
          <p:cNvPr id="407" name="Google Shape;407;p45"/>
          <p:cNvSpPr/>
          <p:nvPr/>
        </p:nvSpPr>
        <p:spPr>
          <a:xfrm>
            <a:off x="3707999" y="5451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 name="Google Shape;408;p45"/>
          <p:cNvSpPr/>
          <p:nvPr/>
        </p:nvSpPr>
        <p:spPr>
          <a:xfrm>
            <a:off x="4076576"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Product Roadmap</a:t>
            </a:r>
            <a:endParaRPr>
              <a:solidFill>
                <a:schemeClr val="lt1"/>
              </a:solidFill>
            </a:endParaRPr>
          </a:p>
        </p:txBody>
      </p:sp>
      <p:sp>
        <p:nvSpPr>
          <p:cNvPr id="409" name="Google Shape;409;p45"/>
          <p:cNvSpPr/>
          <p:nvPr/>
        </p:nvSpPr>
        <p:spPr>
          <a:xfrm>
            <a:off x="5428024" y="5451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 name="Google Shape;410;p45"/>
          <p:cNvSpPr/>
          <p:nvPr/>
        </p:nvSpPr>
        <p:spPr>
          <a:xfrm>
            <a:off x="5796600"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Benefits Case</a:t>
            </a:r>
            <a:endParaRPr>
              <a:solidFill>
                <a:schemeClr val="lt1"/>
              </a:solidFill>
            </a:endParaRPr>
          </a:p>
        </p:txBody>
      </p:sp>
      <p:sp>
        <p:nvSpPr>
          <p:cNvPr id="411" name="Google Shape;411;p45"/>
          <p:cNvSpPr/>
          <p:nvPr/>
        </p:nvSpPr>
        <p:spPr>
          <a:xfrm>
            <a:off x="7146212" y="545171"/>
            <a:ext cx="256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 name="Google Shape;412;p45"/>
          <p:cNvSpPr/>
          <p:nvPr/>
        </p:nvSpPr>
        <p:spPr>
          <a:xfrm>
            <a:off x="7509277"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Delivery Plan</a:t>
            </a:r>
            <a:endParaRPr>
              <a:solidFill>
                <a:schemeClr val="lt1"/>
              </a:solidFill>
            </a:endParaRPr>
          </a:p>
        </p:txBody>
      </p:sp>
      <p:sp>
        <p:nvSpPr>
          <p:cNvPr id="413" name="Google Shape;413;p45"/>
          <p:cNvSpPr/>
          <p:nvPr/>
        </p:nvSpPr>
        <p:spPr>
          <a:xfrm>
            <a:off x="632563"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Project Context</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6"/>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User Research - Summary</a:t>
            </a:r>
            <a:endParaRPr/>
          </a:p>
        </p:txBody>
      </p:sp>
      <p:sp>
        <p:nvSpPr>
          <p:cNvPr id="419" name="Google Shape;419;p46"/>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420" name="Google Shape;420;p46"/>
          <p:cNvSpPr/>
          <p:nvPr/>
        </p:nvSpPr>
        <p:spPr>
          <a:xfrm>
            <a:off x="495300" y="1412776"/>
            <a:ext cx="2513484" cy="1440160"/>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1" name="Google Shape;421;p46"/>
          <p:cNvSpPr/>
          <p:nvPr/>
        </p:nvSpPr>
        <p:spPr>
          <a:xfrm>
            <a:off x="3368824" y="1412776"/>
            <a:ext cx="2622666" cy="1440160"/>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2" name="Google Shape;422;p46"/>
          <p:cNvSpPr/>
          <p:nvPr/>
        </p:nvSpPr>
        <p:spPr>
          <a:xfrm>
            <a:off x="6261758" y="1412776"/>
            <a:ext cx="2622665" cy="1440160"/>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3" name="Google Shape;423;p46"/>
          <p:cNvSpPr/>
          <p:nvPr/>
        </p:nvSpPr>
        <p:spPr>
          <a:xfrm>
            <a:off x="409352" y="3501008"/>
            <a:ext cx="2540426" cy="1440159"/>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4" name="Google Shape;424;p46"/>
          <p:cNvSpPr/>
          <p:nvPr/>
        </p:nvSpPr>
        <p:spPr>
          <a:xfrm>
            <a:off x="3368823" y="3533921"/>
            <a:ext cx="2622665" cy="1407245"/>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5" name="Google Shape;425;p46"/>
          <p:cNvSpPr/>
          <p:nvPr/>
        </p:nvSpPr>
        <p:spPr>
          <a:xfrm>
            <a:off x="6410533" y="3533922"/>
            <a:ext cx="2622665" cy="1407244"/>
          </a:xfrm>
          <a:prstGeom prst="wedgeRoundRectCallout">
            <a:avLst>
              <a:gd fmla="val -20833" name="adj1"/>
              <a:gd fmla="val 62500" name="adj2"/>
              <a:gd fmla="val 0" name="adj3"/>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6" name="Google Shape;426;p46"/>
          <p:cNvSpPr txBox="1"/>
          <p:nvPr/>
        </p:nvSpPr>
        <p:spPr>
          <a:xfrm>
            <a:off x="495301" y="1528916"/>
            <a:ext cx="2585492"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accent1"/>
                </a:solidFill>
                <a:latin typeface="Arial"/>
                <a:ea typeface="Arial"/>
                <a:cs typeface="Arial"/>
                <a:sym typeface="Arial"/>
              </a:rPr>
              <a:t>Systems users would benefit from intuitive functionality </a:t>
            </a:r>
            <a:r>
              <a:rPr lang="en-GB" sz="1100">
                <a:solidFill>
                  <a:schemeClr val="dk1"/>
                </a:solidFill>
                <a:latin typeface="Arial"/>
                <a:ea typeface="Arial"/>
                <a:cs typeface="Arial"/>
                <a:sym typeface="Arial"/>
              </a:rPr>
              <a:t>- users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comment on the lack of features such as the ability to select more than one filter, and having to trawl through countless dropdowns</a:t>
            </a:r>
            <a:endParaRPr/>
          </a:p>
        </p:txBody>
      </p:sp>
      <p:sp>
        <p:nvSpPr>
          <p:cNvPr id="427" name="Google Shape;427;p46"/>
          <p:cNvSpPr txBox="1"/>
          <p:nvPr/>
        </p:nvSpPr>
        <p:spPr>
          <a:xfrm>
            <a:off x="3373346" y="1431647"/>
            <a:ext cx="28083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1"/>
              </a:buClr>
              <a:buSzPts val="1100"/>
              <a:buFont typeface="Arial"/>
              <a:buNone/>
            </a:pPr>
            <a:r>
              <a:rPr b="1" lang="en-GB" sz="1100">
                <a:solidFill>
                  <a:schemeClr val="accent1"/>
                </a:solidFill>
                <a:latin typeface="Arial"/>
                <a:ea typeface="Arial"/>
                <a:cs typeface="Arial"/>
                <a:sym typeface="Arial"/>
              </a:rPr>
              <a:t>To complete a placement transaction, users have to  do many of the tasks OUTSIDE of the portal </a:t>
            </a:r>
            <a:r>
              <a:rPr lang="en-GB" sz="1100">
                <a:solidFill>
                  <a:schemeClr val="dk1"/>
                </a:solidFill>
                <a:latin typeface="Arial"/>
                <a:ea typeface="Arial"/>
                <a:cs typeface="Arial"/>
                <a:sym typeface="Arial"/>
              </a:rPr>
              <a:t>- e.g. chasing providers by phone when they </a:t>
            </a:r>
            <a:endParaRPr/>
          </a:p>
          <a:p>
            <a:pPr indent="0" lvl="0" marL="0" marR="0" rtl="0" algn="l">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fail to respond to referrals – these interactions are not automatically documented in  the system audit trail</a:t>
            </a:r>
            <a:endParaRPr/>
          </a:p>
        </p:txBody>
      </p:sp>
      <p:sp>
        <p:nvSpPr>
          <p:cNvPr id="428" name="Google Shape;428;p46"/>
          <p:cNvSpPr txBox="1"/>
          <p:nvPr/>
        </p:nvSpPr>
        <p:spPr>
          <a:xfrm>
            <a:off x="6351530" y="1431647"/>
            <a:ext cx="2622666"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General Messages doesn't add value with contacts mostly done outside the portal via email or phone. </a:t>
            </a:r>
            <a:r>
              <a:rPr b="1" lang="en-GB" sz="1100">
                <a:solidFill>
                  <a:schemeClr val="accent1"/>
                </a:solidFill>
                <a:latin typeface="Arial"/>
                <a:ea typeface="Arial"/>
                <a:cs typeface="Arial"/>
                <a:sym typeface="Arial"/>
              </a:rPr>
              <a:t>Users want to accomplish as many tasks and transactions as  possible within the system </a:t>
            </a:r>
            <a:r>
              <a:rPr lang="en-GB" sz="1100">
                <a:solidFill>
                  <a:schemeClr val="dk1"/>
                </a:solidFill>
                <a:latin typeface="Arial"/>
                <a:ea typeface="Arial"/>
                <a:cs typeface="Arial"/>
                <a:sym typeface="Arial"/>
              </a:rPr>
              <a:t>but this is not always feasible or practical.</a:t>
            </a:r>
            <a:endParaRPr/>
          </a:p>
        </p:txBody>
      </p:sp>
      <p:sp>
        <p:nvSpPr>
          <p:cNvPr id="429" name="Google Shape;429;p46"/>
          <p:cNvSpPr txBox="1"/>
          <p:nvPr/>
        </p:nvSpPr>
        <p:spPr>
          <a:xfrm>
            <a:off x="431048" y="3556852"/>
            <a:ext cx="2491788"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Users are clear that </a:t>
            </a:r>
            <a:r>
              <a:rPr b="1" lang="en-GB" sz="1100">
                <a:solidFill>
                  <a:schemeClr val="accent1"/>
                </a:solidFill>
                <a:latin typeface="Arial"/>
                <a:ea typeface="Arial"/>
                <a:cs typeface="Arial"/>
                <a:sym typeface="Arial"/>
              </a:rPr>
              <a:t>it would be of significant benefit if Providers were able to 'advertise' new and upcoming  placement vacancies </a:t>
            </a:r>
            <a:r>
              <a:rPr lang="en-GB" sz="1100">
                <a:solidFill>
                  <a:schemeClr val="dk1"/>
                </a:solidFill>
                <a:latin typeface="Arial"/>
                <a:ea typeface="Arial"/>
                <a:cs typeface="Arial"/>
                <a:sym typeface="Arial"/>
              </a:rPr>
              <a:t>(categorised by type),  affording  placement officers the opportunity to take immediate action.</a:t>
            </a:r>
            <a:endParaRPr/>
          </a:p>
        </p:txBody>
      </p:sp>
      <p:sp>
        <p:nvSpPr>
          <p:cNvPr id="430" name="Google Shape;430;p46"/>
          <p:cNvSpPr txBox="1"/>
          <p:nvPr/>
        </p:nvSpPr>
        <p:spPr>
          <a:xfrm>
            <a:off x="3368824" y="3641490"/>
            <a:ext cx="2491788"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accent1"/>
                </a:solidFill>
                <a:latin typeface="Arial"/>
                <a:ea typeface="Arial"/>
                <a:cs typeface="Arial"/>
                <a:sym typeface="Arial"/>
              </a:rPr>
              <a:t>There's a notably absence of any adherence to W3C guidelines  on accessibility</a:t>
            </a:r>
            <a:r>
              <a:rPr lang="en-GB" sz="1100">
                <a:solidFill>
                  <a:schemeClr val="dk1"/>
                </a:solidFill>
                <a:latin typeface="Arial"/>
                <a:ea typeface="Arial"/>
                <a:cs typeface="Arial"/>
                <a:sym typeface="Arial"/>
              </a:rPr>
              <a:t>. With the system as it stands a user with an  impairment (e.g., visual impairment) would find it difficult if  not impossible to use.</a:t>
            </a:r>
            <a:endParaRPr/>
          </a:p>
        </p:txBody>
      </p:sp>
      <p:sp>
        <p:nvSpPr>
          <p:cNvPr id="431" name="Google Shape;431;p46"/>
          <p:cNvSpPr txBox="1"/>
          <p:nvPr/>
        </p:nvSpPr>
        <p:spPr>
          <a:xfrm>
            <a:off x="6371271" y="3598906"/>
            <a:ext cx="2686185"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accent1"/>
                </a:solidFill>
                <a:latin typeface="Arial"/>
                <a:ea typeface="Arial"/>
                <a:cs typeface="Arial"/>
                <a:sym typeface="Arial"/>
              </a:rPr>
              <a:t>Placement officers &amp; QA officers spend much time chasing Providers</a:t>
            </a:r>
            <a:endParaRPr/>
          </a:p>
          <a:p>
            <a:pPr indent="0" lvl="0" marL="0" marR="0" rtl="0" algn="l">
              <a:spcBef>
                <a:spcPts val="0"/>
              </a:spcBef>
              <a:spcAft>
                <a:spcPts val="0"/>
              </a:spcAft>
              <a:buNone/>
            </a:pPr>
            <a:r>
              <a:rPr b="1" lang="en-GB" sz="1100">
                <a:solidFill>
                  <a:schemeClr val="accent1"/>
                </a:solidFill>
                <a:latin typeface="Arial"/>
                <a:ea typeface="Arial"/>
                <a:cs typeface="Arial"/>
                <a:sym typeface="Arial"/>
              </a:rPr>
              <a:t>for up to date information prior to contract  placement </a:t>
            </a:r>
            <a:r>
              <a:rPr lang="en-GB" sz="1100">
                <a:solidFill>
                  <a:schemeClr val="dk1"/>
                </a:solidFill>
                <a:latin typeface="Arial"/>
                <a:ea typeface="Arial"/>
                <a:cs typeface="Arial"/>
                <a:sym typeface="Arial"/>
              </a:rPr>
              <a:t>- it would be good if Providers  received  automatic requests for them to update their information as  and when necessary. </a:t>
            </a:r>
            <a:endParaRPr/>
          </a:p>
        </p:txBody>
      </p:sp>
      <p:sp>
        <p:nvSpPr>
          <p:cNvPr id="432" name="Google Shape;432;p46"/>
          <p:cNvSpPr txBox="1"/>
          <p:nvPr/>
        </p:nvSpPr>
        <p:spPr>
          <a:xfrm>
            <a:off x="431048" y="5266073"/>
            <a:ext cx="8915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This reinforces the consequences: time wasted on repeated tasks, lack of data, increased placements costs, poor relationship with providers, poor market management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7"/>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Graphical user interface, text, application&#10;&#10;Description automatically generated" id="438" name="Google Shape;438;p47"/>
          <p:cNvPicPr preferRelativeResize="0"/>
          <p:nvPr>
            <p:ph idx="1" type="body"/>
          </p:nvPr>
        </p:nvPicPr>
        <p:blipFill rotWithShape="1">
          <a:blip r:embed="rId3">
            <a:alphaModFix/>
          </a:blip>
          <a:srcRect b="0" l="0" r="0" t="0"/>
          <a:stretch/>
        </p:blipFill>
        <p:spPr>
          <a:xfrm>
            <a:off x="594589" y="476672"/>
            <a:ext cx="8478235" cy="511256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8"/>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Graphical user interface, application&#10;&#10;Description automatically generated" id="444" name="Google Shape;444;p48"/>
          <p:cNvPicPr preferRelativeResize="0"/>
          <p:nvPr>
            <p:ph idx="1" type="body"/>
          </p:nvPr>
        </p:nvPicPr>
        <p:blipFill rotWithShape="1">
          <a:blip r:embed="rId3">
            <a:alphaModFix/>
          </a:blip>
          <a:srcRect b="0" l="0" r="0" t="0"/>
          <a:stretch/>
        </p:blipFill>
        <p:spPr>
          <a:xfrm>
            <a:off x="472921" y="416789"/>
            <a:ext cx="8800559" cy="510044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9"/>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A picture containing text&#10;&#10;Description automatically generated" id="450" name="Google Shape;450;p49"/>
          <p:cNvPicPr preferRelativeResize="0"/>
          <p:nvPr>
            <p:ph idx="1" type="body"/>
          </p:nvPr>
        </p:nvPicPr>
        <p:blipFill rotWithShape="1">
          <a:blip r:embed="rId3">
            <a:alphaModFix/>
          </a:blip>
          <a:srcRect b="0" l="0" r="0" t="0"/>
          <a:stretch/>
        </p:blipFill>
        <p:spPr>
          <a:xfrm>
            <a:off x="355269" y="44625"/>
            <a:ext cx="8774195" cy="54726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0"/>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Graphical user interface, application&#10;&#10;Description automatically generated" id="456" name="Google Shape;456;p50"/>
          <p:cNvPicPr preferRelativeResize="0"/>
          <p:nvPr/>
        </p:nvPicPr>
        <p:blipFill rotWithShape="1">
          <a:blip r:embed="rId3">
            <a:alphaModFix/>
          </a:blip>
          <a:srcRect b="0" l="0" r="0" t="0"/>
          <a:stretch/>
        </p:blipFill>
        <p:spPr>
          <a:xfrm>
            <a:off x="272480" y="188640"/>
            <a:ext cx="8280920" cy="5736993"/>
          </a:xfrm>
          <a:prstGeom prst="rect">
            <a:avLst/>
          </a:prstGeom>
          <a:noFill/>
          <a:ln>
            <a:noFill/>
          </a:ln>
        </p:spPr>
      </p:pic>
      <p:sp>
        <p:nvSpPr>
          <p:cNvPr id="457" name="Google Shape;457;p50"/>
          <p:cNvSpPr/>
          <p:nvPr/>
        </p:nvSpPr>
        <p:spPr>
          <a:xfrm>
            <a:off x="4800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1"/>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463" name="Google Shape;463;p51"/>
          <p:cNvPicPr preferRelativeResize="0"/>
          <p:nvPr>
            <p:ph idx="1" type="body"/>
          </p:nvPr>
        </p:nvPicPr>
        <p:blipFill rotWithShape="1">
          <a:blip r:embed="rId3">
            <a:alphaModFix/>
          </a:blip>
          <a:srcRect b="0" l="0" r="0" t="0"/>
          <a:stretch/>
        </p:blipFill>
        <p:spPr>
          <a:xfrm>
            <a:off x="399389" y="260649"/>
            <a:ext cx="7570920" cy="567819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type="title"/>
          </p:nvPr>
        </p:nvSpPr>
        <p:spPr>
          <a:xfrm>
            <a:off x="488504" y="2747962"/>
            <a:ext cx="8420100" cy="1362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GB" sz="2800">
                <a:latin typeface="Arial"/>
                <a:ea typeface="Arial"/>
                <a:cs typeface="Arial"/>
                <a:sym typeface="Arial"/>
              </a:rPr>
              <a:t>PRODUCT ROADMAP – USER JOURNEYS TO WIREFRAMES  </a:t>
            </a:r>
            <a:endParaRPr b="0"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txBox="1"/>
          <p:nvPr>
            <p:ph type="title"/>
          </p:nvPr>
        </p:nvSpPr>
        <p:spPr>
          <a:xfrm>
            <a:off x="488504" y="2747962"/>
            <a:ext cx="8420100" cy="1362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GB" sz="2800">
                <a:latin typeface="Arial"/>
                <a:ea typeface="Arial"/>
                <a:cs typeface="Arial"/>
                <a:sym typeface="Arial"/>
              </a:rPr>
              <a:t>PROJECT CONTEXT </a:t>
            </a:r>
            <a:endParaRPr b="0"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3"/>
          <p:cNvSpPr txBox="1"/>
          <p:nvPr>
            <p:ph type="title"/>
          </p:nvPr>
        </p:nvSpPr>
        <p:spPr>
          <a:xfrm>
            <a:off x="495300" y="980728"/>
            <a:ext cx="8890255" cy="7884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DEMO</a:t>
            </a:r>
            <a:endParaRPr/>
          </a:p>
        </p:txBody>
      </p:sp>
      <p:sp>
        <p:nvSpPr>
          <p:cNvPr id="474" name="Google Shape;474;p53"/>
          <p:cNvSpPr txBox="1"/>
          <p:nvPr>
            <p:ph idx="1" type="body"/>
          </p:nvPr>
        </p:nvSpPr>
        <p:spPr>
          <a:xfrm>
            <a:off x="495300" y="1700808"/>
            <a:ext cx="8915400" cy="423735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lang="en-GB"/>
              <a:t>Methods: User Research within document pack:</a:t>
            </a:r>
            <a:endParaRPr/>
          </a:p>
          <a:p>
            <a:pPr indent="-285750" lvl="1" marL="742950" rtl="0" algn="l">
              <a:spcBef>
                <a:spcPts val="440"/>
              </a:spcBef>
              <a:spcAft>
                <a:spcPts val="0"/>
              </a:spcAft>
              <a:buClr>
                <a:schemeClr val="dk1"/>
              </a:buClr>
              <a:buSzPts val="2200"/>
              <a:buChar char="•"/>
            </a:pPr>
            <a:r>
              <a:rPr lang="en-GB" sz="2200">
                <a:latin typeface="Arial"/>
                <a:ea typeface="Arial"/>
                <a:cs typeface="Arial"/>
                <a:sym typeface="Arial"/>
              </a:rPr>
              <a:t>Research scripts</a:t>
            </a:r>
            <a:endParaRPr/>
          </a:p>
          <a:p>
            <a:pPr indent="-285750" lvl="1" marL="742950" rtl="0" algn="l">
              <a:spcBef>
                <a:spcPts val="440"/>
              </a:spcBef>
              <a:spcAft>
                <a:spcPts val="0"/>
              </a:spcAft>
              <a:buClr>
                <a:schemeClr val="dk1"/>
              </a:buClr>
              <a:buSzPts val="2200"/>
              <a:buChar char="•"/>
            </a:pPr>
            <a:r>
              <a:rPr lang="en-GB" sz="2200">
                <a:latin typeface="Arial"/>
                <a:ea typeface="Arial"/>
                <a:cs typeface="Arial"/>
                <a:sym typeface="Arial"/>
              </a:rPr>
              <a:t>Interview outputs</a:t>
            </a:r>
            <a:endParaRPr/>
          </a:p>
          <a:p>
            <a:pPr indent="-285750" lvl="1" marL="742950" rtl="0" algn="l">
              <a:spcBef>
                <a:spcPts val="440"/>
              </a:spcBef>
              <a:spcAft>
                <a:spcPts val="0"/>
              </a:spcAft>
              <a:buClr>
                <a:schemeClr val="dk1"/>
              </a:buClr>
              <a:buSzPts val="2200"/>
              <a:buChar char="•"/>
            </a:pPr>
            <a:r>
              <a:rPr lang="en-GB" sz="2200">
                <a:latin typeface="Arial"/>
                <a:ea typeface="Arial"/>
                <a:cs typeface="Arial"/>
                <a:sym typeface="Arial"/>
              </a:rPr>
              <a:t>User Journeys</a:t>
            </a:r>
            <a:endParaRPr/>
          </a:p>
          <a:p>
            <a:pPr indent="-285750" lvl="1" marL="742950" rtl="0" algn="l">
              <a:spcBef>
                <a:spcPts val="440"/>
              </a:spcBef>
              <a:spcAft>
                <a:spcPts val="0"/>
              </a:spcAft>
              <a:buClr>
                <a:schemeClr val="dk1"/>
              </a:buClr>
              <a:buSzPts val="2200"/>
              <a:buChar char="•"/>
            </a:pPr>
            <a:r>
              <a:rPr lang="en-GB" sz="2200">
                <a:latin typeface="Arial"/>
                <a:ea typeface="Arial"/>
                <a:cs typeface="Arial"/>
                <a:sym typeface="Arial"/>
              </a:rPr>
              <a:t>Wire frames</a:t>
            </a:r>
            <a:endParaRPr/>
          </a:p>
          <a:p>
            <a:pPr indent="-285750" lvl="1" marL="742950" rtl="0" algn="l">
              <a:spcBef>
                <a:spcPts val="440"/>
              </a:spcBef>
              <a:spcAft>
                <a:spcPts val="0"/>
              </a:spcAft>
              <a:buClr>
                <a:schemeClr val="dk1"/>
              </a:buClr>
              <a:buSzPts val="2200"/>
              <a:buChar char="•"/>
            </a:pPr>
            <a:r>
              <a:rPr lang="en-GB" sz="2200">
                <a:latin typeface="Arial"/>
                <a:ea typeface="Arial"/>
                <a:cs typeface="Arial"/>
                <a:sym typeface="Arial"/>
              </a:rPr>
              <a:t>Architecture</a:t>
            </a:r>
            <a:endParaRPr/>
          </a:p>
          <a:p>
            <a:pPr indent="0" lvl="1" marL="457200" rtl="0" algn="l">
              <a:spcBef>
                <a:spcPts val="400"/>
              </a:spcBef>
              <a:spcAft>
                <a:spcPts val="0"/>
              </a:spcAft>
              <a:buClr>
                <a:schemeClr val="dk1"/>
              </a:buClr>
              <a:buSzPts val="2000"/>
              <a:buNone/>
            </a:pPr>
            <a:r>
              <a:t/>
            </a:r>
            <a:endParaRPr/>
          </a:p>
          <a:p>
            <a:pPr indent="0" lvl="0" marL="0" rtl="0" algn="l">
              <a:spcBef>
                <a:spcPts val="480"/>
              </a:spcBef>
              <a:spcAft>
                <a:spcPts val="0"/>
              </a:spcAft>
              <a:buClr>
                <a:schemeClr val="dk1"/>
              </a:buClr>
              <a:buSzPts val="2400"/>
              <a:buNone/>
            </a:pPr>
            <a:r>
              <a:rPr lang="en-GB"/>
              <a:t>Methods: to present excerpts from video  </a:t>
            </a:r>
            <a:endParaRPr/>
          </a:p>
        </p:txBody>
      </p:sp>
      <p:sp>
        <p:nvSpPr>
          <p:cNvPr id="475" name="Google Shape;475;p53"/>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476" name="Google Shape;476;p53"/>
          <p:cNvSpPr/>
          <p:nvPr/>
        </p:nvSpPr>
        <p:spPr>
          <a:xfrm>
            <a:off x="1985002" y="545171"/>
            <a:ext cx="262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 name="Google Shape;477;p53"/>
          <p:cNvSpPr/>
          <p:nvPr/>
        </p:nvSpPr>
        <p:spPr>
          <a:xfrm>
            <a:off x="2356550"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User Research</a:t>
            </a:r>
            <a:endParaRPr>
              <a:solidFill>
                <a:schemeClr val="lt1"/>
              </a:solidFill>
            </a:endParaRPr>
          </a:p>
        </p:txBody>
      </p:sp>
      <p:sp>
        <p:nvSpPr>
          <p:cNvPr id="478" name="Google Shape;478;p53"/>
          <p:cNvSpPr/>
          <p:nvPr/>
        </p:nvSpPr>
        <p:spPr>
          <a:xfrm>
            <a:off x="3707999" y="5451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 name="Google Shape;479;p53"/>
          <p:cNvSpPr/>
          <p:nvPr/>
        </p:nvSpPr>
        <p:spPr>
          <a:xfrm>
            <a:off x="4076576" y="445489"/>
            <a:ext cx="1228500" cy="504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Product Roadmap</a:t>
            </a:r>
            <a:endParaRPr>
              <a:solidFill>
                <a:schemeClr val="lt1"/>
              </a:solidFill>
            </a:endParaRPr>
          </a:p>
        </p:txBody>
      </p:sp>
      <p:sp>
        <p:nvSpPr>
          <p:cNvPr id="480" name="Google Shape;480;p53"/>
          <p:cNvSpPr/>
          <p:nvPr/>
        </p:nvSpPr>
        <p:spPr>
          <a:xfrm>
            <a:off x="5428024" y="5451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 name="Google Shape;481;p53"/>
          <p:cNvSpPr/>
          <p:nvPr/>
        </p:nvSpPr>
        <p:spPr>
          <a:xfrm>
            <a:off x="5796600"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Benefits Case</a:t>
            </a:r>
            <a:endParaRPr>
              <a:solidFill>
                <a:schemeClr val="lt1"/>
              </a:solidFill>
            </a:endParaRPr>
          </a:p>
        </p:txBody>
      </p:sp>
      <p:sp>
        <p:nvSpPr>
          <p:cNvPr id="482" name="Google Shape;482;p53"/>
          <p:cNvSpPr/>
          <p:nvPr/>
        </p:nvSpPr>
        <p:spPr>
          <a:xfrm>
            <a:off x="7146212" y="545171"/>
            <a:ext cx="256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 name="Google Shape;483;p53"/>
          <p:cNvSpPr/>
          <p:nvPr/>
        </p:nvSpPr>
        <p:spPr>
          <a:xfrm>
            <a:off x="7509277"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Delivery Plan</a:t>
            </a:r>
            <a:endParaRPr>
              <a:solidFill>
                <a:schemeClr val="lt1"/>
              </a:solidFill>
            </a:endParaRPr>
          </a:p>
        </p:txBody>
      </p:sp>
      <p:sp>
        <p:nvSpPr>
          <p:cNvPr id="484" name="Google Shape;484;p53"/>
          <p:cNvSpPr/>
          <p:nvPr/>
        </p:nvSpPr>
        <p:spPr>
          <a:xfrm>
            <a:off x="632563"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Project Context</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4"/>
          <p:cNvSpPr txBox="1"/>
          <p:nvPr>
            <p:ph type="title"/>
          </p:nvPr>
        </p:nvSpPr>
        <p:spPr>
          <a:xfrm>
            <a:off x="488504" y="2747962"/>
            <a:ext cx="8420100" cy="1362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GB" sz="2800">
                <a:latin typeface="Arial"/>
                <a:ea typeface="Arial"/>
                <a:cs typeface="Arial"/>
                <a:sym typeface="Arial"/>
              </a:rPr>
              <a:t>BENEFITS  </a:t>
            </a:r>
            <a:endParaRPr b="0"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5"/>
          <p:cNvSpPr txBox="1"/>
          <p:nvPr>
            <p:ph type="title"/>
          </p:nvPr>
        </p:nvSpPr>
        <p:spPr>
          <a:xfrm>
            <a:off x="495300" y="980728"/>
            <a:ext cx="8915400" cy="50405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Arial"/>
              <a:buNone/>
            </a:pPr>
            <a:r>
              <a:rPr lang="en-GB"/>
              <a:t>Benefits case</a:t>
            </a:r>
            <a:endParaRPr/>
          </a:p>
        </p:txBody>
      </p:sp>
      <p:sp>
        <p:nvSpPr>
          <p:cNvPr id="495" name="Google Shape;495;p55"/>
          <p:cNvSpPr txBox="1"/>
          <p:nvPr>
            <p:ph idx="1" type="body"/>
          </p:nvPr>
        </p:nvSpPr>
        <p:spPr>
          <a:xfrm>
            <a:off x="495300" y="1556792"/>
            <a:ext cx="8915400" cy="438137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GB"/>
              <a:t>Upgrading and digitising the WM Placement Portal will deliver two areas of benefit:</a:t>
            </a:r>
            <a:endParaRPr/>
          </a:p>
          <a:p>
            <a:pPr indent="-371475" lvl="1" marL="742950" rtl="0" algn="l">
              <a:spcBef>
                <a:spcPts val="440"/>
              </a:spcBef>
              <a:spcAft>
                <a:spcPts val="0"/>
              </a:spcAft>
              <a:buClr>
                <a:schemeClr val="dk1"/>
              </a:buClr>
              <a:buSzPts val="2200"/>
              <a:buFont typeface="Arial"/>
              <a:buAutoNum type="arabicPeriod"/>
            </a:pPr>
            <a:r>
              <a:rPr lang="en-GB" sz="2200">
                <a:latin typeface="Arial"/>
                <a:ea typeface="Arial"/>
                <a:cs typeface="Arial"/>
                <a:sym typeface="Arial"/>
              </a:rPr>
              <a:t>Immediate cost efficiencies through streamlining and automating the online brokerage process by reducing by 30% the time taken to source a child in care placement. (est. £82k per year at a 60% confidence level in the WM).</a:t>
            </a:r>
            <a:endParaRPr/>
          </a:p>
          <a:p>
            <a:pPr indent="-371475" lvl="1" marL="742950" rtl="0" algn="l">
              <a:spcBef>
                <a:spcPts val="1000"/>
              </a:spcBef>
              <a:spcAft>
                <a:spcPts val="0"/>
              </a:spcAft>
              <a:buClr>
                <a:schemeClr val="dk1"/>
              </a:buClr>
              <a:buSzPts val="2200"/>
              <a:buFont typeface="Arial"/>
              <a:buAutoNum type="arabicPeriod"/>
            </a:pPr>
            <a:r>
              <a:rPr lang="en-GB" sz="2200">
                <a:latin typeface="Arial"/>
                <a:ea typeface="Arial"/>
                <a:cs typeface="Arial"/>
                <a:sym typeface="Arial"/>
              </a:rPr>
              <a:t>Medium to long term benefits by providing more accurate and more timely intelligence to:</a:t>
            </a:r>
            <a:endParaRPr/>
          </a:p>
          <a:p>
            <a:pPr indent="-228600" lvl="2" marL="1143000" rtl="0" algn="l">
              <a:spcBef>
                <a:spcPts val="360"/>
              </a:spcBef>
              <a:spcAft>
                <a:spcPts val="0"/>
              </a:spcAft>
              <a:buClr>
                <a:schemeClr val="dk1"/>
              </a:buClr>
              <a:buSzPts val="1800"/>
              <a:buChar char="–"/>
            </a:pPr>
            <a:r>
              <a:rPr lang="en-GB">
                <a:latin typeface="Arial"/>
                <a:ea typeface="Arial"/>
                <a:cs typeface="Arial"/>
                <a:sym typeface="Arial"/>
              </a:rPr>
              <a:t>Shape the market to provide placements that better meet the needs of children in care</a:t>
            </a:r>
            <a:endParaRPr/>
          </a:p>
          <a:p>
            <a:pPr indent="-228600" lvl="2" marL="1143000" rtl="0" algn="l">
              <a:spcBef>
                <a:spcPts val="360"/>
              </a:spcBef>
              <a:spcAft>
                <a:spcPts val="0"/>
              </a:spcAft>
              <a:buClr>
                <a:schemeClr val="dk1"/>
              </a:buClr>
              <a:buSzPts val="1800"/>
              <a:buChar char="–"/>
            </a:pPr>
            <a:r>
              <a:rPr lang="en-GB">
                <a:latin typeface="Arial"/>
                <a:ea typeface="Arial"/>
                <a:cs typeface="Arial"/>
                <a:sym typeface="Arial"/>
              </a:rPr>
              <a:t>Ensure placements are better value through improved contract terms</a:t>
            </a:r>
            <a:endParaRPr/>
          </a:p>
        </p:txBody>
      </p:sp>
      <p:sp>
        <p:nvSpPr>
          <p:cNvPr id="496" name="Google Shape;496;p55"/>
          <p:cNvSpPr/>
          <p:nvPr/>
        </p:nvSpPr>
        <p:spPr>
          <a:xfrm>
            <a:off x="1985002" y="392771"/>
            <a:ext cx="262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7" name="Google Shape;497;p55"/>
          <p:cNvSpPr/>
          <p:nvPr/>
        </p:nvSpPr>
        <p:spPr>
          <a:xfrm>
            <a:off x="2356550" y="2930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User Research</a:t>
            </a:r>
            <a:endParaRPr>
              <a:solidFill>
                <a:schemeClr val="lt1"/>
              </a:solidFill>
            </a:endParaRPr>
          </a:p>
        </p:txBody>
      </p:sp>
      <p:sp>
        <p:nvSpPr>
          <p:cNvPr id="498" name="Google Shape;498;p55"/>
          <p:cNvSpPr/>
          <p:nvPr/>
        </p:nvSpPr>
        <p:spPr>
          <a:xfrm>
            <a:off x="3707999" y="3927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9" name="Google Shape;499;p55"/>
          <p:cNvSpPr/>
          <p:nvPr/>
        </p:nvSpPr>
        <p:spPr>
          <a:xfrm>
            <a:off x="4076576" y="2930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Product Roadmap</a:t>
            </a:r>
            <a:endParaRPr>
              <a:solidFill>
                <a:schemeClr val="lt1"/>
              </a:solidFill>
            </a:endParaRPr>
          </a:p>
        </p:txBody>
      </p:sp>
      <p:sp>
        <p:nvSpPr>
          <p:cNvPr id="500" name="Google Shape;500;p55"/>
          <p:cNvSpPr/>
          <p:nvPr/>
        </p:nvSpPr>
        <p:spPr>
          <a:xfrm>
            <a:off x="5428024" y="3927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1" name="Google Shape;501;p55"/>
          <p:cNvSpPr/>
          <p:nvPr/>
        </p:nvSpPr>
        <p:spPr>
          <a:xfrm>
            <a:off x="5796600" y="293089"/>
            <a:ext cx="1228500" cy="504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Benefits Case</a:t>
            </a:r>
            <a:endParaRPr>
              <a:solidFill>
                <a:schemeClr val="lt1"/>
              </a:solidFill>
            </a:endParaRPr>
          </a:p>
        </p:txBody>
      </p:sp>
      <p:sp>
        <p:nvSpPr>
          <p:cNvPr id="502" name="Google Shape;502;p55"/>
          <p:cNvSpPr/>
          <p:nvPr/>
        </p:nvSpPr>
        <p:spPr>
          <a:xfrm>
            <a:off x="7146212" y="392771"/>
            <a:ext cx="256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3" name="Google Shape;503;p55"/>
          <p:cNvSpPr/>
          <p:nvPr/>
        </p:nvSpPr>
        <p:spPr>
          <a:xfrm>
            <a:off x="7509277" y="2930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Delivery Plan</a:t>
            </a:r>
            <a:endParaRPr>
              <a:solidFill>
                <a:schemeClr val="lt1"/>
              </a:solidFill>
            </a:endParaRPr>
          </a:p>
        </p:txBody>
      </p:sp>
      <p:sp>
        <p:nvSpPr>
          <p:cNvPr id="504" name="Google Shape;504;p55"/>
          <p:cNvSpPr/>
          <p:nvPr/>
        </p:nvSpPr>
        <p:spPr>
          <a:xfrm>
            <a:off x="632563" y="2930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Project Context</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56"/>
          <p:cNvPicPr preferRelativeResize="0"/>
          <p:nvPr/>
        </p:nvPicPr>
        <p:blipFill rotWithShape="1">
          <a:blip r:embed="rId3">
            <a:alphaModFix/>
          </a:blip>
          <a:srcRect b="0" l="0" r="0" t="0"/>
          <a:stretch/>
        </p:blipFill>
        <p:spPr>
          <a:xfrm>
            <a:off x="992560" y="1052555"/>
            <a:ext cx="7776864" cy="4824717"/>
          </a:xfrm>
          <a:prstGeom prst="rect">
            <a:avLst/>
          </a:prstGeom>
          <a:noFill/>
          <a:ln>
            <a:noFill/>
          </a:ln>
        </p:spPr>
      </p:pic>
      <p:sp>
        <p:nvSpPr>
          <p:cNvPr id="511" name="Google Shape;511;p56"/>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Immediate time and cost benefits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7"/>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Medium to Long Term Benefits</a:t>
            </a:r>
            <a:endParaRPr/>
          </a:p>
        </p:txBody>
      </p:sp>
      <p:sp>
        <p:nvSpPr>
          <p:cNvPr id="517" name="Google Shape;517;p57"/>
          <p:cNvSpPr txBox="1"/>
          <p:nvPr>
            <p:ph idx="1" type="body"/>
          </p:nvPr>
        </p:nvSpPr>
        <p:spPr>
          <a:xfrm>
            <a:off x="677168" y="3706321"/>
            <a:ext cx="1996678" cy="31730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63"/>
              <a:buNone/>
            </a:pPr>
            <a:r>
              <a:rPr b="1" lang="en-GB" sz="1463"/>
              <a:t>Future picture:</a:t>
            </a:r>
            <a:endParaRPr/>
          </a:p>
        </p:txBody>
      </p:sp>
      <p:sp>
        <p:nvSpPr>
          <p:cNvPr id="518" name="Google Shape;518;p57"/>
          <p:cNvSpPr txBox="1"/>
          <p:nvPr>
            <p:ph idx="2" type="body"/>
          </p:nvPr>
        </p:nvSpPr>
        <p:spPr>
          <a:xfrm>
            <a:off x="677168" y="2276666"/>
            <a:ext cx="2445545" cy="1000274"/>
          </a:xfrm>
          <a:prstGeom prst="rect">
            <a:avLst/>
          </a:prstGeom>
          <a:solidFill>
            <a:srgbClr val="C3DEAB"/>
          </a:solid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625"/>
              <a:buNone/>
            </a:pPr>
            <a:r>
              <a:rPr lang="en-GB" sz="1625"/>
              <a:t>Commissioners rely on time consuming data collection to inform their decisions.</a:t>
            </a:r>
            <a:endParaRPr sz="1950"/>
          </a:p>
        </p:txBody>
      </p:sp>
      <p:sp>
        <p:nvSpPr>
          <p:cNvPr id="519" name="Google Shape;519;p57"/>
          <p:cNvSpPr txBox="1"/>
          <p:nvPr/>
        </p:nvSpPr>
        <p:spPr>
          <a:xfrm>
            <a:off x="681034" y="1941813"/>
            <a:ext cx="1895701" cy="3174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63">
                <a:solidFill>
                  <a:schemeClr val="dk1"/>
                </a:solidFill>
                <a:latin typeface="Arial"/>
                <a:ea typeface="Arial"/>
                <a:cs typeface="Arial"/>
                <a:sym typeface="Arial"/>
              </a:rPr>
              <a:t>Current picture:</a:t>
            </a:r>
            <a:endParaRPr/>
          </a:p>
        </p:txBody>
      </p:sp>
      <p:sp>
        <p:nvSpPr>
          <p:cNvPr id="520" name="Google Shape;520;p57"/>
          <p:cNvSpPr txBox="1"/>
          <p:nvPr/>
        </p:nvSpPr>
        <p:spPr>
          <a:xfrm>
            <a:off x="3707010" y="2276274"/>
            <a:ext cx="2445544" cy="1267848"/>
          </a:xfrm>
          <a:prstGeom prst="rect">
            <a:avLst/>
          </a:prstGeom>
          <a:solidFill>
            <a:srgbClr val="C3DEA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25">
                <a:solidFill>
                  <a:schemeClr val="dk1"/>
                </a:solidFill>
                <a:latin typeface="Arial"/>
                <a:ea typeface="Arial"/>
                <a:cs typeface="Arial"/>
                <a:sym typeface="Arial"/>
              </a:rPr>
              <a:t>A limited understanding of:</a:t>
            </a:r>
            <a:endParaRPr/>
          </a:p>
          <a:p>
            <a:pPr indent="-278606" lvl="0" marL="278606" marR="0" rtl="0" algn="l">
              <a:spcBef>
                <a:spcPts val="0"/>
              </a:spcBef>
              <a:spcAft>
                <a:spcPts val="0"/>
              </a:spcAft>
              <a:buClr>
                <a:schemeClr val="dk1"/>
              </a:buClr>
              <a:buSzPts val="1463"/>
              <a:buFont typeface="Arial"/>
              <a:buAutoNum type="arabicPeriod"/>
            </a:pPr>
            <a:r>
              <a:rPr lang="en-GB" sz="1463">
                <a:solidFill>
                  <a:schemeClr val="dk1"/>
                </a:solidFill>
                <a:latin typeface="Arial"/>
                <a:ea typeface="Arial"/>
                <a:cs typeface="Arial"/>
                <a:sym typeface="Arial"/>
              </a:rPr>
              <a:t>The needs of children</a:t>
            </a:r>
            <a:endParaRPr/>
          </a:p>
          <a:p>
            <a:pPr indent="-278606" lvl="0" marL="278606" marR="0" rtl="0" algn="l">
              <a:spcBef>
                <a:spcPts val="0"/>
              </a:spcBef>
              <a:spcAft>
                <a:spcPts val="0"/>
              </a:spcAft>
              <a:buClr>
                <a:schemeClr val="dk1"/>
              </a:buClr>
              <a:buSzPts val="1463"/>
              <a:buFont typeface="Arial"/>
              <a:buAutoNum type="arabicPeriod"/>
            </a:pPr>
            <a:r>
              <a:rPr lang="en-GB" sz="1463">
                <a:solidFill>
                  <a:schemeClr val="dk1"/>
                </a:solidFill>
                <a:latin typeface="Arial"/>
                <a:ea typeface="Arial"/>
                <a:cs typeface="Arial"/>
                <a:sym typeface="Arial"/>
              </a:rPr>
              <a:t>The state of the local provider market</a:t>
            </a:r>
            <a:endParaRPr/>
          </a:p>
        </p:txBody>
      </p:sp>
      <p:sp>
        <p:nvSpPr>
          <p:cNvPr id="521" name="Google Shape;521;p57"/>
          <p:cNvSpPr txBox="1"/>
          <p:nvPr/>
        </p:nvSpPr>
        <p:spPr>
          <a:xfrm>
            <a:off x="6732983" y="2279326"/>
            <a:ext cx="2445544" cy="1217962"/>
          </a:xfrm>
          <a:prstGeom prst="rect">
            <a:avLst/>
          </a:prstGeom>
          <a:solidFill>
            <a:srgbClr val="C3DEAB"/>
          </a:solidFill>
          <a:ln>
            <a:noFill/>
          </a:ln>
        </p:spPr>
        <p:txBody>
          <a:bodyPr anchorCtr="0" anchor="t" bIns="45700" lIns="91425" spcFirstLastPara="1" rIns="91425" wrap="square" tIns="45700">
            <a:spAutoFit/>
          </a:bodyPr>
          <a:lstStyle/>
          <a:p>
            <a:pPr indent="-278606" lvl="0" marL="278606" marR="0" rtl="0" algn="l">
              <a:spcBef>
                <a:spcPts val="0"/>
              </a:spcBef>
              <a:spcAft>
                <a:spcPts val="0"/>
              </a:spcAft>
              <a:buClr>
                <a:schemeClr val="dk1"/>
              </a:buClr>
              <a:buSzPts val="1463"/>
              <a:buFont typeface="Arial"/>
              <a:buAutoNum type="arabicPeriod"/>
            </a:pPr>
            <a:r>
              <a:rPr lang="en-GB" sz="1463">
                <a:solidFill>
                  <a:schemeClr val="dk1"/>
                </a:solidFill>
                <a:latin typeface="Arial"/>
                <a:ea typeface="Arial"/>
                <a:cs typeface="Arial"/>
                <a:sym typeface="Arial"/>
              </a:rPr>
              <a:t>Inappropriate placements (e.g. out of area)</a:t>
            </a:r>
            <a:endParaRPr/>
          </a:p>
          <a:p>
            <a:pPr indent="-278606" lvl="0" marL="278606" marR="0" rtl="0" algn="l">
              <a:spcBef>
                <a:spcPts val="0"/>
              </a:spcBef>
              <a:spcAft>
                <a:spcPts val="0"/>
              </a:spcAft>
              <a:buClr>
                <a:schemeClr val="dk1"/>
              </a:buClr>
              <a:buSzPts val="1463"/>
              <a:buFont typeface="Arial"/>
              <a:buAutoNum type="arabicPeriod"/>
            </a:pPr>
            <a:r>
              <a:rPr lang="en-GB" sz="1463">
                <a:solidFill>
                  <a:schemeClr val="dk1"/>
                </a:solidFill>
                <a:latin typeface="Arial"/>
                <a:ea typeface="Arial"/>
                <a:cs typeface="Arial"/>
                <a:sym typeface="Arial"/>
              </a:rPr>
              <a:t>Increased breakdowns</a:t>
            </a:r>
            <a:endParaRPr/>
          </a:p>
          <a:p>
            <a:pPr indent="-278606" lvl="0" marL="278606" marR="0" rtl="0" algn="l">
              <a:spcBef>
                <a:spcPts val="0"/>
              </a:spcBef>
              <a:spcAft>
                <a:spcPts val="0"/>
              </a:spcAft>
              <a:buClr>
                <a:schemeClr val="dk1"/>
              </a:buClr>
              <a:buSzPts val="1463"/>
              <a:buFont typeface="Arial"/>
              <a:buAutoNum type="arabicPeriod"/>
            </a:pPr>
            <a:r>
              <a:rPr lang="en-GB" sz="1463">
                <a:solidFill>
                  <a:schemeClr val="dk1"/>
                </a:solidFill>
                <a:latin typeface="Arial"/>
                <a:ea typeface="Arial"/>
                <a:cs typeface="Arial"/>
                <a:sym typeface="Arial"/>
              </a:rPr>
              <a:t>More costly placements</a:t>
            </a:r>
            <a:endParaRPr/>
          </a:p>
        </p:txBody>
      </p:sp>
      <p:sp>
        <p:nvSpPr>
          <p:cNvPr id="522" name="Google Shape;522;p57"/>
          <p:cNvSpPr/>
          <p:nvPr/>
        </p:nvSpPr>
        <p:spPr>
          <a:xfrm>
            <a:off x="3122712" y="2579528"/>
            <a:ext cx="580430" cy="393764"/>
          </a:xfrm>
          <a:prstGeom prst="rightArrow">
            <a:avLst>
              <a:gd fmla="val 50000" name="adj1"/>
              <a:gd fmla="val 50000" name="adj2"/>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63">
              <a:solidFill>
                <a:schemeClr val="lt1"/>
              </a:solidFill>
              <a:latin typeface="Arial"/>
              <a:ea typeface="Arial"/>
              <a:cs typeface="Arial"/>
              <a:sym typeface="Arial"/>
            </a:endParaRPr>
          </a:p>
        </p:txBody>
      </p:sp>
      <p:sp>
        <p:nvSpPr>
          <p:cNvPr id="523" name="Google Shape;523;p57"/>
          <p:cNvSpPr/>
          <p:nvPr/>
        </p:nvSpPr>
        <p:spPr>
          <a:xfrm>
            <a:off x="3114973" y="4393083"/>
            <a:ext cx="580430" cy="393764"/>
          </a:xfrm>
          <a:prstGeom prst="rightArrow">
            <a:avLst>
              <a:gd fmla="val 50000" name="adj1"/>
              <a:gd fmla="val 50000" name="adj2"/>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63">
              <a:solidFill>
                <a:schemeClr val="lt1"/>
              </a:solidFill>
              <a:latin typeface="Arial"/>
              <a:ea typeface="Arial"/>
              <a:cs typeface="Arial"/>
              <a:sym typeface="Arial"/>
            </a:endParaRPr>
          </a:p>
        </p:txBody>
      </p:sp>
      <p:sp>
        <p:nvSpPr>
          <p:cNvPr id="524" name="Google Shape;524;p57"/>
          <p:cNvSpPr/>
          <p:nvPr/>
        </p:nvSpPr>
        <p:spPr>
          <a:xfrm>
            <a:off x="6148687" y="4393083"/>
            <a:ext cx="580430" cy="393764"/>
          </a:xfrm>
          <a:prstGeom prst="rightArrow">
            <a:avLst>
              <a:gd fmla="val 50000" name="adj1"/>
              <a:gd fmla="val 50000" name="adj2"/>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63">
              <a:solidFill>
                <a:schemeClr val="lt1"/>
              </a:solidFill>
              <a:latin typeface="Arial"/>
              <a:ea typeface="Arial"/>
              <a:cs typeface="Arial"/>
              <a:sym typeface="Arial"/>
            </a:endParaRPr>
          </a:p>
        </p:txBody>
      </p:sp>
      <p:sp>
        <p:nvSpPr>
          <p:cNvPr id="525" name="Google Shape;525;p57"/>
          <p:cNvSpPr txBox="1"/>
          <p:nvPr/>
        </p:nvSpPr>
        <p:spPr>
          <a:xfrm>
            <a:off x="677167" y="4115969"/>
            <a:ext cx="2445545" cy="1000274"/>
          </a:xfrm>
          <a:prstGeom prst="rect">
            <a:avLst/>
          </a:prstGeom>
          <a:solidFill>
            <a:srgbClr val="C3DEAB"/>
          </a:solidFill>
          <a:ln>
            <a:noFill/>
          </a:ln>
        </p:spPr>
        <p:txBody>
          <a:bodyPr anchorCtr="0" anchor="t" bIns="37125" lIns="74275" spcFirstLastPara="1" rIns="74275" wrap="square" tIns="37125">
            <a:normAutofit/>
          </a:bodyPr>
          <a:lstStyle/>
          <a:p>
            <a:pPr indent="0" lvl="0" marL="0" marR="0" rtl="0" algn="l">
              <a:lnSpc>
                <a:spcPct val="90000"/>
              </a:lnSpc>
              <a:spcBef>
                <a:spcPts val="0"/>
              </a:spcBef>
              <a:spcAft>
                <a:spcPts val="0"/>
              </a:spcAft>
              <a:buClr>
                <a:schemeClr val="dk1"/>
              </a:buClr>
              <a:buSzPts val="1625"/>
              <a:buFont typeface="Arial"/>
              <a:buNone/>
            </a:pPr>
            <a:r>
              <a:rPr lang="en-GB" sz="1625">
                <a:solidFill>
                  <a:schemeClr val="dk1"/>
                </a:solidFill>
                <a:latin typeface="Arial"/>
                <a:ea typeface="Arial"/>
                <a:cs typeface="Arial"/>
                <a:sym typeface="Arial"/>
              </a:rPr>
              <a:t>Placement portal will provide real time data on the needs of children and the market</a:t>
            </a:r>
            <a:endParaRPr sz="1950">
              <a:solidFill>
                <a:schemeClr val="dk1"/>
              </a:solidFill>
              <a:latin typeface="Arial"/>
              <a:ea typeface="Arial"/>
              <a:cs typeface="Arial"/>
              <a:sym typeface="Arial"/>
            </a:endParaRPr>
          </a:p>
        </p:txBody>
      </p:sp>
      <p:sp>
        <p:nvSpPr>
          <p:cNvPr id="526" name="Google Shape;526;p57"/>
          <p:cNvSpPr txBox="1"/>
          <p:nvPr/>
        </p:nvSpPr>
        <p:spPr>
          <a:xfrm>
            <a:off x="3703142" y="4115969"/>
            <a:ext cx="2445545" cy="1000274"/>
          </a:xfrm>
          <a:prstGeom prst="rect">
            <a:avLst/>
          </a:prstGeom>
          <a:solidFill>
            <a:srgbClr val="C3DEAB"/>
          </a:solidFill>
          <a:ln>
            <a:noFill/>
          </a:ln>
        </p:spPr>
        <p:txBody>
          <a:bodyPr anchorCtr="0" anchor="t" bIns="37125" lIns="74275" spcFirstLastPara="1" rIns="74275" wrap="square" tIns="37125">
            <a:normAutofit fontScale="92500" lnSpcReduction="20000"/>
          </a:bodyPr>
          <a:lstStyle/>
          <a:p>
            <a:pPr indent="0" lvl="0" marL="0" marR="0" rtl="0" algn="l">
              <a:lnSpc>
                <a:spcPct val="90000"/>
              </a:lnSpc>
              <a:spcBef>
                <a:spcPts val="0"/>
              </a:spcBef>
              <a:spcAft>
                <a:spcPts val="0"/>
              </a:spcAft>
              <a:buClr>
                <a:schemeClr val="dk1"/>
              </a:buClr>
              <a:buSzPct val="99944"/>
              <a:buFont typeface="Arial"/>
              <a:buNone/>
            </a:pPr>
            <a:r>
              <a:rPr lang="en-GB" sz="1787">
                <a:solidFill>
                  <a:schemeClr val="dk1"/>
                </a:solidFill>
                <a:latin typeface="Arial"/>
                <a:ea typeface="Arial"/>
                <a:cs typeface="Arial"/>
                <a:sym typeface="Arial"/>
              </a:rPr>
              <a:t>Better commissioning:</a:t>
            </a:r>
            <a:endParaRPr/>
          </a:p>
          <a:p>
            <a:pPr indent="-371487" lvl="0" marL="371475" marR="0" rtl="0" algn="l">
              <a:lnSpc>
                <a:spcPct val="90000"/>
              </a:lnSpc>
              <a:spcBef>
                <a:spcPts val="1000"/>
              </a:spcBef>
              <a:spcAft>
                <a:spcPts val="0"/>
              </a:spcAft>
              <a:buClr>
                <a:schemeClr val="dk1"/>
              </a:buClr>
              <a:buSzPct val="100000"/>
              <a:buFont typeface="Arial"/>
              <a:buAutoNum type="arabicPeriod"/>
            </a:pPr>
            <a:r>
              <a:rPr lang="en-GB" sz="1544">
                <a:solidFill>
                  <a:schemeClr val="dk1"/>
                </a:solidFill>
                <a:latin typeface="Arial"/>
                <a:ea typeface="Arial"/>
                <a:cs typeface="Arial"/>
                <a:sym typeface="Arial"/>
              </a:rPr>
              <a:t>Improved sufficiency of the right placements</a:t>
            </a:r>
            <a:endParaRPr/>
          </a:p>
          <a:p>
            <a:pPr indent="-371487" lvl="0" marL="371475" marR="0" rtl="0" algn="l">
              <a:lnSpc>
                <a:spcPct val="90000"/>
              </a:lnSpc>
              <a:spcBef>
                <a:spcPts val="1000"/>
              </a:spcBef>
              <a:spcAft>
                <a:spcPts val="0"/>
              </a:spcAft>
              <a:buClr>
                <a:schemeClr val="dk1"/>
              </a:buClr>
              <a:buSzPct val="100000"/>
              <a:buFont typeface="Arial"/>
              <a:buAutoNum type="arabicPeriod"/>
            </a:pPr>
            <a:r>
              <a:rPr lang="en-GB" sz="1544">
                <a:solidFill>
                  <a:schemeClr val="dk1"/>
                </a:solidFill>
                <a:latin typeface="Arial"/>
                <a:ea typeface="Arial"/>
                <a:cs typeface="Arial"/>
                <a:sym typeface="Arial"/>
              </a:rPr>
              <a:t>Managing the market</a:t>
            </a:r>
            <a:endParaRPr/>
          </a:p>
          <a:p>
            <a:pPr indent="-256984" lvl="0" marL="371475" marR="0" rtl="0" algn="l">
              <a:lnSpc>
                <a:spcPct val="90000"/>
              </a:lnSpc>
              <a:spcBef>
                <a:spcPts val="1000"/>
              </a:spcBef>
              <a:spcAft>
                <a:spcPts val="0"/>
              </a:spcAft>
              <a:buClr>
                <a:schemeClr val="dk1"/>
              </a:buClr>
              <a:buSzPct val="100000"/>
              <a:buFont typeface="Arial"/>
              <a:buNone/>
            </a:pPr>
            <a:r>
              <a:t/>
            </a:r>
            <a:endParaRPr sz="1950">
              <a:solidFill>
                <a:schemeClr val="dk1"/>
              </a:solidFill>
              <a:latin typeface="Arial"/>
              <a:ea typeface="Arial"/>
              <a:cs typeface="Arial"/>
              <a:sym typeface="Arial"/>
            </a:endParaRPr>
          </a:p>
        </p:txBody>
      </p:sp>
      <p:sp>
        <p:nvSpPr>
          <p:cNvPr id="527" name="Google Shape;527;p57"/>
          <p:cNvSpPr txBox="1"/>
          <p:nvPr/>
        </p:nvSpPr>
        <p:spPr>
          <a:xfrm>
            <a:off x="6729117" y="4115969"/>
            <a:ext cx="2445545" cy="1000274"/>
          </a:xfrm>
          <a:prstGeom prst="rect">
            <a:avLst/>
          </a:prstGeom>
          <a:solidFill>
            <a:srgbClr val="C3DEAB"/>
          </a:solidFill>
          <a:ln>
            <a:noFill/>
          </a:ln>
        </p:spPr>
        <p:txBody>
          <a:bodyPr anchorCtr="0" anchor="t" bIns="37125" lIns="74275" spcFirstLastPara="1" rIns="74275" wrap="square" tIns="37125">
            <a:normAutofit lnSpcReduction="10000"/>
          </a:bodyPr>
          <a:lstStyle/>
          <a:p>
            <a:pPr indent="-371475" lvl="0" marL="371475" marR="0" rtl="0" algn="l">
              <a:lnSpc>
                <a:spcPct val="90000"/>
              </a:lnSpc>
              <a:spcBef>
                <a:spcPts val="0"/>
              </a:spcBef>
              <a:spcAft>
                <a:spcPts val="0"/>
              </a:spcAft>
              <a:buClr>
                <a:schemeClr val="dk1"/>
              </a:buClr>
              <a:buSzPts val="1625"/>
              <a:buFont typeface="Arial"/>
              <a:buAutoNum type="arabicPeriod"/>
            </a:pPr>
            <a:r>
              <a:rPr lang="en-GB" sz="1625">
                <a:solidFill>
                  <a:schemeClr val="dk1"/>
                </a:solidFill>
                <a:latin typeface="Arial"/>
                <a:ea typeface="Arial"/>
                <a:cs typeface="Arial"/>
                <a:sym typeface="Arial"/>
              </a:rPr>
              <a:t>Improved outcomes for children in care</a:t>
            </a:r>
            <a:endParaRPr/>
          </a:p>
          <a:p>
            <a:pPr indent="-371475" lvl="0" marL="371475" marR="0" rtl="0" algn="l">
              <a:lnSpc>
                <a:spcPct val="90000"/>
              </a:lnSpc>
              <a:spcBef>
                <a:spcPts val="1000"/>
              </a:spcBef>
              <a:spcAft>
                <a:spcPts val="0"/>
              </a:spcAft>
              <a:buClr>
                <a:schemeClr val="dk1"/>
              </a:buClr>
              <a:buSzPts val="1625"/>
              <a:buFont typeface="Arial"/>
              <a:buAutoNum type="arabicPeriod"/>
            </a:pPr>
            <a:r>
              <a:rPr lang="en-GB" sz="1625">
                <a:solidFill>
                  <a:schemeClr val="dk1"/>
                </a:solidFill>
                <a:latin typeface="Arial"/>
                <a:ea typeface="Arial"/>
                <a:cs typeface="Arial"/>
                <a:sym typeface="Arial"/>
              </a:rPr>
              <a:t>Reduced placement costs </a:t>
            </a:r>
            <a:endParaRPr sz="1950">
              <a:solidFill>
                <a:schemeClr val="dk1"/>
              </a:solidFill>
              <a:latin typeface="Arial"/>
              <a:ea typeface="Arial"/>
              <a:cs typeface="Arial"/>
              <a:sym typeface="Arial"/>
            </a:endParaRPr>
          </a:p>
        </p:txBody>
      </p:sp>
      <p:sp>
        <p:nvSpPr>
          <p:cNvPr id="528" name="Google Shape;528;p57"/>
          <p:cNvSpPr/>
          <p:nvPr/>
        </p:nvSpPr>
        <p:spPr>
          <a:xfrm>
            <a:off x="6179363" y="2561160"/>
            <a:ext cx="580430" cy="393764"/>
          </a:xfrm>
          <a:prstGeom prst="rightArrow">
            <a:avLst>
              <a:gd fmla="val 50000" name="adj1"/>
              <a:gd fmla="val 50000" name="adj2"/>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63">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8"/>
          <p:cNvSpPr txBox="1"/>
          <p:nvPr/>
        </p:nvSpPr>
        <p:spPr>
          <a:xfrm>
            <a:off x="848543" y="548680"/>
            <a:ext cx="10742400" cy="81330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rPr b="1" lang="en-GB" sz="2800">
                <a:solidFill>
                  <a:schemeClr val="dk1"/>
                </a:solidFill>
                <a:latin typeface="Arial"/>
                <a:ea typeface="Arial"/>
                <a:cs typeface="Arial"/>
                <a:sym typeface="Arial"/>
              </a:rPr>
              <a:t>Medium and Long Term benefits</a:t>
            </a:r>
            <a:endParaRPr/>
          </a:p>
        </p:txBody>
      </p:sp>
      <p:sp>
        <p:nvSpPr>
          <p:cNvPr id="534" name="Google Shape;534;p58"/>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35" name="Google Shape;535;p58"/>
          <p:cNvGrpSpPr/>
          <p:nvPr/>
        </p:nvGrpSpPr>
        <p:grpSpPr>
          <a:xfrm>
            <a:off x="572493" y="1917560"/>
            <a:ext cx="6713551" cy="4117715"/>
            <a:chOff x="0" y="728"/>
            <a:chExt cx="6713551" cy="4117715"/>
          </a:xfrm>
        </p:grpSpPr>
        <p:sp>
          <p:nvSpPr>
            <p:cNvPr id="536" name="Google Shape;536;p58"/>
            <p:cNvSpPr/>
            <p:nvPr/>
          </p:nvSpPr>
          <p:spPr>
            <a:xfrm>
              <a:off x="0" y="3100718"/>
              <a:ext cx="1678388" cy="1017725"/>
            </a:xfrm>
            <a:prstGeom prst="rect">
              <a:avLst/>
            </a:prstGeom>
            <a:solidFill>
              <a:srgbClr val="BB121B"/>
            </a:solidFill>
            <a:ln cap="flat" cmpd="sng" w="25400">
              <a:solidFill>
                <a:srgbClr val="BB1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8"/>
            <p:cNvSpPr txBox="1"/>
            <p:nvPr/>
          </p:nvSpPr>
          <p:spPr>
            <a:xfrm>
              <a:off x="0" y="3100718"/>
              <a:ext cx="1678388" cy="1017725"/>
            </a:xfrm>
            <a:prstGeom prst="rect">
              <a:avLst/>
            </a:prstGeom>
            <a:noFill/>
            <a:ln>
              <a:noFill/>
            </a:ln>
          </p:spPr>
          <p:txBody>
            <a:bodyPr anchorCtr="0" anchor="ctr" bIns="92450" lIns="119350" spcFirstLastPara="1" rIns="119350" wrap="square" tIns="92450">
              <a:noAutofit/>
            </a:bodyPr>
            <a:lstStyle/>
            <a:p>
              <a:pPr indent="0" lvl="0" marL="0" marR="0" rtl="0" algn="ctr">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Improved commissioning intelligence leads to the right services at the right price</a:t>
              </a:r>
              <a:endParaRPr/>
            </a:p>
          </p:txBody>
        </p:sp>
        <p:sp>
          <p:nvSpPr>
            <p:cNvPr id="538" name="Google Shape;538;p58"/>
            <p:cNvSpPr/>
            <p:nvPr/>
          </p:nvSpPr>
          <p:spPr>
            <a:xfrm>
              <a:off x="1678387" y="3100718"/>
              <a:ext cx="5035164" cy="1017725"/>
            </a:xfrm>
            <a:prstGeom prst="rect">
              <a:avLst/>
            </a:prstGeom>
            <a:solidFill>
              <a:srgbClr val="E7CACB">
                <a:alpha val="89803"/>
              </a:srgbClr>
            </a:solidFill>
            <a:ln cap="flat" cmpd="sng" w="25400">
              <a:solidFill>
                <a:srgbClr val="E7CA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8"/>
            <p:cNvSpPr txBox="1"/>
            <p:nvPr/>
          </p:nvSpPr>
          <p:spPr>
            <a:xfrm>
              <a:off x="1678387" y="3100718"/>
              <a:ext cx="5035164" cy="1017725"/>
            </a:xfrm>
            <a:prstGeom prst="rect">
              <a:avLst/>
            </a:prstGeom>
            <a:noFill/>
            <a:ln>
              <a:noFill/>
            </a:ln>
          </p:spPr>
          <p:txBody>
            <a:bodyPr anchorCtr="0" anchor="ctr" bIns="139700" lIns="102125" spcFirstLastPara="1" rIns="102125" wrap="square" tIns="139700">
              <a:noAutofit/>
            </a:bodyPr>
            <a:lstStyle/>
            <a:p>
              <a:pPr indent="0" lvl="0" marL="0" marR="0" rtl="0" algn="l">
                <a:lnSpc>
                  <a:spcPct val="9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Modest shifts in the placement market will lead to considerable savings:</a:t>
              </a:r>
              <a:endParaRPr/>
            </a:p>
            <a:p>
              <a:pPr indent="0" lvl="0" marL="0" marR="0" rtl="0" algn="l">
                <a:lnSpc>
                  <a:spcPct val="90000"/>
                </a:lnSpc>
                <a:spcBef>
                  <a:spcPts val="385"/>
                </a:spcBef>
                <a:spcAft>
                  <a:spcPts val="0"/>
                </a:spcAft>
                <a:buClr>
                  <a:schemeClr val="dk1"/>
                </a:buClr>
                <a:buSzPts val="1100"/>
                <a:buFont typeface="Arial"/>
                <a:buNone/>
              </a:pPr>
              <a:r>
                <a:rPr lang="en-GB" sz="1100">
                  <a:solidFill>
                    <a:schemeClr val="dk1"/>
                  </a:solidFill>
                  <a:latin typeface="Arial"/>
                  <a:ea typeface="Arial"/>
                  <a:cs typeface="Arial"/>
                  <a:sym typeface="Arial"/>
                </a:rPr>
                <a:t>Moving </a:t>
              </a:r>
              <a:r>
                <a:rPr b="1" lang="en-GB" sz="1100">
                  <a:solidFill>
                    <a:schemeClr val="dk1"/>
                  </a:solidFill>
                  <a:latin typeface="Arial"/>
                  <a:ea typeface="Arial"/>
                  <a:cs typeface="Arial"/>
                  <a:sym typeface="Arial"/>
                </a:rPr>
                <a:t>5%</a:t>
              </a:r>
              <a:r>
                <a:rPr lang="en-GB" sz="1100">
                  <a:solidFill>
                    <a:schemeClr val="dk1"/>
                  </a:solidFill>
                  <a:latin typeface="Arial"/>
                  <a:ea typeface="Arial"/>
                  <a:cs typeface="Arial"/>
                  <a:sym typeface="Arial"/>
                </a:rPr>
                <a:t> of Spot contracts to Framework contracts would save </a:t>
              </a:r>
              <a:r>
                <a:rPr b="1" lang="en-GB" sz="1100">
                  <a:solidFill>
                    <a:schemeClr val="dk1"/>
                  </a:solidFill>
                  <a:latin typeface="Arial"/>
                  <a:ea typeface="Arial"/>
                  <a:cs typeface="Arial"/>
                  <a:sym typeface="Arial"/>
                </a:rPr>
                <a:t>£21,240 per week</a:t>
              </a:r>
              <a:r>
                <a:rPr lang="en-GB" sz="1100">
                  <a:solidFill>
                    <a:schemeClr val="dk1"/>
                  </a:solidFill>
                  <a:latin typeface="Arial"/>
                  <a:ea typeface="Arial"/>
                  <a:cs typeface="Arial"/>
                  <a:sym typeface="Arial"/>
                </a:rPr>
                <a:t>.</a:t>
              </a:r>
              <a:endParaRPr/>
            </a:p>
            <a:p>
              <a:pPr indent="0" lvl="0" marL="0" marR="0" rtl="0" algn="l">
                <a:lnSpc>
                  <a:spcPct val="90000"/>
                </a:lnSpc>
                <a:spcBef>
                  <a:spcPts val="385"/>
                </a:spcBef>
                <a:spcAft>
                  <a:spcPts val="0"/>
                </a:spcAft>
                <a:buClr>
                  <a:schemeClr val="dk1"/>
                </a:buClr>
                <a:buSzPts val="1100"/>
                <a:buFont typeface="Arial"/>
                <a:buNone/>
              </a:pPr>
              <a:r>
                <a:rPr lang="en-GB" sz="1100">
                  <a:solidFill>
                    <a:schemeClr val="dk1"/>
                  </a:solidFill>
                  <a:latin typeface="Arial"/>
                  <a:ea typeface="Arial"/>
                  <a:cs typeface="Arial"/>
                  <a:sym typeface="Arial"/>
                </a:rPr>
                <a:t>Increasing Block contracts to </a:t>
              </a:r>
              <a:r>
                <a:rPr b="1" lang="en-GB" sz="1100">
                  <a:solidFill>
                    <a:schemeClr val="dk1"/>
                  </a:solidFill>
                  <a:latin typeface="Arial"/>
                  <a:ea typeface="Arial"/>
                  <a:cs typeface="Arial"/>
                  <a:sym typeface="Arial"/>
                </a:rPr>
                <a:t>5% </a:t>
              </a:r>
              <a:r>
                <a:rPr lang="en-GB" sz="1100">
                  <a:solidFill>
                    <a:schemeClr val="dk1"/>
                  </a:solidFill>
                  <a:latin typeface="Arial"/>
                  <a:ea typeface="Arial"/>
                  <a:cs typeface="Arial"/>
                  <a:sym typeface="Arial"/>
                </a:rPr>
                <a:t>of total placements would save </a:t>
              </a:r>
              <a:r>
                <a:rPr b="1" lang="en-GB" sz="1100">
                  <a:solidFill>
                    <a:schemeClr val="dk1"/>
                  </a:solidFill>
                  <a:latin typeface="Arial"/>
                  <a:ea typeface="Arial"/>
                  <a:cs typeface="Arial"/>
                  <a:sym typeface="Arial"/>
                </a:rPr>
                <a:t>£65,100 per week</a:t>
              </a:r>
              <a:endParaRPr/>
            </a:p>
          </p:txBody>
        </p:sp>
        <p:sp>
          <p:nvSpPr>
            <p:cNvPr id="540" name="Google Shape;540;p58"/>
            <p:cNvSpPr/>
            <p:nvPr/>
          </p:nvSpPr>
          <p:spPr>
            <a:xfrm rot="10800000">
              <a:off x="0" y="1550723"/>
              <a:ext cx="1678388" cy="1565261"/>
            </a:xfrm>
            <a:prstGeom prst="upArrowCallout">
              <a:avLst>
                <a:gd fmla="val 5000" name="adj1"/>
                <a:gd fmla="val 10000" name="adj2"/>
                <a:gd fmla="val 15000" name="adj3"/>
                <a:gd fmla="val 64977" name="adj4"/>
              </a:avLst>
            </a:prstGeom>
            <a:solidFill>
              <a:srgbClr val="BB121B"/>
            </a:solidFill>
            <a:ln cap="flat" cmpd="sng" w="25400">
              <a:solidFill>
                <a:srgbClr val="BB1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8"/>
            <p:cNvSpPr txBox="1"/>
            <p:nvPr/>
          </p:nvSpPr>
          <p:spPr>
            <a:xfrm>
              <a:off x="0" y="1550723"/>
              <a:ext cx="1678388" cy="1017419"/>
            </a:xfrm>
            <a:prstGeom prst="rect">
              <a:avLst/>
            </a:prstGeom>
            <a:noFill/>
            <a:ln>
              <a:noFill/>
            </a:ln>
          </p:spPr>
          <p:txBody>
            <a:bodyPr anchorCtr="0" anchor="ctr" bIns="92450" lIns="119350" spcFirstLastPara="1" rIns="119350" wrap="square" tIns="92450">
              <a:noAutofit/>
            </a:bodyPr>
            <a:lstStyle/>
            <a:p>
              <a:pPr indent="0" lvl="0" marL="0" marR="0" rtl="0" algn="ctr">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Limited commissioning intelligence has led to a dysfunctional market relationship</a:t>
              </a:r>
              <a:endParaRPr/>
            </a:p>
          </p:txBody>
        </p:sp>
        <p:sp>
          <p:nvSpPr>
            <p:cNvPr id="542" name="Google Shape;542;p58"/>
            <p:cNvSpPr/>
            <p:nvPr/>
          </p:nvSpPr>
          <p:spPr>
            <a:xfrm>
              <a:off x="1678387" y="1550723"/>
              <a:ext cx="5035164" cy="1017419"/>
            </a:xfrm>
            <a:prstGeom prst="rect">
              <a:avLst/>
            </a:prstGeom>
            <a:solidFill>
              <a:srgbClr val="E7CACB">
                <a:alpha val="89803"/>
              </a:srgbClr>
            </a:solidFill>
            <a:ln cap="flat" cmpd="sng" w="25400">
              <a:solidFill>
                <a:srgbClr val="E7CA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8"/>
            <p:cNvSpPr txBox="1"/>
            <p:nvPr/>
          </p:nvSpPr>
          <p:spPr>
            <a:xfrm>
              <a:off x="1678387" y="1550723"/>
              <a:ext cx="5035164" cy="1017419"/>
            </a:xfrm>
            <a:prstGeom prst="rect">
              <a:avLst/>
            </a:prstGeom>
            <a:noFill/>
            <a:ln>
              <a:noFill/>
            </a:ln>
          </p:spPr>
          <p:txBody>
            <a:bodyPr anchorCtr="0" anchor="ctr" bIns="139700" lIns="102125" spcFirstLastPara="1" rIns="102125" wrap="square" tIns="139700">
              <a:noAutofit/>
            </a:bodyPr>
            <a:lstStyle/>
            <a:p>
              <a:pPr indent="0" lvl="0" marL="0" marR="0" rtl="0" algn="l">
                <a:lnSpc>
                  <a:spcPct val="90000"/>
                </a:lnSpc>
                <a:spcBef>
                  <a:spcPts val="0"/>
                </a:spcBef>
                <a:spcAft>
                  <a:spcPts val="0"/>
                </a:spcAft>
                <a:buClr>
                  <a:schemeClr val="dk1"/>
                </a:buClr>
                <a:buSzPts val="1100"/>
                <a:buFont typeface="Arial"/>
                <a:buNone/>
              </a:pPr>
              <a:r>
                <a:rPr b="1" lang="en-GB" sz="1100">
                  <a:solidFill>
                    <a:schemeClr val="dk1"/>
                  </a:solidFill>
                  <a:latin typeface="Arial"/>
                  <a:ea typeface="Arial"/>
                  <a:cs typeface="Arial"/>
                  <a:sym typeface="Arial"/>
                </a:rPr>
                <a:t>Average prices in 2021:</a:t>
              </a:r>
              <a:endParaRPr/>
            </a:p>
            <a:p>
              <a:pPr indent="0" lvl="0" marL="0" marR="0" rtl="0" algn="l">
                <a:lnSpc>
                  <a:spcPct val="90000"/>
                </a:lnSpc>
                <a:spcBef>
                  <a:spcPts val="385"/>
                </a:spcBef>
                <a:spcAft>
                  <a:spcPts val="0"/>
                </a:spcAft>
                <a:buClr>
                  <a:schemeClr val="dk1"/>
                </a:buClr>
                <a:buSzPts val="1100"/>
                <a:buFont typeface="Arial"/>
                <a:buNone/>
              </a:pPr>
              <a:r>
                <a:rPr lang="en-GB" sz="1100">
                  <a:solidFill>
                    <a:schemeClr val="dk1"/>
                  </a:solidFill>
                  <a:latin typeface="Arial"/>
                  <a:ea typeface="Arial"/>
                  <a:cs typeface="Arial"/>
                  <a:sym typeface="Arial"/>
                </a:rPr>
                <a:t>Spot contracts: £5.2k per week</a:t>
              </a:r>
              <a:endParaRPr/>
            </a:p>
            <a:p>
              <a:pPr indent="0" lvl="0" marL="0" marR="0" rtl="0" algn="l">
                <a:lnSpc>
                  <a:spcPct val="90000"/>
                </a:lnSpc>
                <a:spcBef>
                  <a:spcPts val="385"/>
                </a:spcBef>
                <a:spcAft>
                  <a:spcPts val="0"/>
                </a:spcAft>
                <a:buClr>
                  <a:schemeClr val="dk1"/>
                </a:buClr>
                <a:buSzPts val="1100"/>
                <a:buFont typeface="Arial"/>
                <a:buNone/>
              </a:pPr>
              <a:r>
                <a:rPr lang="en-GB" sz="1100">
                  <a:solidFill>
                    <a:schemeClr val="dk1"/>
                  </a:solidFill>
                  <a:latin typeface="Arial"/>
                  <a:ea typeface="Arial"/>
                  <a:cs typeface="Arial"/>
                  <a:sym typeface="Arial"/>
                </a:rPr>
                <a:t>Framework contracts: £4.4k per week</a:t>
              </a:r>
              <a:endParaRPr/>
            </a:p>
            <a:p>
              <a:pPr indent="0" lvl="0" marL="0" marR="0" rtl="0" algn="l">
                <a:lnSpc>
                  <a:spcPct val="90000"/>
                </a:lnSpc>
                <a:spcBef>
                  <a:spcPts val="385"/>
                </a:spcBef>
                <a:spcAft>
                  <a:spcPts val="0"/>
                </a:spcAft>
                <a:buClr>
                  <a:schemeClr val="dk1"/>
                </a:buClr>
                <a:buSzPts val="1100"/>
                <a:buFont typeface="Arial"/>
                <a:buNone/>
              </a:pPr>
              <a:r>
                <a:rPr lang="en-GB" sz="1100">
                  <a:solidFill>
                    <a:schemeClr val="dk1"/>
                  </a:solidFill>
                  <a:latin typeface="Arial"/>
                  <a:ea typeface="Arial"/>
                  <a:cs typeface="Arial"/>
                  <a:sym typeface="Arial"/>
                </a:rPr>
                <a:t>Block contracts: £3.1k per week</a:t>
              </a:r>
              <a:endParaRPr/>
            </a:p>
          </p:txBody>
        </p:sp>
        <p:sp>
          <p:nvSpPr>
            <p:cNvPr id="544" name="Google Shape;544;p58"/>
            <p:cNvSpPr/>
            <p:nvPr/>
          </p:nvSpPr>
          <p:spPr>
            <a:xfrm rot="10800000">
              <a:off x="0" y="728"/>
              <a:ext cx="1678388" cy="1565261"/>
            </a:xfrm>
            <a:prstGeom prst="upArrowCallout">
              <a:avLst>
                <a:gd fmla="val 5000" name="adj1"/>
                <a:gd fmla="val 10000" name="adj2"/>
                <a:gd fmla="val 15000" name="adj3"/>
                <a:gd fmla="val 64977" name="adj4"/>
              </a:avLst>
            </a:prstGeom>
            <a:solidFill>
              <a:srgbClr val="BB121B"/>
            </a:solidFill>
            <a:ln cap="flat" cmpd="sng" w="25400">
              <a:solidFill>
                <a:srgbClr val="BB1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8"/>
            <p:cNvSpPr txBox="1"/>
            <p:nvPr/>
          </p:nvSpPr>
          <p:spPr>
            <a:xfrm>
              <a:off x="0" y="728"/>
              <a:ext cx="1678388" cy="1017419"/>
            </a:xfrm>
            <a:prstGeom prst="rect">
              <a:avLst/>
            </a:prstGeom>
            <a:noFill/>
            <a:ln>
              <a:noFill/>
            </a:ln>
          </p:spPr>
          <p:txBody>
            <a:bodyPr anchorCtr="0" anchor="ctr" bIns="92450" lIns="119350" spcFirstLastPara="1" rIns="119350" wrap="square" tIns="92450">
              <a:noAutofit/>
            </a:bodyPr>
            <a:lstStyle/>
            <a:p>
              <a:pPr indent="0" lvl="0" marL="0" marR="0" rtl="0" algn="ctr">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Commissioners buy from the market using a combination of contract types:</a:t>
              </a:r>
              <a:endParaRPr sz="1300">
                <a:solidFill>
                  <a:schemeClr val="lt1"/>
                </a:solidFill>
                <a:latin typeface="Arial"/>
                <a:ea typeface="Arial"/>
                <a:cs typeface="Arial"/>
                <a:sym typeface="Arial"/>
              </a:endParaRPr>
            </a:p>
          </p:txBody>
        </p:sp>
        <p:sp>
          <p:nvSpPr>
            <p:cNvPr id="546" name="Google Shape;546;p58"/>
            <p:cNvSpPr/>
            <p:nvPr/>
          </p:nvSpPr>
          <p:spPr>
            <a:xfrm>
              <a:off x="1678387" y="728"/>
              <a:ext cx="5035164" cy="1017419"/>
            </a:xfrm>
            <a:prstGeom prst="rect">
              <a:avLst/>
            </a:prstGeom>
            <a:solidFill>
              <a:srgbClr val="E7CACB">
                <a:alpha val="89803"/>
              </a:srgbClr>
            </a:solidFill>
            <a:ln cap="flat" cmpd="sng" w="25400">
              <a:solidFill>
                <a:srgbClr val="E7CA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8"/>
            <p:cNvSpPr txBox="1"/>
            <p:nvPr/>
          </p:nvSpPr>
          <p:spPr>
            <a:xfrm>
              <a:off x="1678387" y="728"/>
              <a:ext cx="5035164" cy="1017419"/>
            </a:xfrm>
            <a:prstGeom prst="rect">
              <a:avLst/>
            </a:prstGeom>
            <a:noFill/>
            <a:ln>
              <a:noFill/>
            </a:ln>
          </p:spPr>
          <p:txBody>
            <a:bodyPr anchorCtr="0" anchor="ctr" bIns="139700" lIns="102125" spcFirstLastPara="1" rIns="102125" wrap="square" tIns="139700">
              <a:noAutofit/>
            </a:bodyPr>
            <a:lstStyle/>
            <a:p>
              <a:pPr indent="0" lvl="0" marL="0" marR="0" rtl="0" algn="l">
                <a:lnSpc>
                  <a:spcPct val="100000"/>
                </a:lnSpc>
                <a:spcBef>
                  <a:spcPts val="0"/>
                </a:spcBef>
                <a:spcAft>
                  <a:spcPts val="0"/>
                </a:spcAft>
                <a:buClr>
                  <a:schemeClr val="dk1"/>
                </a:buClr>
                <a:buSzPts val="1100"/>
                <a:buFont typeface="Arial"/>
                <a:buNone/>
              </a:pPr>
              <a:r>
                <a:rPr b="1" lang="en-GB" sz="1100">
                  <a:solidFill>
                    <a:schemeClr val="dk1"/>
                  </a:solidFill>
                  <a:latin typeface="Arial"/>
                  <a:ea typeface="Arial"/>
                  <a:cs typeface="Arial"/>
                  <a:sym typeface="Arial"/>
                </a:rPr>
                <a:t>Spot contracts</a:t>
              </a:r>
              <a:r>
                <a:rPr lang="en-GB" sz="1100">
                  <a:solidFill>
                    <a:schemeClr val="dk1"/>
                  </a:solidFill>
                  <a:latin typeface="Arial"/>
                  <a:ea typeface="Arial"/>
                  <a:cs typeface="Arial"/>
                  <a:sym typeface="Arial"/>
                </a:rPr>
                <a:t>: Highest price per placement with lowest confidence of quality</a:t>
              </a:r>
              <a:endParaRPr/>
            </a:p>
            <a:p>
              <a:pPr indent="0" lvl="0" marL="0" marR="0" rtl="0" algn="l">
                <a:lnSpc>
                  <a:spcPct val="100000"/>
                </a:lnSpc>
                <a:spcBef>
                  <a:spcPts val="600"/>
                </a:spcBef>
                <a:spcAft>
                  <a:spcPts val="0"/>
                </a:spcAft>
                <a:buClr>
                  <a:schemeClr val="dk1"/>
                </a:buClr>
                <a:buSzPts val="1100"/>
                <a:buFont typeface="Arial"/>
                <a:buNone/>
              </a:pPr>
              <a:r>
                <a:rPr b="1" lang="en-GB" sz="1100">
                  <a:solidFill>
                    <a:schemeClr val="dk1"/>
                  </a:solidFill>
                  <a:latin typeface="Arial"/>
                  <a:ea typeface="Arial"/>
                  <a:cs typeface="Arial"/>
                  <a:sym typeface="Arial"/>
                </a:rPr>
                <a:t>Framework contracts</a:t>
              </a:r>
              <a:r>
                <a:rPr lang="en-GB" sz="1100">
                  <a:solidFill>
                    <a:schemeClr val="dk1"/>
                  </a:solidFill>
                  <a:latin typeface="Arial"/>
                  <a:ea typeface="Arial"/>
                  <a:cs typeface="Arial"/>
                  <a:sym typeface="Arial"/>
                </a:rPr>
                <a:t>: Provide a discounted price and a level of confidence in quality</a:t>
              </a:r>
              <a:endParaRPr/>
            </a:p>
            <a:p>
              <a:pPr indent="0" lvl="0" marL="0" marR="0" rtl="0" algn="l">
                <a:lnSpc>
                  <a:spcPct val="100000"/>
                </a:lnSpc>
                <a:spcBef>
                  <a:spcPts val="600"/>
                </a:spcBef>
                <a:spcAft>
                  <a:spcPts val="0"/>
                </a:spcAft>
                <a:buClr>
                  <a:schemeClr val="dk1"/>
                </a:buClr>
                <a:buSzPts val="1100"/>
                <a:buFont typeface="Arial"/>
                <a:buNone/>
              </a:pPr>
              <a:r>
                <a:rPr b="1" lang="en-GB" sz="1100">
                  <a:solidFill>
                    <a:schemeClr val="dk1"/>
                  </a:solidFill>
                  <a:latin typeface="Arial"/>
                  <a:ea typeface="Arial"/>
                  <a:cs typeface="Arial"/>
                  <a:sym typeface="Arial"/>
                </a:rPr>
                <a:t>Block contracts</a:t>
              </a:r>
              <a:r>
                <a:rPr lang="en-GB" sz="1100">
                  <a:solidFill>
                    <a:schemeClr val="dk1"/>
                  </a:solidFill>
                  <a:latin typeface="Arial"/>
                  <a:ea typeface="Arial"/>
                  <a:cs typeface="Arial"/>
                  <a:sym typeface="Arial"/>
                </a:rPr>
                <a:t>: Provide the best value price and confidence in quality, but are hard to manage to avoid paying for ‘empty beds’, reducing the cost effectiveness</a:t>
              </a:r>
              <a:endParaRPr sz="1100">
                <a:solidFill>
                  <a:schemeClr val="dk1"/>
                </a:solidFill>
                <a:latin typeface="Arial"/>
                <a:ea typeface="Arial"/>
                <a:cs typeface="Arial"/>
                <a:sym typeface="Arial"/>
              </a:endParaRPr>
            </a:p>
          </p:txBody>
        </p:sp>
      </p:grpSp>
      <p:pic>
        <p:nvPicPr>
          <p:cNvPr id="548" name="Google Shape;548;p58"/>
          <p:cNvPicPr preferRelativeResize="0"/>
          <p:nvPr/>
        </p:nvPicPr>
        <p:blipFill rotWithShape="1">
          <a:blip r:embed="rId3">
            <a:alphaModFix/>
          </a:blip>
          <a:srcRect b="1" l="37325" r="4951" t="0"/>
          <a:stretch/>
        </p:blipFill>
        <p:spPr>
          <a:xfrm>
            <a:off x="7675658" y="2093976"/>
            <a:ext cx="3941064" cy="40965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9"/>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Theory of Change Metrics </a:t>
            </a:r>
            <a:endParaRPr/>
          </a:p>
        </p:txBody>
      </p:sp>
      <p:graphicFrame>
        <p:nvGraphicFramePr>
          <p:cNvPr id="554" name="Google Shape;554;p59"/>
          <p:cNvGraphicFramePr/>
          <p:nvPr/>
        </p:nvGraphicFramePr>
        <p:xfrm>
          <a:off x="474392" y="1349553"/>
          <a:ext cx="3000000" cy="3000000"/>
        </p:xfrm>
        <a:graphic>
          <a:graphicData uri="http://schemas.openxmlformats.org/drawingml/2006/table">
            <a:tbl>
              <a:tblPr>
                <a:noFill/>
                <a:tableStyleId>{9F2AF264-7187-4CD9-89D0-4C0025173699}</a:tableStyleId>
              </a:tblPr>
              <a:tblGrid>
                <a:gridCol w="263350"/>
                <a:gridCol w="1638600"/>
                <a:gridCol w="82900"/>
                <a:gridCol w="868075"/>
                <a:gridCol w="780275"/>
                <a:gridCol w="1077775"/>
                <a:gridCol w="872950"/>
                <a:gridCol w="872950"/>
                <a:gridCol w="1058250"/>
                <a:gridCol w="872950"/>
                <a:gridCol w="390150"/>
              </a:tblGrid>
              <a:tr h="76825">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705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Outputs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3D85C6"/>
                    </a:solidFill>
                  </a:tcPr>
                </a:tc>
                <a:tc>
                  <a:txBody>
                    <a:bodyPr/>
                    <a:lstStyle/>
                    <a:p>
                      <a:pPr indent="0" lvl="0" marL="0" marR="0" rtl="0" algn="l">
                        <a:spcBef>
                          <a:spcPts val="0"/>
                        </a:spcBef>
                        <a:spcAft>
                          <a:spcPts val="0"/>
                        </a:spcAft>
                        <a:buNone/>
                      </a:pPr>
                      <a:r>
                        <a:t/>
                      </a:r>
                      <a:endParaRPr b="1" i="0" sz="6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Metric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Source of metric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Method of acquisition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When to baseline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Who will baseline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Frequency of monitoring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Who will monitor</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Data model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5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Standardised and ad hoc reports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Placements portal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During Beta-phase</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Delivery partner</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Ongoing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List of approved providers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5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Market segmentation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Placements portal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During Beta-phase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Delivery partner</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Six months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Hub/Framework contract lead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Report and data exports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5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Breadth of reporting available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Placements portal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Data model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During Beta-phase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Quartlerly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Strategic Commissioning Network</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brokerage tool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5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Placements made through portal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Placements portal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functionality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 live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Regional placement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Daily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242729"/>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705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Outcomes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FA8DC"/>
                    </a:solidFill>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Metric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Source of metric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Method of acquisition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When to baseline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Who will baseline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Frequency of monitoring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Who will monitor</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845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Improved sufficiency / supply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1" i="0" sz="6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Number of re-referrals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portal reports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Quarterly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Strategic Commissioning Network</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Reduction in the number of spot providers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Ratio of spot to framework placements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portal reports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Strategic Commissioning Network</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Streamlined process for placing children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Time to make placement</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officer self reporting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Time and motion exercise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Audit trail of conversations between commissioners and providers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Log of communication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portal reports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Standard report</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Go-live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Weekly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Focus shift towards validation of providers rather than due diligence checks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Time taken to validate providers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Level of self service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Go-live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Commissioners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Monthly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Improved placement response times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Time taken to receive placement responses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reports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Audit Log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Weekly</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Informed service development with providers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Gap analysis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Market Position Statement</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Go-live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Children are matched appropriately to placement providers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Number of three or more placement moves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903 returns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DfE returns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Performance Teams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Strategic commissioning based on improved intelligence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Needs analysis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Market Position Statement</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Go-live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0</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242729"/>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705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Impacts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9FC5E8"/>
                    </a:solidFill>
                  </a:tcPr>
                </a:tc>
                <a:tc>
                  <a:txBody>
                    <a:bodyPr/>
                    <a:lstStyle/>
                    <a:p>
                      <a:pPr indent="0" lvl="0" marL="0" marR="0" rtl="0" algn="l">
                        <a:spcBef>
                          <a:spcPts val="0"/>
                        </a:spcBef>
                        <a:spcAft>
                          <a:spcPts val="0"/>
                        </a:spcAft>
                        <a:buNone/>
                      </a:pPr>
                      <a:r>
                        <a:t/>
                      </a:r>
                      <a:endParaRPr b="0" i="0" sz="5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Metric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Source of metric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Method of acquisition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When to baseline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Who will baseline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Frequency of monitoring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rPr b="1" i="0" lang="en-GB" sz="600" u="none" strike="noStrike">
                          <a:solidFill>
                            <a:srgbClr val="000000"/>
                          </a:solidFill>
                          <a:latin typeface="Arial"/>
                          <a:ea typeface="Arial"/>
                          <a:cs typeface="Arial"/>
                          <a:sym typeface="Arial"/>
                        </a:rPr>
                        <a:t>Who will monitor</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49A"/>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Reduction in placement costs, e.g. emergency placement costs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prices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Digitised IPAs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reporting</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Quarterly</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Strategic Commissioning Network</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Local authorities do not pay more than they should</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Average fees paid</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Digitised IPAs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reporting</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Finance Teams (x14)</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Quarterly</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Increase in the right placement, first time (reduced dusruption and placement moves)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Number of three or more placement moves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903 returns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DfE returns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Performance Teams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More efficient placement process and time saved</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Time to make placement</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officer self reporting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Time and motion exercise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 (x14)</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placement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Improved safeguarding of children and youg people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Number of good quality providers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Ofsted</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reporting</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Go-live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Quality Assurance Teams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Monthly</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WM QA Group</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Shaping services to commission the right types of placement through improved intelligence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Gap and needs analysis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Market Position Statement</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Dashboard</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Go-live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Annual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Hub</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6300">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Improved forecasting and budget planning</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000000"/>
                          </a:solidFill>
                          <a:latin typeface="Arial"/>
                          <a:ea typeface="Arial"/>
                          <a:cs typeface="Arial"/>
                          <a:sym typeface="Arial"/>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Average fees paid</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Digitised IPAs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Portal reporting</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Beta-stage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Finance Teams (x14)</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Quarterly</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400" u="none" strike="noStrike">
                          <a:solidFill>
                            <a:srgbClr val="242729"/>
                          </a:solidFill>
                          <a:latin typeface="Arial"/>
                          <a:ea typeface="Arial"/>
                          <a:cs typeface="Arial"/>
                          <a:sym typeface="Arial"/>
                        </a:rPr>
                        <a:t>Commissioning Teams</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825">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825">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400" u="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55" name="Google Shape;555;p59"/>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descr="data:image/png;base64,iVBORw0KGgoAAAANSUhEUgAAAGUAAAAoCAYAAADnujR9AAACh0lEQVR4Xu2bv2sUURSFv4Ug5A+wTJFUSmxUEoKNYCN2QRACNoL2KSQQArFRCIKVFlZBLAULa0sbkYDYCRaKYMQmKRJUjL/CdWfcZXd25uzsbHaiZ8rZ8859e759w7y7Mw18qAmMA/eBK+qAsrpG2YH/4biA8gV4DZwEvg0rA0PRk02hxIjfwDHgjT5cVxqKnlU7lHTUTeCGbqEpDUXLKVRZUOL8K2AG+KFb5SsNRU+yF5Rw+AqcAN7qdr2VhqKnmAcldYk7s4e6ZbbSUPQEFSjh9hw4o9t2Kw1FT0+FEo7bwDTwSbdvKQ1FT60fKKnreeCpXqKpNBQ9sTJQwv0xcEkvYyj9ZFUWStT4CBwHdpSCXilKSk3NIFBi/E/gHPCsqKShFCXU+nxQKKnTbWA5r6yhHDyUqLgJTCQ9tK4ZBJTKezf69zxUyjFgtcIZx+VsFnjZ6RlQouPpY3QJLAJ328sbyuhgtFeO1XI6PWEo9YASs/jb1DSU+kBJZ3LVUOoH5bKh1AfKLjAJbBlKPaBE0/IC8CumYyijh7ICrHXeEs+Pfl6HYgZHgEcVzjT2h3G5ep+1eaywzj9tVVXvK0LaSHbzmYG596X/jqqCcgdYyitrKAcLZQ54UVTSUIoSan0+yEp5lzxRuaeUMxQlpaamLJR7QDQd5cavoQwPSkC4CDzRSzSVhqIn1s9K+QwcTZqMeoVEaSh6ZCqU2Mss6LbdSkPR0yuCEi2Sa8AD3TJbaSh6gnlQvgNTwAfdrrfSUPQUe0GJR4bO6jbFSkMpzihVZEGJy9W6bqEpDUXLqXOfEre7p5IXhnQHUWkoYlBtm8d4zzEeQf3z38cwDkPRU43L13Xglj6knHIfalBh5ai0T78AAAAASUVORK5CYII=" id="556" name="Google Shape;556;p59"/>
          <p:cNvSpPr/>
          <p:nvPr/>
        </p:nvSpPr>
        <p:spPr>
          <a:xfrm>
            <a:off x="12741275" y="4784725"/>
            <a:ext cx="304800" cy="30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descr="data:image/png;base64,iVBORw0KGgoAAAANSUhEUgAAAGUAAAAoCAYAAADnujR9AAACh0lEQVR4Xu2bv2sUURSFv4Ug5A+wTJFUSmxUEoKNYCN2QRACNoL2KSQQArFRCIKVFlZBLAULa0sbkYDYCRaKYMQmKRJUjL/CdWfcZXd25uzsbHaiZ8rZ8859e759w7y7Mw18qAmMA/eBK+qAsrpG2YH/4biA8gV4DZwEvg0rA0PRk02hxIjfwDHgjT5cVxqKnlU7lHTUTeCGbqEpDUXLKVRZUOL8K2AG+KFb5SsNRU+yF5Rw+AqcAN7qdr2VhqKnmAcldYk7s4e6ZbbSUPQEFSjh9hw4o9t2Kw1FT0+FEo7bwDTwSbdvKQ1FT60fKKnreeCpXqKpNBQ9sTJQwv0xcEkvYyj9ZFUWStT4CBwHdpSCXilKSk3NIFBi/E/gHPCsqKShFCXU+nxQKKnTbWA5r6yhHDyUqLgJTCQ9tK4ZBJTKezf69zxUyjFgtcIZx+VsFnjZ6RlQouPpY3QJLAJ328sbyuhgtFeO1XI6PWEo9YASs/jb1DSU+kBJZ3LVUOoH5bKh1AfKLjAJbBlKPaBE0/IC8CumYyijh7ICrHXeEs+Pfl6HYgZHgEcVzjT2h3G5ep+1eaywzj9tVVXvK0LaSHbzmYG596X/jqqCcgdYyitrKAcLZQ54UVTSUIoSan0+yEp5lzxRuaeUMxQlpaamLJR7QDQd5cavoQwPSkC4CDzRSzSVhqIn1s9K+QwcTZqMeoVEaSh6ZCqU2Mss6LbdSkPR0yuCEi2Sa8AD3TJbaSh6gnlQvgNTwAfdrrfSUPQUe0GJR4bO6jbFSkMpzihVZEGJy9W6bqEpDUXLqXOfEre7p5IXhnQHUWkoYlBtm8d4zzEeQf3z38cwDkPRU43L13Xglj6knHIfalBh5ai0T78AAAAASUVORK5CYII=" id="557" name="Google Shape;557;p59"/>
          <p:cNvSpPr/>
          <p:nvPr/>
        </p:nvSpPr>
        <p:spPr>
          <a:xfrm>
            <a:off x="5665788" y="4284663"/>
            <a:ext cx="304800" cy="30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descr="data:image/png;base64,iVBORw0KGgoAAAANSUhEUgAAAGUAAAAoCAYAAADnujR9AAACh0lEQVR4Xu2bv2sUURSFv4Ug5A+wTJFUSmxUEoKNYCN2QRACNoL2KSQQArFRCIKVFlZBLAULa0sbkYDYCRaKYMQmKRJUjL/CdWfcZXd25uzsbHaiZ8rZ8859e759w7y7Mw18qAmMA/eBK+qAsrpG2YH/4biA8gV4DZwEvg0rA0PRk02hxIjfwDHgjT5cVxqKnlU7lHTUTeCGbqEpDUXLKVRZUOL8K2AG+KFb5SsNRU+yF5Rw+AqcAN7qdr2VhqKnmAcldYk7s4e6ZbbSUPQEFSjh9hw4o9t2Kw1FT0+FEo7bwDTwSbdvKQ1FT60fKKnreeCpXqKpNBQ9sTJQwv0xcEkvYyj9ZFUWStT4CBwHdpSCXilKSk3NIFBi/E/gHPCsqKShFCXU+nxQKKnTbWA5r6yhHDyUqLgJTCQ9tK4ZBJTKezf69zxUyjFgtcIZx+VsFnjZ6RlQouPpY3QJLAJ328sbyuhgtFeO1XI6PWEo9YASs/jb1DSU+kBJZ3LVUOoH5bKh1AfKLjAJbBlKPaBE0/IC8CumYyijh7ICrHXeEs+Pfl6HYgZHgEcVzjT2h3G5ep+1eaywzj9tVVXvK0LaSHbzmYG596X/jqqCcgdYyitrKAcLZQ54UVTSUIoSan0+yEp5lzxRuaeUMxQlpaamLJR7QDQd5cavoQwPSkC4CDzRSzSVhqIn1s9K+QwcTZqMeoVEaSh6ZCqU2Mss6LbdSkPR0yuCEi2Sa8AD3TJbaSh6gnlQvgNTwAfdrrfSUPQUe0GJR4bO6jbFSkMpzihVZEGJy9W6bqEpDUXLqXOfEre7p5IXhnQHUWkoYlBtm8d4zzEeQf3z38cwDkPRU43L13Xglj6knHIfalBh5ai0T78AAAAASUVORK5CYII=" id="558" name="Google Shape;558;p59"/>
          <p:cNvSpPr/>
          <p:nvPr/>
        </p:nvSpPr>
        <p:spPr>
          <a:xfrm>
            <a:off x="9952038" y="4284663"/>
            <a:ext cx="304800" cy="30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0"/>
          <p:cNvSpPr txBox="1"/>
          <p:nvPr>
            <p:ph type="title"/>
          </p:nvPr>
        </p:nvSpPr>
        <p:spPr>
          <a:xfrm>
            <a:off x="488504" y="2747962"/>
            <a:ext cx="8420100" cy="1362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GB" sz="2800">
                <a:latin typeface="Arial"/>
                <a:ea typeface="Arial"/>
                <a:cs typeface="Arial"/>
                <a:sym typeface="Arial"/>
              </a:rPr>
              <a:t>BETA DELIVERY  </a:t>
            </a:r>
            <a:endParaRPr b="0"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1"/>
          <p:cNvSpPr/>
          <p:nvPr/>
        </p:nvSpPr>
        <p:spPr>
          <a:xfrm>
            <a:off x="750016" y="1693961"/>
            <a:ext cx="1129903" cy="655610"/>
          </a:xfrm>
          <a:prstGeom prst="rect">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Brokerage and Contracting</a:t>
            </a:r>
            <a:endParaRPr/>
          </a:p>
        </p:txBody>
      </p:sp>
      <p:sp>
        <p:nvSpPr>
          <p:cNvPr id="569" name="Google Shape;569;p61"/>
          <p:cNvSpPr/>
          <p:nvPr/>
        </p:nvSpPr>
        <p:spPr>
          <a:xfrm>
            <a:off x="747440" y="2834835"/>
            <a:ext cx="1129903" cy="744055"/>
          </a:xfrm>
          <a:prstGeom prst="rect">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Managing Active Providers/ Placements</a:t>
            </a:r>
            <a:endParaRPr sz="975">
              <a:solidFill>
                <a:schemeClr val="lt1"/>
              </a:solidFill>
              <a:latin typeface="Arial"/>
              <a:ea typeface="Arial"/>
              <a:cs typeface="Arial"/>
              <a:sym typeface="Arial"/>
            </a:endParaRPr>
          </a:p>
        </p:txBody>
      </p:sp>
      <p:sp>
        <p:nvSpPr>
          <p:cNvPr id="570" name="Google Shape;570;p61"/>
          <p:cNvSpPr/>
          <p:nvPr/>
        </p:nvSpPr>
        <p:spPr>
          <a:xfrm>
            <a:off x="750016" y="4179258"/>
            <a:ext cx="1129903" cy="744055"/>
          </a:xfrm>
          <a:prstGeom prst="rect">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Analytics</a:t>
            </a:r>
            <a:endParaRPr/>
          </a:p>
        </p:txBody>
      </p:sp>
      <p:sp>
        <p:nvSpPr>
          <p:cNvPr id="571" name="Google Shape;571;p61"/>
          <p:cNvSpPr/>
          <p:nvPr/>
        </p:nvSpPr>
        <p:spPr>
          <a:xfrm>
            <a:off x="2549541" y="759690"/>
            <a:ext cx="1129903" cy="655610"/>
          </a:xfrm>
          <a:prstGeom prst="rect">
            <a:avLst/>
          </a:prstGeom>
          <a:solidFill>
            <a:schemeClr val="accent2"/>
          </a:solidFill>
          <a:ln cap="flat" cmpd="sng" w="25400">
            <a:solidFill>
              <a:srgbClr val="3E6D99"/>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b="1" lang="en-GB" sz="1138">
                <a:solidFill>
                  <a:schemeClr val="lt1"/>
                </a:solidFill>
                <a:latin typeface="Arial"/>
                <a:ea typeface="Arial"/>
                <a:cs typeface="Arial"/>
                <a:sym typeface="Arial"/>
              </a:rPr>
              <a:t>Private Beta</a:t>
            </a:r>
            <a:endParaRPr/>
          </a:p>
          <a:p>
            <a:pPr indent="0" lvl="0" marL="0" marR="0" rtl="0" algn="ctr">
              <a:spcBef>
                <a:spcPts val="0"/>
              </a:spcBef>
              <a:spcAft>
                <a:spcPts val="0"/>
              </a:spcAft>
              <a:buNone/>
            </a:pPr>
            <a:r>
              <a:rPr b="1" lang="en-GB" sz="1138">
                <a:solidFill>
                  <a:schemeClr val="lt1"/>
                </a:solidFill>
                <a:latin typeface="Arial"/>
                <a:ea typeface="Arial"/>
                <a:cs typeface="Arial"/>
                <a:sym typeface="Arial"/>
              </a:rPr>
              <a:t>Month 1-6</a:t>
            </a:r>
            <a:endParaRPr/>
          </a:p>
        </p:txBody>
      </p:sp>
      <p:sp>
        <p:nvSpPr>
          <p:cNvPr id="572" name="Google Shape;572;p61"/>
          <p:cNvSpPr/>
          <p:nvPr/>
        </p:nvSpPr>
        <p:spPr>
          <a:xfrm>
            <a:off x="4242180" y="756348"/>
            <a:ext cx="1511106" cy="663294"/>
          </a:xfrm>
          <a:prstGeom prst="rect">
            <a:avLst/>
          </a:prstGeom>
          <a:solidFill>
            <a:schemeClr val="accent2"/>
          </a:solidFill>
          <a:ln cap="flat" cmpd="sng" w="25400">
            <a:solidFill>
              <a:srgbClr val="3E6D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138">
                <a:solidFill>
                  <a:schemeClr val="lt1"/>
                </a:solidFill>
                <a:latin typeface="Arial"/>
                <a:ea typeface="Arial"/>
                <a:cs typeface="Arial"/>
                <a:sym typeface="Arial"/>
              </a:rPr>
              <a:t>As Soon As Possible Thereafter</a:t>
            </a:r>
            <a:endParaRPr/>
          </a:p>
          <a:p>
            <a:pPr indent="0" lvl="0" marL="0" marR="0" rtl="0" algn="ctr">
              <a:spcBef>
                <a:spcPts val="0"/>
              </a:spcBef>
              <a:spcAft>
                <a:spcPts val="0"/>
              </a:spcAft>
              <a:buNone/>
            </a:pPr>
            <a:r>
              <a:rPr b="1" lang="en-GB" sz="1138">
                <a:solidFill>
                  <a:schemeClr val="lt1"/>
                </a:solidFill>
                <a:latin typeface="Arial"/>
                <a:ea typeface="Arial"/>
                <a:cs typeface="Arial"/>
                <a:sym typeface="Arial"/>
              </a:rPr>
              <a:t>6 months post beta </a:t>
            </a:r>
            <a:endParaRPr/>
          </a:p>
        </p:txBody>
      </p:sp>
      <p:sp>
        <p:nvSpPr>
          <p:cNvPr id="573" name="Google Shape;573;p61"/>
          <p:cNvSpPr/>
          <p:nvPr/>
        </p:nvSpPr>
        <p:spPr>
          <a:xfrm>
            <a:off x="6275993" y="759690"/>
            <a:ext cx="3065221" cy="655610"/>
          </a:xfrm>
          <a:prstGeom prst="rect">
            <a:avLst/>
          </a:prstGeom>
          <a:solidFill>
            <a:schemeClr val="accent2"/>
          </a:solidFill>
          <a:ln cap="flat" cmpd="sng" w="25400">
            <a:solidFill>
              <a:srgbClr val="3E6D99"/>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b="1" lang="en-GB" sz="1138">
                <a:solidFill>
                  <a:schemeClr val="lt1"/>
                </a:solidFill>
                <a:latin typeface="Arial"/>
                <a:ea typeface="Arial"/>
                <a:cs typeface="Arial"/>
                <a:sym typeface="Arial"/>
              </a:rPr>
              <a:t>Priority Backlog </a:t>
            </a:r>
            <a:endParaRPr b="1" sz="1138">
              <a:solidFill>
                <a:schemeClr val="lt1"/>
              </a:solidFill>
              <a:latin typeface="Arial"/>
              <a:ea typeface="Arial"/>
              <a:cs typeface="Arial"/>
              <a:sym typeface="Arial"/>
            </a:endParaRPr>
          </a:p>
          <a:p>
            <a:pPr indent="0" lvl="0" marL="0" marR="0" rtl="0" algn="ctr">
              <a:spcBef>
                <a:spcPts val="0"/>
              </a:spcBef>
              <a:spcAft>
                <a:spcPts val="0"/>
              </a:spcAft>
              <a:buNone/>
            </a:pPr>
            <a:r>
              <a:rPr b="1" lang="en-GB" sz="1138">
                <a:solidFill>
                  <a:schemeClr val="lt1"/>
                </a:solidFill>
                <a:latin typeface="Arial"/>
                <a:ea typeface="Arial"/>
                <a:cs typeface="Arial"/>
                <a:sym typeface="Arial"/>
              </a:rPr>
              <a:t>Post Public Beta – c.2023 </a:t>
            </a:r>
            <a:endParaRPr/>
          </a:p>
        </p:txBody>
      </p:sp>
      <p:cxnSp>
        <p:nvCxnSpPr>
          <p:cNvPr id="574" name="Google Shape;574;p61"/>
          <p:cNvCxnSpPr/>
          <p:nvPr/>
        </p:nvCxnSpPr>
        <p:spPr>
          <a:xfrm>
            <a:off x="2108563" y="1392962"/>
            <a:ext cx="0" cy="4521381"/>
          </a:xfrm>
          <a:prstGeom prst="straightConnector1">
            <a:avLst/>
          </a:prstGeom>
          <a:noFill/>
          <a:ln cap="flat" cmpd="sng" w="9525">
            <a:solidFill>
              <a:srgbClr val="BA0F17"/>
            </a:solidFill>
            <a:prstDash val="dash"/>
            <a:round/>
            <a:headEnd len="sm" w="sm" type="none"/>
            <a:tailEnd len="sm" w="sm" type="none"/>
          </a:ln>
        </p:spPr>
      </p:cxnSp>
      <p:cxnSp>
        <p:nvCxnSpPr>
          <p:cNvPr id="575" name="Google Shape;575;p61"/>
          <p:cNvCxnSpPr/>
          <p:nvPr/>
        </p:nvCxnSpPr>
        <p:spPr>
          <a:xfrm>
            <a:off x="4036695" y="1392962"/>
            <a:ext cx="0" cy="4521381"/>
          </a:xfrm>
          <a:prstGeom prst="straightConnector1">
            <a:avLst/>
          </a:prstGeom>
          <a:noFill/>
          <a:ln cap="flat" cmpd="sng" w="19050">
            <a:solidFill>
              <a:srgbClr val="BA0F17"/>
            </a:solidFill>
            <a:prstDash val="dash"/>
            <a:round/>
            <a:headEnd len="sm" w="sm" type="none"/>
            <a:tailEnd len="sm" w="sm" type="none"/>
          </a:ln>
        </p:spPr>
      </p:cxnSp>
      <p:cxnSp>
        <p:nvCxnSpPr>
          <p:cNvPr id="576" name="Google Shape;576;p61"/>
          <p:cNvCxnSpPr/>
          <p:nvPr/>
        </p:nvCxnSpPr>
        <p:spPr>
          <a:xfrm>
            <a:off x="5978979" y="1392962"/>
            <a:ext cx="0" cy="4521381"/>
          </a:xfrm>
          <a:prstGeom prst="straightConnector1">
            <a:avLst/>
          </a:prstGeom>
          <a:noFill/>
          <a:ln cap="flat" cmpd="sng" w="57150">
            <a:solidFill>
              <a:srgbClr val="BA0F17"/>
            </a:solidFill>
            <a:prstDash val="dash"/>
            <a:round/>
            <a:headEnd len="sm" w="sm" type="none"/>
            <a:tailEnd len="sm" w="sm" type="none"/>
          </a:ln>
        </p:spPr>
      </p:cxnSp>
      <p:sp>
        <p:nvSpPr>
          <p:cNvPr id="577" name="Google Shape;577;p61"/>
          <p:cNvSpPr/>
          <p:nvPr/>
        </p:nvSpPr>
        <p:spPr>
          <a:xfrm>
            <a:off x="750016" y="5303754"/>
            <a:ext cx="1129903" cy="744055"/>
          </a:xfrm>
          <a:prstGeom prst="rect">
            <a:avLst/>
          </a:prstGeom>
          <a:solidFill>
            <a:schemeClr val="accent1"/>
          </a:solidFill>
          <a:ln cap="flat" cmpd="sng" w="25400">
            <a:solidFill>
              <a:srgbClr val="880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75">
                <a:solidFill>
                  <a:schemeClr val="lt1"/>
                </a:solidFill>
                <a:latin typeface="Arial"/>
                <a:ea typeface="Arial"/>
                <a:cs typeface="Arial"/>
                <a:sym typeface="Arial"/>
              </a:rPr>
              <a:t>Infrastructure</a:t>
            </a:r>
            <a:endParaRPr/>
          </a:p>
        </p:txBody>
      </p:sp>
      <p:cxnSp>
        <p:nvCxnSpPr>
          <p:cNvPr id="578" name="Google Shape;578;p61"/>
          <p:cNvCxnSpPr/>
          <p:nvPr/>
        </p:nvCxnSpPr>
        <p:spPr>
          <a:xfrm>
            <a:off x="470204" y="2454320"/>
            <a:ext cx="8965592" cy="0"/>
          </a:xfrm>
          <a:prstGeom prst="straightConnector1">
            <a:avLst/>
          </a:prstGeom>
          <a:noFill/>
          <a:ln cap="flat" cmpd="sng" w="9525">
            <a:solidFill>
              <a:srgbClr val="BA0F17"/>
            </a:solidFill>
            <a:prstDash val="dash"/>
            <a:round/>
            <a:headEnd len="sm" w="sm" type="none"/>
            <a:tailEnd len="sm" w="sm" type="none"/>
          </a:ln>
        </p:spPr>
      </p:cxnSp>
      <p:cxnSp>
        <p:nvCxnSpPr>
          <p:cNvPr id="579" name="Google Shape;579;p61"/>
          <p:cNvCxnSpPr/>
          <p:nvPr/>
        </p:nvCxnSpPr>
        <p:spPr>
          <a:xfrm>
            <a:off x="470204" y="3957910"/>
            <a:ext cx="8965592" cy="0"/>
          </a:xfrm>
          <a:prstGeom prst="straightConnector1">
            <a:avLst/>
          </a:prstGeom>
          <a:noFill/>
          <a:ln cap="flat" cmpd="sng" w="9525">
            <a:solidFill>
              <a:srgbClr val="BA0F17"/>
            </a:solidFill>
            <a:prstDash val="dash"/>
            <a:round/>
            <a:headEnd len="sm" w="sm" type="none"/>
            <a:tailEnd len="sm" w="sm" type="none"/>
          </a:ln>
        </p:spPr>
      </p:cxnSp>
      <p:cxnSp>
        <p:nvCxnSpPr>
          <p:cNvPr id="580" name="Google Shape;580;p61"/>
          <p:cNvCxnSpPr/>
          <p:nvPr/>
        </p:nvCxnSpPr>
        <p:spPr>
          <a:xfrm>
            <a:off x="470204" y="5167856"/>
            <a:ext cx="8965592" cy="0"/>
          </a:xfrm>
          <a:prstGeom prst="straightConnector1">
            <a:avLst/>
          </a:prstGeom>
          <a:noFill/>
          <a:ln cap="flat" cmpd="sng" w="9525">
            <a:solidFill>
              <a:srgbClr val="BA0F17"/>
            </a:solidFill>
            <a:prstDash val="dash"/>
            <a:round/>
            <a:headEnd len="sm" w="sm" type="none"/>
            <a:tailEnd len="sm" w="sm" type="none"/>
          </a:ln>
        </p:spPr>
      </p:cxnSp>
      <p:cxnSp>
        <p:nvCxnSpPr>
          <p:cNvPr id="581" name="Google Shape;581;p61"/>
          <p:cNvCxnSpPr/>
          <p:nvPr/>
        </p:nvCxnSpPr>
        <p:spPr>
          <a:xfrm>
            <a:off x="500054" y="1538015"/>
            <a:ext cx="8965592" cy="0"/>
          </a:xfrm>
          <a:prstGeom prst="straightConnector1">
            <a:avLst/>
          </a:prstGeom>
          <a:noFill/>
          <a:ln cap="flat" cmpd="sng" w="9525">
            <a:solidFill>
              <a:srgbClr val="BA0F17"/>
            </a:solidFill>
            <a:prstDash val="dash"/>
            <a:round/>
            <a:headEnd len="sm" w="sm" type="none"/>
            <a:tailEnd len="sm" w="sm" type="none"/>
          </a:ln>
        </p:spPr>
      </p:cxnSp>
      <p:sp>
        <p:nvSpPr>
          <p:cNvPr id="582" name="Google Shape;582;p61"/>
          <p:cNvSpPr/>
          <p:nvPr/>
        </p:nvSpPr>
        <p:spPr>
          <a:xfrm>
            <a:off x="2157065" y="1573846"/>
            <a:ext cx="1123174" cy="20957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Digitised IPA </a:t>
            </a:r>
            <a:endParaRPr sz="1463">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(All Frameworks) </a:t>
            </a:r>
            <a:endParaRPr sz="1463">
              <a:solidFill>
                <a:schemeClr val="dk1"/>
              </a:solidFill>
              <a:latin typeface="Arial"/>
              <a:ea typeface="Arial"/>
              <a:cs typeface="Arial"/>
              <a:sym typeface="Arial"/>
            </a:endParaRPr>
          </a:p>
        </p:txBody>
      </p:sp>
      <p:sp>
        <p:nvSpPr>
          <p:cNvPr id="583" name="Google Shape;583;p61"/>
          <p:cNvSpPr/>
          <p:nvPr/>
        </p:nvSpPr>
        <p:spPr>
          <a:xfrm>
            <a:off x="2145927" y="2521413"/>
            <a:ext cx="1405818" cy="71974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Provider Directory </a:t>
            </a:r>
            <a:endParaRPr sz="1463">
              <a:solidFill>
                <a:schemeClr val="dk1"/>
              </a:solidFill>
              <a:latin typeface="Arial"/>
              <a:ea typeface="Arial"/>
              <a:cs typeface="Arial"/>
              <a:sym typeface="Arial"/>
            </a:endParaRPr>
          </a:p>
          <a:p>
            <a:pPr indent="0" lvl="0" marL="0" marR="0" rtl="0" algn="ctr">
              <a:spcBef>
                <a:spcPts val="0"/>
              </a:spcBef>
              <a:spcAft>
                <a:spcPts val="0"/>
              </a:spcAft>
              <a:buNone/>
            </a:pPr>
            <a:r>
              <a:rPr b="1" i="1" lang="en-GB" sz="650">
                <a:solidFill>
                  <a:schemeClr val="dk1"/>
                </a:solidFill>
                <a:latin typeface="Arial"/>
                <a:ea typeface="Arial"/>
                <a:cs typeface="Arial"/>
                <a:sym typeface="Arial"/>
              </a:rPr>
              <a:t>(</a:t>
            </a:r>
            <a:r>
              <a:rPr i="1" lang="en-GB" sz="650">
                <a:solidFill>
                  <a:schemeClr val="dk1"/>
                </a:solidFill>
                <a:latin typeface="Arial"/>
                <a:ea typeface="Arial"/>
                <a:cs typeface="Arial"/>
                <a:sym typeface="Arial"/>
              </a:rPr>
              <a:t>Powers brokerage)</a:t>
            </a:r>
            <a:endParaRPr i="1" sz="1463">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Who is available in the area, what do they provide, which frameworks (if any) are they registered on, who is contact for what...</a:t>
            </a:r>
            <a:endParaRPr sz="650">
              <a:solidFill>
                <a:schemeClr val="dk1"/>
              </a:solidFill>
              <a:latin typeface="Arial"/>
              <a:ea typeface="Arial"/>
              <a:cs typeface="Arial"/>
              <a:sym typeface="Arial"/>
            </a:endParaRPr>
          </a:p>
        </p:txBody>
      </p:sp>
      <p:sp>
        <p:nvSpPr>
          <p:cNvPr id="584" name="Google Shape;584;p61"/>
          <p:cNvSpPr/>
          <p:nvPr/>
        </p:nvSpPr>
        <p:spPr>
          <a:xfrm>
            <a:off x="6100942" y="2522482"/>
            <a:ext cx="1136632" cy="44612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Provider Compliance Mgmt</a:t>
            </a:r>
            <a:endParaRPr b="1" sz="650">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Manage providers’ provision of proofs of insurance, registrations, etc</a:t>
            </a:r>
            <a:endParaRPr/>
          </a:p>
        </p:txBody>
      </p:sp>
      <p:sp>
        <p:nvSpPr>
          <p:cNvPr id="585" name="Google Shape;585;p61"/>
          <p:cNvSpPr/>
          <p:nvPr/>
        </p:nvSpPr>
        <p:spPr>
          <a:xfrm>
            <a:off x="6100942" y="1575432"/>
            <a:ext cx="1133899" cy="41968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Easy Referrals for SWs</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Generate Referrals from Within Liquid Logic, OLM, or Mosaic</a:t>
            </a:r>
            <a:endParaRPr/>
          </a:p>
        </p:txBody>
      </p:sp>
      <p:sp>
        <p:nvSpPr>
          <p:cNvPr id="586" name="Google Shape;586;p61"/>
          <p:cNvSpPr/>
          <p:nvPr/>
        </p:nvSpPr>
        <p:spPr>
          <a:xfrm>
            <a:off x="2151851" y="4029128"/>
            <a:ext cx="1398113" cy="33717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Ensure the right data is captured and made available to analysts at Hub and elsewhere through API</a:t>
            </a:r>
            <a:endParaRPr/>
          </a:p>
        </p:txBody>
      </p:sp>
      <p:sp>
        <p:nvSpPr>
          <p:cNvPr id="587" name="Google Shape;587;p61"/>
          <p:cNvSpPr/>
          <p:nvPr/>
        </p:nvSpPr>
        <p:spPr>
          <a:xfrm>
            <a:off x="2158188" y="4385903"/>
            <a:ext cx="1404150" cy="32371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Standard DPA and reference DPIA agreed between the 14 to enable data sharing for this analysis</a:t>
            </a:r>
            <a:endParaRPr/>
          </a:p>
        </p:txBody>
      </p:sp>
      <p:sp>
        <p:nvSpPr>
          <p:cNvPr id="588" name="Google Shape;588;p61"/>
          <p:cNvSpPr/>
          <p:nvPr/>
        </p:nvSpPr>
        <p:spPr>
          <a:xfrm>
            <a:off x="6100942" y="4042759"/>
            <a:ext cx="1938300" cy="77258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Making it Easy for Third Parties to Create Services for Us Using This Data</a:t>
            </a:r>
            <a:endParaRPr/>
          </a:p>
          <a:p>
            <a:pPr indent="0" lvl="0" marL="0" marR="0" rtl="0" algn="ctr">
              <a:spcBef>
                <a:spcPts val="488"/>
              </a:spcBef>
              <a:spcAft>
                <a:spcPts val="0"/>
              </a:spcAft>
              <a:buNone/>
            </a:pPr>
            <a:r>
              <a:rPr lang="en-GB" sz="650">
                <a:solidFill>
                  <a:schemeClr val="dk1"/>
                </a:solidFill>
                <a:latin typeface="Arial"/>
                <a:ea typeface="Arial"/>
                <a:cs typeface="Arial"/>
                <a:sym typeface="Arial"/>
              </a:rPr>
              <a:t>Description of data (scope, data model, quality) available for third parties (analytics firms, academics) to plan products and research. Synthetic dataset? Interfaces for managing access, payments, etc?</a:t>
            </a:r>
            <a:endParaRPr/>
          </a:p>
        </p:txBody>
      </p:sp>
      <p:sp>
        <p:nvSpPr>
          <p:cNvPr id="589" name="Google Shape;589;p61"/>
          <p:cNvSpPr/>
          <p:nvPr/>
        </p:nvSpPr>
        <p:spPr>
          <a:xfrm>
            <a:off x="6103234" y="3004650"/>
            <a:ext cx="1128927" cy="39612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Inspections App for Field Workers</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Schedule quality monitoring visits, record outcomes.</a:t>
            </a:r>
            <a:endParaRPr/>
          </a:p>
        </p:txBody>
      </p:sp>
      <p:sp>
        <p:nvSpPr>
          <p:cNvPr id="590" name="Google Shape;590;p61"/>
          <p:cNvSpPr/>
          <p:nvPr/>
        </p:nvSpPr>
        <p:spPr>
          <a:xfrm>
            <a:off x="3505792" y="5893378"/>
            <a:ext cx="1497617" cy="3237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n.b. unlikely to get </a:t>
            </a:r>
            <a:r>
              <a:rPr i="1" lang="en-GB" sz="650">
                <a:solidFill>
                  <a:schemeClr val="dk1"/>
                </a:solidFill>
                <a:latin typeface="Arial"/>
                <a:ea typeface="Arial"/>
                <a:cs typeface="Arial"/>
                <a:sym typeface="Arial"/>
              </a:rPr>
              <a:t>all</a:t>
            </a:r>
            <a:r>
              <a:rPr lang="en-GB" sz="650">
                <a:solidFill>
                  <a:schemeClr val="dk1"/>
                </a:solidFill>
                <a:latin typeface="Arial"/>
                <a:ea typeface="Arial"/>
                <a:cs typeface="Arial"/>
                <a:sym typeface="Arial"/>
              </a:rPr>
              <a:t> features to the right of this line within the initial 350k</a:t>
            </a:r>
            <a:endParaRPr/>
          </a:p>
        </p:txBody>
      </p:sp>
      <p:sp>
        <p:nvSpPr>
          <p:cNvPr id="591" name="Google Shape;591;p61"/>
          <p:cNvSpPr/>
          <p:nvPr/>
        </p:nvSpPr>
        <p:spPr>
          <a:xfrm>
            <a:off x="5365603" y="5865421"/>
            <a:ext cx="1595905" cy="3237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n.b. unlikely to get </a:t>
            </a:r>
            <a:r>
              <a:rPr i="1" lang="en-GB" sz="650">
                <a:solidFill>
                  <a:schemeClr val="dk1"/>
                </a:solidFill>
                <a:latin typeface="Arial"/>
                <a:ea typeface="Arial"/>
                <a:cs typeface="Arial"/>
                <a:sym typeface="Arial"/>
              </a:rPr>
              <a:t>any</a:t>
            </a:r>
            <a:r>
              <a:rPr lang="en-GB" sz="650">
                <a:solidFill>
                  <a:schemeClr val="dk1"/>
                </a:solidFill>
                <a:latin typeface="Arial"/>
                <a:ea typeface="Arial"/>
                <a:cs typeface="Arial"/>
                <a:sym typeface="Arial"/>
              </a:rPr>
              <a:t> of the features to the right of this line within the initial 350k</a:t>
            </a:r>
            <a:endParaRPr/>
          </a:p>
        </p:txBody>
      </p:sp>
      <p:sp>
        <p:nvSpPr>
          <p:cNvPr id="592" name="Google Shape;592;p61"/>
          <p:cNvSpPr/>
          <p:nvPr/>
        </p:nvSpPr>
        <p:spPr>
          <a:xfrm>
            <a:off x="6103233" y="3441568"/>
            <a:ext cx="1128927" cy="44919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‘Voice of Child’ Surveys </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Survey children on their experience, integrate into main dataset</a:t>
            </a:r>
            <a:endParaRPr/>
          </a:p>
        </p:txBody>
      </p:sp>
      <p:sp>
        <p:nvSpPr>
          <p:cNvPr id="593" name="Google Shape;593;p61"/>
          <p:cNvSpPr/>
          <p:nvPr/>
        </p:nvSpPr>
        <p:spPr>
          <a:xfrm>
            <a:off x="7808604" y="3049570"/>
            <a:ext cx="1398112" cy="39535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Outcomes Monitoring</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E.g. </a:t>
            </a:r>
            <a:r>
              <a:rPr lang="en-GB" sz="650" u="sng">
                <a:solidFill>
                  <a:schemeClr val="dk1"/>
                </a:solidFill>
                <a:latin typeface="Arial"/>
                <a:ea typeface="Arial"/>
                <a:cs typeface="Arial"/>
                <a:sym typeface="Arial"/>
                <a:hlinkClick r:id="rId3">
                  <a:extLst>
                    <a:ext uri="{A12FA001-AC4F-418D-AE19-62706E023703}">
                      <ahyp:hlinkClr val="tx"/>
                    </a:ext>
                  </a:extLst>
                </a:hlinkClick>
              </a:rPr>
              <a:t>BERRI</a:t>
            </a:r>
            <a:r>
              <a:rPr lang="en-GB" sz="650">
                <a:solidFill>
                  <a:schemeClr val="dk1"/>
                </a:solidFill>
                <a:latin typeface="Arial"/>
                <a:ea typeface="Arial"/>
                <a:cs typeface="Arial"/>
                <a:sym typeface="Arial"/>
              </a:rPr>
              <a:t> surveys for monitoring emotional wellbeing – integrate into main dataset.</a:t>
            </a:r>
            <a:endParaRPr/>
          </a:p>
        </p:txBody>
      </p:sp>
      <p:sp>
        <p:nvSpPr>
          <p:cNvPr id="594" name="Google Shape;594;p61"/>
          <p:cNvSpPr/>
          <p:nvPr/>
        </p:nvSpPr>
        <p:spPr>
          <a:xfrm>
            <a:off x="4139584" y="4034009"/>
            <a:ext cx="1398112" cy="39535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Standard Reports</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Development of standard reports at LA and regional level for commissioners and placement teams</a:t>
            </a:r>
            <a:endParaRPr/>
          </a:p>
        </p:txBody>
      </p:sp>
      <p:sp>
        <p:nvSpPr>
          <p:cNvPr id="595" name="Google Shape;595;p61"/>
          <p:cNvSpPr/>
          <p:nvPr/>
        </p:nvSpPr>
        <p:spPr>
          <a:xfrm>
            <a:off x="4138717" y="4489324"/>
            <a:ext cx="1398112" cy="39535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Provider Dashboard</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Disclose planned demand and areas of undersupply to providers – to aid expansion planning </a:t>
            </a:r>
            <a:endParaRPr/>
          </a:p>
        </p:txBody>
      </p:sp>
      <p:sp>
        <p:nvSpPr>
          <p:cNvPr id="596" name="Google Shape;596;p61"/>
          <p:cNvSpPr/>
          <p:nvPr/>
        </p:nvSpPr>
        <p:spPr>
          <a:xfrm>
            <a:off x="7808604" y="2522482"/>
            <a:ext cx="1375778" cy="44612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(Interface to?) Contract Mgmt</a:t>
            </a:r>
            <a:endParaRPr b="1" sz="650">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eSigning. Tracking SLAs and milestones. PO mgmt. and scheduling payments. See </a:t>
            </a:r>
            <a:r>
              <a:rPr lang="en-GB" sz="650" u="sng">
                <a:solidFill>
                  <a:schemeClr val="dk1"/>
                </a:solidFill>
                <a:latin typeface="Arial"/>
                <a:ea typeface="Arial"/>
                <a:cs typeface="Arial"/>
                <a:sym typeface="Arial"/>
                <a:hlinkClick r:id="rId4">
                  <a:extLst>
                    <a:ext uri="{A12FA001-AC4F-418D-AE19-62706E023703}">
                      <ahyp:hlinkClr val="tx"/>
                    </a:ext>
                  </a:extLst>
                </a:hlinkClick>
              </a:rPr>
              <a:t>controcc</a:t>
            </a:r>
            <a:r>
              <a:rPr lang="en-GB" sz="650">
                <a:solidFill>
                  <a:schemeClr val="dk1"/>
                </a:solidFill>
                <a:latin typeface="Arial"/>
                <a:ea typeface="Arial"/>
                <a:cs typeface="Arial"/>
                <a:sym typeface="Arial"/>
              </a:rPr>
              <a:t>.</a:t>
            </a:r>
            <a:endParaRPr/>
          </a:p>
        </p:txBody>
      </p:sp>
      <p:sp>
        <p:nvSpPr>
          <p:cNvPr id="597" name="Google Shape;597;p61"/>
          <p:cNvSpPr/>
          <p:nvPr/>
        </p:nvSpPr>
        <p:spPr>
          <a:xfrm>
            <a:off x="2151850" y="5521082"/>
            <a:ext cx="1129903" cy="304159"/>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Data Model</a:t>
            </a:r>
            <a:endParaRPr sz="650">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Lists appropriate to regional variations </a:t>
            </a:r>
            <a:endParaRPr sz="1463">
              <a:solidFill>
                <a:schemeClr val="dk1"/>
              </a:solidFill>
              <a:latin typeface="Arial"/>
              <a:ea typeface="Arial"/>
              <a:cs typeface="Arial"/>
              <a:sym typeface="Arial"/>
            </a:endParaRPr>
          </a:p>
        </p:txBody>
      </p:sp>
      <p:sp>
        <p:nvSpPr>
          <p:cNvPr id="598" name="Google Shape;598;p61"/>
          <p:cNvSpPr/>
          <p:nvPr/>
        </p:nvSpPr>
        <p:spPr>
          <a:xfrm>
            <a:off x="3443937" y="5568246"/>
            <a:ext cx="483860" cy="20994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API</a:t>
            </a:r>
            <a:endParaRPr sz="650">
              <a:solidFill>
                <a:schemeClr val="dk1"/>
              </a:solidFill>
              <a:latin typeface="Arial"/>
              <a:ea typeface="Arial"/>
              <a:cs typeface="Arial"/>
              <a:sym typeface="Arial"/>
            </a:endParaRPr>
          </a:p>
        </p:txBody>
      </p:sp>
      <p:sp>
        <p:nvSpPr>
          <p:cNvPr id="599" name="Google Shape;599;p61"/>
          <p:cNvSpPr/>
          <p:nvPr/>
        </p:nvSpPr>
        <p:spPr>
          <a:xfrm>
            <a:off x="2151968" y="5845975"/>
            <a:ext cx="1129903" cy="20994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Replicable Hosting</a:t>
            </a:r>
            <a:endParaRPr sz="650">
              <a:solidFill>
                <a:schemeClr val="dk1"/>
              </a:solidFill>
              <a:latin typeface="Arial"/>
              <a:ea typeface="Arial"/>
              <a:cs typeface="Arial"/>
              <a:sym typeface="Arial"/>
            </a:endParaRPr>
          </a:p>
        </p:txBody>
      </p:sp>
      <p:sp>
        <p:nvSpPr>
          <p:cNvPr id="600" name="Google Shape;600;p61"/>
          <p:cNvSpPr/>
          <p:nvPr/>
        </p:nvSpPr>
        <p:spPr>
          <a:xfrm>
            <a:off x="2153641" y="1806733"/>
            <a:ext cx="1116445" cy="20957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Request for Placement  </a:t>
            </a:r>
            <a:endParaRPr/>
          </a:p>
        </p:txBody>
      </p:sp>
      <p:sp>
        <p:nvSpPr>
          <p:cNvPr id="601" name="Google Shape;601;p61"/>
          <p:cNvSpPr/>
          <p:nvPr/>
        </p:nvSpPr>
        <p:spPr>
          <a:xfrm>
            <a:off x="2159224" y="4734215"/>
            <a:ext cx="1116444" cy="25668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Provider Status</a:t>
            </a:r>
            <a:endParaRPr sz="650">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Rag Rating  (dashboard)   </a:t>
            </a:r>
            <a:endParaRPr sz="650">
              <a:solidFill>
                <a:schemeClr val="dk1"/>
              </a:solidFill>
              <a:latin typeface="Arial"/>
              <a:ea typeface="Arial"/>
              <a:cs typeface="Arial"/>
              <a:sym typeface="Arial"/>
            </a:endParaRPr>
          </a:p>
        </p:txBody>
      </p:sp>
      <p:sp>
        <p:nvSpPr>
          <p:cNvPr id="602" name="Google Shape;602;p61"/>
          <p:cNvSpPr/>
          <p:nvPr/>
        </p:nvSpPr>
        <p:spPr>
          <a:xfrm>
            <a:off x="2139037" y="3489289"/>
            <a:ext cx="1405816" cy="40136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Mechanism for loading and managing data to the Portal from providers.</a:t>
            </a:r>
            <a:endParaRPr sz="650">
              <a:solidFill>
                <a:schemeClr val="dk1"/>
              </a:solidFill>
              <a:latin typeface="Arial"/>
              <a:ea typeface="Arial"/>
              <a:cs typeface="Arial"/>
              <a:sym typeface="Arial"/>
            </a:endParaRPr>
          </a:p>
        </p:txBody>
      </p:sp>
      <p:sp>
        <p:nvSpPr>
          <p:cNvPr id="603" name="Google Shape;603;p61"/>
          <p:cNvSpPr/>
          <p:nvPr/>
        </p:nvSpPr>
        <p:spPr>
          <a:xfrm>
            <a:off x="4139962" y="1599267"/>
            <a:ext cx="1129903" cy="24322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Ingest of data from current system (2 years TBC)  </a:t>
            </a:r>
            <a:endParaRPr/>
          </a:p>
        </p:txBody>
      </p:sp>
      <p:sp>
        <p:nvSpPr>
          <p:cNvPr id="604" name="Google Shape;604;p61"/>
          <p:cNvSpPr/>
          <p:nvPr/>
        </p:nvSpPr>
        <p:spPr>
          <a:xfrm>
            <a:off x="4139962" y="1903632"/>
            <a:ext cx="1129903" cy="24322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Aspirational requirements </a:t>
            </a:r>
            <a:r>
              <a:rPr b="1" lang="en-GB" sz="650">
                <a:solidFill>
                  <a:schemeClr val="dk1"/>
                </a:solidFill>
                <a:latin typeface="Arial"/>
                <a:ea typeface="Arial"/>
                <a:cs typeface="Arial"/>
                <a:sym typeface="Arial"/>
              </a:rPr>
              <a:t>(Narinder) </a:t>
            </a:r>
            <a:r>
              <a:rPr lang="en-GB" sz="650">
                <a:solidFill>
                  <a:schemeClr val="dk1"/>
                </a:solidFill>
                <a:latin typeface="Arial"/>
                <a:ea typeface="Arial"/>
                <a:cs typeface="Arial"/>
                <a:sym typeface="Arial"/>
              </a:rPr>
              <a:t>  </a:t>
            </a:r>
            <a:endParaRPr sz="650">
              <a:solidFill>
                <a:schemeClr val="dk1"/>
              </a:solidFill>
              <a:latin typeface="Arial"/>
              <a:ea typeface="Arial"/>
              <a:cs typeface="Arial"/>
              <a:sym typeface="Arial"/>
            </a:endParaRPr>
          </a:p>
        </p:txBody>
      </p:sp>
      <p:sp>
        <p:nvSpPr>
          <p:cNvPr id="605" name="Google Shape;605;p61"/>
          <p:cNvSpPr/>
          <p:nvPr/>
        </p:nvSpPr>
        <p:spPr>
          <a:xfrm>
            <a:off x="4140196" y="4925364"/>
            <a:ext cx="1399088" cy="24322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Performance of provider </a:t>
            </a:r>
            <a:endParaRPr sz="650">
              <a:solidFill>
                <a:schemeClr val="dk1"/>
              </a:solidFill>
              <a:latin typeface="Arial"/>
              <a:ea typeface="Arial"/>
              <a:cs typeface="Arial"/>
              <a:sym typeface="Arial"/>
            </a:endParaRPr>
          </a:p>
        </p:txBody>
      </p:sp>
      <p:sp>
        <p:nvSpPr>
          <p:cNvPr id="606" name="Google Shape;606;p61"/>
          <p:cNvSpPr/>
          <p:nvPr/>
        </p:nvSpPr>
        <p:spPr>
          <a:xfrm>
            <a:off x="4142047" y="2568586"/>
            <a:ext cx="1129903" cy="24322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Management of Breakdown of Placement (</a:t>
            </a:r>
            <a:r>
              <a:rPr b="1" lang="en-GB" sz="650">
                <a:solidFill>
                  <a:schemeClr val="dk1"/>
                </a:solidFill>
                <a:latin typeface="Arial"/>
                <a:ea typeface="Arial"/>
                <a:cs typeface="Arial"/>
                <a:sym typeface="Arial"/>
              </a:rPr>
              <a:t>Andy</a:t>
            </a:r>
            <a:r>
              <a:rPr lang="en-GB" sz="650">
                <a:solidFill>
                  <a:schemeClr val="dk1"/>
                </a:solidFill>
                <a:latin typeface="Arial"/>
                <a:ea typeface="Arial"/>
                <a:cs typeface="Arial"/>
                <a:sym typeface="Arial"/>
              </a:rPr>
              <a:t>) </a:t>
            </a:r>
            <a:endParaRPr sz="650">
              <a:solidFill>
                <a:schemeClr val="dk1"/>
              </a:solidFill>
              <a:latin typeface="Arial"/>
              <a:ea typeface="Arial"/>
              <a:cs typeface="Arial"/>
              <a:sym typeface="Arial"/>
            </a:endParaRPr>
          </a:p>
        </p:txBody>
      </p:sp>
      <p:sp>
        <p:nvSpPr>
          <p:cNvPr id="607" name="Google Shape;607;p61"/>
          <p:cNvSpPr/>
          <p:nvPr/>
        </p:nvSpPr>
        <p:spPr>
          <a:xfrm>
            <a:off x="2145764" y="2042366"/>
            <a:ext cx="1533680" cy="20957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Workflow between providers and PO </a:t>
            </a:r>
            <a:endParaRPr sz="650">
              <a:solidFill>
                <a:schemeClr val="dk1"/>
              </a:solidFill>
              <a:latin typeface="Arial"/>
              <a:ea typeface="Arial"/>
              <a:cs typeface="Arial"/>
              <a:sym typeface="Arial"/>
            </a:endParaRPr>
          </a:p>
        </p:txBody>
      </p:sp>
      <p:sp>
        <p:nvSpPr>
          <p:cNvPr id="608" name="Google Shape;608;p61"/>
          <p:cNvSpPr/>
          <p:nvPr/>
        </p:nvSpPr>
        <p:spPr>
          <a:xfrm>
            <a:off x="2151457" y="5193457"/>
            <a:ext cx="1134967" cy="30352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b="1" lang="en-GB" sz="650">
                <a:solidFill>
                  <a:schemeClr val="dk1"/>
                </a:solidFill>
                <a:latin typeface="Arial"/>
                <a:ea typeface="Arial"/>
                <a:cs typeface="Arial"/>
                <a:sym typeface="Arial"/>
              </a:rPr>
              <a:t>Login/Admin </a:t>
            </a:r>
            <a:endParaRPr sz="650">
              <a:solidFill>
                <a:schemeClr val="dk1"/>
              </a:solidFill>
              <a:latin typeface="Arial"/>
              <a:ea typeface="Arial"/>
              <a:cs typeface="Arial"/>
              <a:sym typeface="Arial"/>
            </a:endParaRPr>
          </a:p>
          <a:p>
            <a:pPr indent="0" lvl="0" marL="0" marR="0" rtl="0" algn="ctr">
              <a:spcBef>
                <a:spcPts val="0"/>
              </a:spcBef>
              <a:spcAft>
                <a:spcPts val="0"/>
              </a:spcAft>
              <a:buNone/>
            </a:pPr>
            <a:r>
              <a:rPr lang="en-GB" sz="650">
                <a:solidFill>
                  <a:schemeClr val="dk1"/>
                </a:solidFill>
                <a:latin typeface="Arial"/>
                <a:ea typeface="Arial"/>
                <a:cs typeface="Arial"/>
                <a:sym typeface="Arial"/>
              </a:rPr>
              <a:t> Users and access to system </a:t>
            </a:r>
            <a:endParaRPr/>
          </a:p>
          <a:p>
            <a:pPr indent="0" lvl="0" marL="0" marR="0" rtl="0" algn="ctr">
              <a:spcBef>
                <a:spcPts val="0"/>
              </a:spcBef>
              <a:spcAft>
                <a:spcPts val="0"/>
              </a:spcAft>
              <a:buNone/>
            </a:pPr>
            <a:r>
              <a:rPr lang="en-GB" sz="650">
                <a:solidFill>
                  <a:schemeClr val="dk1"/>
                </a:solidFill>
                <a:latin typeface="Arial"/>
                <a:ea typeface="Arial"/>
                <a:cs typeface="Arial"/>
                <a:sym typeface="Arial"/>
              </a:rPr>
              <a:t>Control of permissions </a:t>
            </a:r>
            <a:endParaRPr/>
          </a:p>
        </p:txBody>
      </p:sp>
      <p:sp>
        <p:nvSpPr>
          <p:cNvPr id="609" name="Google Shape;609;p61"/>
          <p:cNvSpPr/>
          <p:nvPr/>
        </p:nvSpPr>
        <p:spPr>
          <a:xfrm>
            <a:off x="8316828" y="1254999"/>
            <a:ext cx="1022228" cy="16247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spcBef>
                <a:spcPts val="0"/>
              </a:spcBef>
              <a:spcAft>
                <a:spcPts val="0"/>
              </a:spcAft>
              <a:buNone/>
            </a:pPr>
            <a:r>
              <a:rPr lang="en-GB" sz="650">
                <a:solidFill>
                  <a:schemeClr val="dk1"/>
                </a:solidFill>
                <a:latin typeface="Arial"/>
                <a:ea typeface="Arial"/>
                <a:cs typeface="Arial"/>
                <a:sym typeface="Arial"/>
              </a:rPr>
              <a:t>To be validated with POs</a:t>
            </a:r>
            <a:endParaRPr sz="1463">
              <a:solidFill>
                <a:schemeClr val="dk1"/>
              </a:solidFill>
              <a:latin typeface="Arial"/>
              <a:ea typeface="Arial"/>
              <a:cs typeface="Arial"/>
              <a:sym typeface="Arial"/>
            </a:endParaRPr>
          </a:p>
        </p:txBody>
      </p:sp>
      <p:sp>
        <p:nvSpPr>
          <p:cNvPr id="610" name="Google Shape;610;p61"/>
          <p:cNvSpPr txBox="1"/>
          <p:nvPr/>
        </p:nvSpPr>
        <p:spPr>
          <a:xfrm>
            <a:off x="822036" y="756348"/>
            <a:ext cx="14858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SCOPE</a:t>
            </a:r>
            <a:endParaRPr/>
          </a:p>
        </p:txBody>
      </p:sp>
      <p:sp>
        <p:nvSpPr>
          <p:cNvPr id="611" name="Google Shape;611;p61"/>
          <p:cNvSpPr/>
          <p:nvPr/>
        </p:nvSpPr>
        <p:spPr>
          <a:xfrm>
            <a:off x="2099889" y="233646"/>
            <a:ext cx="262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2" name="Google Shape;612;p61"/>
          <p:cNvSpPr/>
          <p:nvPr/>
        </p:nvSpPr>
        <p:spPr>
          <a:xfrm>
            <a:off x="2471438" y="133964"/>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User Research</a:t>
            </a:r>
            <a:endParaRPr>
              <a:solidFill>
                <a:schemeClr val="lt1"/>
              </a:solidFill>
            </a:endParaRPr>
          </a:p>
        </p:txBody>
      </p:sp>
      <p:sp>
        <p:nvSpPr>
          <p:cNvPr id="613" name="Google Shape;613;p61"/>
          <p:cNvSpPr/>
          <p:nvPr/>
        </p:nvSpPr>
        <p:spPr>
          <a:xfrm>
            <a:off x="3822886" y="233646"/>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4" name="Google Shape;614;p61"/>
          <p:cNvSpPr/>
          <p:nvPr/>
        </p:nvSpPr>
        <p:spPr>
          <a:xfrm>
            <a:off x="4191463" y="133964"/>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Product Roadmap</a:t>
            </a:r>
            <a:endParaRPr>
              <a:solidFill>
                <a:schemeClr val="lt1"/>
              </a:solidFill>
            </a:endParaRPr>
          </a:p>
        </p:txBody>
      </p:sp>
      <p:sp>
        <p:nvSpPr>
          <p:cNvPr id="615" name="Google Shape;615;p61"/>
          <p:cNvSpPr/>
          <p:nvPr/>
        </p:nvSpPr>
        <p:spPr>
          <a:xfrm>
            <a:off x="5542911" y="233646"/>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6" name="Google Shape;616;p61"/>
          <p:cNvSpPr/>
          <p:nvPr/>
        </p:nvSpPr>
        <p:spPr>
          <a:xfrm>
            <a:off x="5911488" y="133964"/>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Benefits Case</a:t>
            </a:r>
            <a:endParaRPr>
              <a:solidFill>
                <a:schemeClr val="lt1"/>
              </a:solidFill>
            </a:endParaRPr>
          </a:p>
        </p:txBody>
      </p:sp>
      <p:sp>
        <p:nvSpPr>
          <p:cNvPr id="617" name="Google Shape;617;p61"/>
          <p:cNvSpPr/>
          <p:nvPr/>
        </p:nvSpPr>
        <p:spPr>
          <a:xfrm>
            <a:off x="7261099" y="233646"/>
            <a:ext cx="256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8" name="Google Shape;618;p61"/>
          <p:cNvSpPr/>
          <p:nvPr/>
        </p:nvSpPr>
        <p:spPr>
          <a:xfrm>
            <a:off x="7624165" y="133964"/>
            <a:ext cx="1228500" cy="504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Delivery Plan</a:t>
            </a:r>
            <a:endParaRPr>
              <a:solidFill>
                <a:schemeClr val="lt1"/>
              </a:solidFill>
            </a:endParaRPr>
          </a:p>
        </p:txBody>
      </p:sp>
      <p:sp>
        <p:nvSpPr>
          <p:cNvPr id="619" name="Google Shape;619;p61"/>
          <p:cNvSpPr/>
          <p:nvPr/>
        </p:nvSpPr>
        <p:spPr>
          <a:xfrm>
            <a:off x="747451" y="133964"/>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Project Context</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2"/>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625" name="Google Shape;625;p62"/>
          <p:cNvPicPr preferRelativeResize="0"/>
          <p:nvPr/>
        </p:nvPicPr>
        <p:blipFill rotWithShape="1">
          <a:blip r:embed="rId3">
            <a:alphaModFix/>
          </a:blip>
          <a:srcRect b="0" l="0" r="0" t="0"/>
          <a:stretch/>
        </p:blipFill>
        <p:spPr>
          <a:xfrm>
            <a:off x="0" y="764704"/>
            <a:ext cx="9906000" cy="5288875"/>
          </a:xfrm>
          <a:prstGeom prst="rect">
            <a:avLst/>
          </a:prstGeom>
          <a:noFill/>
          <a:ln>
            <a:noFill/>
          </a:ln>
        </p:spPr>
      </p:pic>
      <p:sp>
        <p:nvSpPr>
          <p:cNvPr id="626" name="Google Shape;626;p62"/>
          <p:cNvSpPr txBox="1"/>
          <p:nvPr/>
        </p:nvSpPr>
        <p:spPr>
          <a:xfrm>
            <a:off x="489527" y="166255"/>
            <a:ext cx="84239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Arial"/>
                <a:ea typeface="Arial"/>
                <a:cs typeface="Arial"/>
                <a:sym typeface="Arial"/>
              </a:rPr>
              <a:t>Delivery Plan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800"/>
              <a:buNone/>
            </a:pPr>
            <a:r>
              <a:rPr b="1" lang="en-GB" sz="2800"/>
              <a:t>Summary  </a:t>
            </a:r>
            <a:endParaRPr/>
          </a:p>
          <a:p>
            <a:pPr indent="0" lvl="0" marL="0" rtl="0" algn="l">
              <a:spcBef>
                <a:spcPts val="400"/>
              </a:spcBef>
              <a:spcAft>
                <a:spcPts val="0"/>
              </a:spcAft>
              <a:buClr>
                <a:schemeClr val="dk1"/>
              </a:buClr>
              <a:buSzPts val="2000"/>
              <a:buNone/>
            </a:pPr>
            <a:r>
              <a:rPr b="1" lang="en-GB" sz="2000"/>
              <a:t>Objective</a:t>
            </a:r>
            <a:r>
              <a:rPr lang="en-GB" sz="2000"/>
              <a:t>: </a:t>
            </a:r>
            <a:r>
              <a:rPr lang="en-GB" sz="1800">
                <a:latin typeface="Helvetica Neue"/>
                <a:ea typeface="Helvetica Neue"/>
                <a:cs typeface="Helvetica Neue"/>
                <a:sym typeface="Helvetica Neue"/>
              </a:rPr>
              <a:t>To provide Placements and Commissioners officers with structured data to manage the broken children’s care market by designing an end to end platform that integrates brokerage, digitised contracting processes and supports market management. </a:t>
            </a:r>
            <a:endParaRPr/>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rPr b="1" lang="en-GB" sz="2000"/>
              <a:t>Resources</a:t>
            </a:r>
            <a:r>
              <a:rPr lang="en-GB" sz="2000"/>
              <a:t>: </a:t>
            </a:r>
            <a:r>
              <a:rPr lang="en-GB" sz="1800">
                <a:latin typeface="Helvetica Neue"/>
                <a:ea typeface="Helvetica Neue"/>
                <a:cs typeface="Helvetica Neue"/>
                <a:sym typeface="Helvetica Neue"/>
              </a:rPr>
              <a:t>Local Digital Fund Alpha (£150k) aimed at creating common solutions to shared problems, plus resources in kind from 14 Local Authorities to generate collateral, undertake user research and identify support for digital contracting</a:t>
            </a:r>
            <a:endParaRPr/>
          </a:p>
          <a:p>
            <a:pPr indent="0" lvl="0" marL="0" rtl="0" algn="l">
              <a:spcBef>
                <a:spcPts val="320"/>
              </a:spcBef>
              <a:spcAft>
                <a:spcPts val="0"/>
              </a:spcAft>
              <a:buClr>
                <a:schemeClr val="dk1"/>
              </a:buClr>
              <a:buSzPts val="1600"/>
              <a:buNone/>
            </a:pPr>
            <a:r>
              <a:rPr lang="en-GB" sz="1600"/>
              <a:t> </a:t>
            </a:r>
            <a:endParaRPr b="1" sz="2000"/>
          </a:p>
          <a:p>
            <a:pPr indent="0" lvl="0" marL="0" rtl="0" algn="l">
              <a:spcBef>
                <a:spcPts val="400"/>
              </a:spcBef>
              <a:spcAft>
                <a:spcPts val="0"/>
              </a:spcAft>
              <a:buClr>
                <a:schemeClr val="dk1"/>
              </a:buClr>
              <a:buSzPts val="2000"/>
              <a:buNone/>
            </a:pPr>
            <a:r>
              <a:rPr b="1" lang="en-GB" sz="2000"/>
              <a:t>Partners </a:t>
            </a:r>
            <a:endParaRPr/>
          </a:p>
          <a:p>
            <a:pPr indent="0" lvl="0" marL="0" rtl="0" algn="l">
              <a:spcBef>
                <a:spcPts val="360"/>
              </a:spcBef>
              <a:spcAft>
                <a:spcPts val="0"/>
              </a:spcAft>
              <a:buClr>
                <a:schemeClr val="dk1"/>
              </a:buClr>
              <a:buSzPts val="1800"/>
              <a:buNone/>
            </a:pPr>
            <a:r>
              <a:rPr lang="en-GB" sz="1800">
                <a:latin typeface="Helvetica Neue"/>
                <a:ea typeface="Helvetica Neue"/>
                <a:cs typeface="Helvetica Neue"/>
                <a:sym typeface="Helvetica Neue"/>
              </a:rPr>
              <a:t>Birmingham City Council, Birmingham Children’s Trust (lead), West Midlands Regional Commissioning Hub on behalf of 14 LAs, Methods (Delivery Partner), Social Finance, DLUHC</a:t>
            </a:r>
            <a:br>
              <a:rPr lang="en-GB" sz="1800">
                <a:highlight>
                  <a:srgbClr val="FFFF00"/>
                </a:highlight>
                <a:latin typeface="Helvetica Neue"/>
                <a:ea typeface="Helvetica Neue"/>
                <a:cs typeface="Helvetica Neue"/>
                <a:sym typeface="Helvetica Neue"/>
              </a:rPr>
            </a:br>
            <a:endParaRPr sz="1800">
              <a:highlight>
                <a:srgbClr val="FFFF00"/>
              </a:highlight>
              <a:latin typeface="Helvetica Neue"/>
              <a:ea typeface="Helvetica Neue"/>
              <a:cs typeface="Helvetica Neue"/>
              <a:sym typeface="Helvetica Neue"/>
            </a:endParaRPr>
          </a:p>
        </p:txBody>
      </p:sp>
      <p:sp>
        <p:nvSpPr>
          <p:cNvPr id="153" name="Google Shape;153;p18"/>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154" name="Google Shape;154;p18"/>
          <p:cNvSpPr/>
          <p:nvPr/>
        </p:nvSpPr>
        <p:spPr>
          <a:xfrm>
            <a:off x="1985002" y="545171"/>
            <a:ext cx="262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 name="Google Shape;155;p18"/>
          <p:cNvSpPr/>
          <p:nvPr/>
        </p:nvSpPr>
        <p:spPr>
          <a:xfrm>
            <a:off x="2356550"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User Research</a:t>
            </a:r>
            <a:endParaRPr>
              <a:solidFill>
                <a:schemeClr val="lt1"/>
              </a:solidFill>
            </a:endParaRPr>
          </a:p>
        </p:txBody>
      </p:sp>
      <p:sp>
        <p:nvSpPr>
          <p:cNvPr id="156" name="Google Shape;156;p18"/>
          <p:cNvSpPr/>
          <p:nvPr/>
        </p:nvSpPr>
        <p:spPr>
          <a:xfrm>
            <a:off x="3707999" y="5451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7" name="Google Shape;157;p18"/>
          <p:cNvSpPr/>
          <p:nvPr/>
        </p:nvSpPr>
        <p:spPr>
          <a:xfrm>
            <a:off x="4076576"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Product Roadmap</a:t>
            </a:r>
            <a:endParaRPr>
              <a:solidFill>
                <a:schemeClr val="lt1"/>
              </a:solidFill>
            </a:endParaRPr>
          </a:p>
        </p:txBody>
      </p:sp>
      <p:sp>
        <p:nvSpPr>
          <p:cNvPr id="158" name="Google Shape;158;p18"/>
          <p:cNvSpPr/>
          <p:nvPr/>
        </p:nvSpPr>
        <p:spPr>
          <a:xfrm>
            <a:off x="5428024" y="545171"/>
            <a:ext cx="2604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 name="Google Shape;159;p18"/>
          <p:cNvSpPr/>
          <p:nvPr/>
        </p:nvSpPr>
        <p:spPr>
          <a:xfrm>
            <a:off x="5796600"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Benefits Case</a:t>
            </a:r>
            <a:endParaRPr>
              <a:solidFill>
                <a:schemeClr val="lt1"/>
              </a:solidFill>
            </a:endParaRPr>
          </a:p>
        </p:txBody>
      </p:sp>
      <p:sp>
        <p:nvSpPr>
          <p:cNvPr id="160" name="Google Shape;160;p18"/>
          <p:cNvSpPr/>
          <p:nvPr/>
        </p:nvSpPr>
        <p:spPr>
          <a:xfrm>
            <a:off x="7146212" y="545171"/>
            <a:ext cx="256500" cy="304800"/>
          </a:xfrm>
          <a:prstGeom prst="rightArrow">
            <a:avLst>
              <a:gd fmla="val 60000" name="adj1"/>
              <a:gd fmla="val 50000" name="adj2"/>
            </a:avLst>
          </a:prstGeom>
          <a:solidFill>
            <a:srgbClr val="D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 name="Google Shape;161;p18"/>
          <p:cNvSpPr/>
          <p:nvPr/>
        </p:nvSpPr>
        <p:spPr>
          <a:xfrm>
            <a:off x="7509277" y="445489"/>
            <a:ext cx="1228500" cy="5040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Delivery Plan</a:t>
            </a:r>
            <a:endParaRPr>
              <a:solidFill>
                <a:schemeClr val="lt1"/>
              </a:solidFill>
            </a:endParaRPr>
          </a:p>
        </p:txBody>
      </p:sp>
      <p:sp>
        <p:nvSpPr>
          <p:cNvPr id="162" name="Google Shape;162;p18"/>
          <p:cNvSpPr/>
          <p:nvPr/>
        </p:nvSpPr>
        <p:spPr>
          <a:xfrm>
            <a:off x="632563" y="445489"/>
            <a:ext cx="1228500" cy="504000"/>
          </a:xfrm>
          <a:prstGeom prst="roundRect">
            <a:avLst>
              <a:gd fmla="val 1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Project Context</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3"/>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575"/>
              <a:buFont typeface="Arial"/>
              <a:buNone/>
            </a:pPr>
            <a:r>
              <a:rPr lang="en-GB" sz="3575"/>
              <a:t>Procurement timeline </a:t>
            </a:r>
            <a:endParaRPr/>
          </a:p>
        </p:txBody>
      </p:sp>
      <p:graphicFrame>
        <p:nvGraphicFramePr>
          <p:cNvPr id="632" name="Google Shape;632;p63"/>
          <p:cNvGraphicFramePr/>
          <p:nvPr/>
        </p:nvGraphicFramePr>
        <p:xfrm>
          <a:off x="1934766" y="1857971"/>
          <a:ext cx="3000000" cy="3000000"/>
        </p:xfrm>
        <a:graphic>
          <a:graphicData uri="http://schemas.openxmlformats.org/drawingml/2006/table">
            <a:tbl>
              <a:tblPr>
                <a:noFill/>
                <a:tableStyleId>{9F2AF264-7187-4CD9-89D0-4C0025173699}</a:tableStyleId>
              </a:tblPr>
              <a:tblGrid>
                <a:gridCol w="2925375"/>
                <a:gridCol w="564950"/>
                <a:gridCol w="820350"/>
                <a:gridCol w="1027500"/>
              </a:tblGrid>
              <a:tr h="216450">
                <a:tc>
                  <a:txBody>
                    <a:bodyPr/>
                    <a:lstStyle/>
                    <a:p>
                      <a:pPr indent="0" lvl="0" marL="0" marR="0" rtl="0" algn="l">
                        <a:lnSpc>
                          <a:spcPct val="107000"/>
                        </a:lnSpc>
                        <a:spcBef>
                          <a:spcPts val="0"/>
                        </a:spcBef>
                        <a:spcAft>
                          <a:spcPts val="0"/>
                        </a:spcAft>
                        <a:buNone/>
                      </a:pPr>
                      <a:r>
                        <a:rPr b="1" lang="en-GB" sz="1100">
                          <a:latin typeface="Calibri"/>
                          <a:ea typeface="Calibri"/>
                          <a:cs typeface="Calibri"/>
                          <a:sym typeface="Calibri"/>
                        </a:rPr>
                        <a:t>Activity</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GB" sz="1100">
                          <a:latin typeface="Calibri"/>
                          <a:ea typeface="Calibri"/>
                          <a:cs typeface="Calibri"/>
                          <a:sym typeface="Calibri"/>
                        </a:rPr>
                        <a:t>Days</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GB" sz="1100">
                          <a:latin typeface="Calibri"/>
                          <a:ea typeface="Calibri"/>
                          <a:cs typeface="Calibri"/>
                          <a:sym typeface="Calibri"/>
                        </a:rPr>
                        <a:t>Start</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GB" sz="1100">
                          <a:latin typeface="Calibri"/>
                          <a:ea typeface="Calibri"/>
                          <a:cs typeface="Calibri"/>
                          <a:sym typeface="Calibri"/>
                        </a:rPr>
                        <a:t>End</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0075">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Project Mobilisation and Governance</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25</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25/8/22</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30/09/22</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BCC Authorisation</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12/09/22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12/09/22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IT&amp;D engagement</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12/09/22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12/09/22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Portal Project Board</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23/09/22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23/09/22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MOU</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5</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25/09/22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30/09/22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ED"/>
                    </a:solidFill>
                  </a:tcPr>
                </a:tc>
              </a:tr>
              <a:tr h="170075">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DOS Market Place I (High level business requirements)</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55</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16/09/22</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14/10/22</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High level requirements</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16/09/22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14/10/22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DOS template</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10/10/22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21/10/22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Procurement Strategy</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17/10/22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28/10/22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DLUHC Bid</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25</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10/10/22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11/11/22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DOS Market Place with high level requirements</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25</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28/10/22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02/12/22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342900" lvl="0" marL="342900" marR="0" rtl="0" algn="l">
                        <a:lnSpc>
                          <a:spcPct val="107000"/>
                        </a:lnSpc>
                        <a:spcBef>
                          <a:spcPts val="0"/>
                        </a:spcBef>
                        <a:spcAft>
                          <a:spcPts val="0"/>
                        </a:spcAft>
                        <a:buClr>
                          <a:schemeClr val="dk1"/>
                        </a:buClr>
                        <a:buSzPts val="900"/>
                        <a:buFont typeface="Calibri"/>
                        <a:buChar char="-"/>
                      </a:pPr>
                      <a:r>
                        <a:rPr lang="en-GB" sz="900">
                          <a:latin typeface="Calibri"/>
                          <a:ea typeface="Calibri"/>
                          <a:cs typeface="Calibri"/>
                          <a:sym typeface="Calibri"/>
                        </a:rPr>
                        <a:t>Issue DOS to market place</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28/10/22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25/11/22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342900" lvl="0" marL="342900" marR="0" rtl="0" algn="l">
                        <a:lnSpc>
                          <a:spcPct val="107000"/>
                        </a:lnSpc>
                        <a:spcBef>
                          <a:spcPts val="0"/>
                        </a:spcBef>
                        <a:spcAft>
                          <a:spcPts val="0"/>
                        </a:spcAft>
                        <a:buClr>
                          <a:schemeClr val="dk1"/>
                        </a:buClr>
                        <a:buSzPts val="900"/>
                        <a:buFont typeface="Calibri"/>
                        <a:buChar char="-"/>
                      </a:pPr>
                      <a:r>
                        <a:rPr lang="en-GB" sz="900">
                          <a:latin typeface="Calibri"/>
                          <a:ea typeface="Calibri"/>
                          <a:cs typeface="Calibri"/>
                          <a:sym typeface="Calibri"/>
                        </a:rPr>
                        <a:t>Evaluation</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5</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28/11/22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02/12/22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BDC"/>
                    </a:solidFill>
                  </a:tcPr>
                </a:tc>
              </a:tr>
              <a:tr h="170075">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DOS Market Place II (Full business requirements)</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140</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17/10/22</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08/05/23</a:t>
                      </a:r>
                      <a:endParaRPr sz="900">
                        <a:latin typeface="Calibri"/>
                        <a:ea typeface="Calibri"/>
                        <a:cs typeface="Calibri"/>
                        <a:sym typeface="Calibri"/>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Business Requirements</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35</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17/10/22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02/12/22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DOS Market Place full requirements</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55</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05/12/22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27/02/23</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r>
              <a:tr h="170075">
                <a:tc>
                  <a:txBody>
                    <a:bodyPr/>
                    <a:lstStyle/>
                    <a:p>
                      <a:pPr indent="-342900" lvl="0" marL="342900" marR="0" rtl="0" algn="l">
                        <a:lnSpc>
                          <a:spcPct val="107000"/>
                        </a:lnSpc>
                        <a:spcBef>
                          <a:spcPts val="0"/>
                        </a:spcBef>
                        <a:spcAft>
                          <a:spcPts val="0"/>
                        </a:spcAft>
                        <a:buClr>
                          <a:schemeClr val="dk1"/>
                        </a:buClr>
                        <a:buSzPts val="900"/>
                        <a:buFont typeface="Calibri"/>
                        <a:buChar char="-"/>
                      </a:pPr>
                      <a:r>
                        <a:rPr lang="en-GB" sz="900">
                          <a:latin typeface="Calibri"/>
                          <a:ea typeface="Calibri"/>
                          <a:cs typeface="Calibri"/>
                          <a:sym typeface="Calibri"/>
                        </a:rPr>
                        <a:t>ITT</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12/12/22</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16/01/23</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r>
              <a:tr h="170075">
                <a:tc>
                  <a:txBody>
                    <a:bodyPr/>
                    <a:lstStyle/>
                    <a:p>
                      <a:pPr indent="-342900" lvl="0" marL="342900" marR="0" rtl="0" algn="l">
                        <a:lnSpc>
                          <a:spcPct val="107000"/>
                        </a:lnSpc>
                        <a:spcBef>
                          <a:spcPts val="0"/>
                        </a:spcBef>
                        <a:spcAft>
                          <a:spcPts val="0"/>
                        </a:spcAft>
                        <a:buClr>
                          <a:schemeClr val="dk1"/>
                        </a:buClr>
                        <a:buSzPts val="900"/>
                        <a:buFont typeface="Calibri"/>
                        <a:buChar char="-"/>
                      </a:pPr>
                      <a:r>
                        <a:rPr lang="en-GB" sz="900">
                          <a:latin typeface="Calibri"/>
                          <a:ea typeface="Calibri"/>
                          <a:cs typeface="Calibri"/>
                          <a:sym typeface="Calibri"/>
                        </a:rPr>
                        <a:t>Evaluation and award</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30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28/02/23</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10/04/23</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r>
              <a:tr h="170075">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Supplier Engagement / Mobilisation</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08/05/23</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c>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08/05/23</a:t>
                      </a:r>
                      <a:endParaRPr/>
                    </a:p>
                  </a:txBody>
                  <a:tcPr marT="0" marB="0" marR="55725" marL="5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DCACA"/>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4"/>
          <p:cNvSpPr txBox="1"/>
          <p:nvPr>
            <p:ph type="title"/>
          </p:nvPr>
        </p:nvSpPr>
        <p:spPr>
          <a:xfrm>
            <a:off x="495300" y="274638"/>
            <a:ext cx="4364272"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Project Structure and </a:t>
            </a:r>
            <a:br>
              <a:rPr lang="en-GB"/>
            </a:br>
            <a:r>
              <a:rPr lang="en-GB"/>
              <a:t>Governance and MOU</a:t>
            </a:r>
            <a:endParaRPr/>
          </a:p>
        </p:txBody>
      </p:sp>
      <p:sp>
        <p:nvSpPr>
          <p:cNvPr id="638" name="Google Shape;638;p64"/>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A diagram of the relationship model, showing key stakeholders on the one side (from top to bottom, the Strategic Commissioning Network, West Midlands Regional Commissioning Hub, Birmingham Children’s Trust, Birmingham City Council (BCC) IT&amp;D service, and WM Placement Portal project). An arrow connects the Trust to the Birmingham City Council Children's Commissioning Service. Another arrow connects BCC's IT&amp;D Service to the DLUHC Digital Fund. At the bottom, a box shows that the WM Placement Portal Project Board is the project governance for this project." id="639" name="Google Shape;639;p64"/>
          <p:cNvPicPr preferRelativeResize="0"/>
          <p:nvPr>
            <p:ph idx="1" type="body"/>
          </p:nvPr>
        </p:nvPicPr>
        <p:blipFill rotWithShape="1">
          <a:blip r:embed="rId3">
            <a:alphaModFix/>
          </a:blip>
          <a:srcRect b="0" l="0" r="0" t="0"/>
          <a:stretch/>
        </p:blipFill>
        <p:spPr>
          <a:xfrm>
            <a:off x="56456" y="1286845"/>
            <a:ext cx="7200900" cy="4680600"/>
          </a:xfrm>
          <a:prstGeom prst="rect">
            <a:avLst/>
          </a:prstGeom>
          <a:noFill/>
          <a:ln>
            <a:noFill/>
          </a:ln>
        </p:spPr>
      </p:pic>
      <p:pic>
        <p:nvPicPr>
          <p:cNvPr descr="West Midlands Placement Portal – Financial Memorandum of Understanding&#10;Purpose&#10;The purpose of this document is to set out the financial responsibilities for the West Midlands Placement Portal project. This is to make sure the project is: (a) adequately funded and that (b) financial decisions and agreements are made at key stages in the project. It also covers the governance needed to ensure these responsibilities are undertaken with the required due diligence. &#10;Project&#10;The West Midlands Authorities currently benefit from the agreement in place between Birmingham Children’s Trust (BCT) and Antser Holdings for the provision of a regional children’s placement portal. The costs associated with this agreement are recovered via the Recharge Agreement in place between BCT and each LA.&#10;The electronic placement portal is designed to support the operation of the regional frameworks for fostering, supported accommodation and the residential flexible contracting arrangement. The current Antser system is approaching ‘end of life’ and there is a requirement to build a new placement portal solution to meet future requirements and needs. This is proposed to be a new development rather than procuring an ‘off the shelf’ solution which are limited/non-existent within the market.&#10;BCC IT&amp;D on behalf of Birmingham Children’s Trust (BCT) shall undertake a procurement exercise for a new development partner to implement the new solution. BCT shall maintain the ongoing relationships with each local authority.  BCT have given financial approval to proceed with the selection of a delivery partner to develop a suitable solution.&#10;The remaining programme costs shall be shared equally between the LA’s after any grant funding has been applied.&#10;The main objective of the West Midlands Placement Portal project is to replace the existing system with a new “fit for purpose” solution that allows the various Local Authority services to provide care placements for children and to manage the placement market more effectively. Building on the Alpha phase already completed, the project will focus on the Beta phase (private) and the delivery of a new operational system. IT&amp;D will engage with Antser regarding any extensions and costs for the current system until a replacement solution is implemented.&#10;DLUHC funding opportunity&#10;Through Birmingham City Council (BCC), the Regional Group is applying for further DLUHC funding for the Beta phase of the project. This could be up to £350,000 towards the solution development. The conditions of such funding are that the solution meets a common local service challenge and that the solution is usable by other Local Authorities. BCT will lead on the bid for the funding with support from the West Midlands Commissioning Hub and IT&amp;D. BCC will apply for the funding on behalf of BCT.&#10;Key stakeholders and Relationships &#10;Strategic Commissioning Network (SCN)&#10;West Midlands Regional Commissioning Hub&#10;Birmingham Children’s Trust&#10;Birmingham City Council (BCC)&#10;BCC Information, Technology &amp; Digital (IT&amp;D)&#10;DLUHC&#10;" id="640" name="Google Shape;640;p64"/>
          <p:cNvPicPr preferRelativeResize="0"/>
          <p:nvPr/>
        </p:nvPicPr>
        <p:blipFill rotWithShape="1">
          <a:blip r:embed="rId4">
            <a:alphaModFix/>
          </a:blip>
          <a:srcRect b="0" l="0" r="0" t="0"/>
          <a:stretch/>
        </p:blipFill>
        <p:spPr>
          <a:xfrm>
            <a:off x="5046429" y="116632"/>
            <a:ext cx="4875123" cy="58507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5"/>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Funding - Estimates</a:t>
            </a:r>
            <a:endParaRPr/>
          </a:p>
        </p:txBody>
      </p:sp>
      <p:sp>
        <p:nvSpPr>
          <p:cNvPr id="646" name="Google Shape;646;p65"/>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647" name="Google Shape;647;p65"/>
          <p:cNvGrpSpPr/>
          <p:nvPr/>
        </p:nvGrpSpPr>
        <p:grpSpPr>
          <a:xfrm>
            <a:off x="567308" y="2486505"/>
            <a:ext cx="8911481" cy="1376780"/>
            <a:chOff x="0" y="1577784"/>
            <a:chExt cx="8911481" cy="1376780"/>
          </a:xfrm>
        </p:grpSpPr>
        <p:sp>
          <p:nvSpPr>
            <p:cNvPr id="648" name="Google Shape;648;p65"/>
            <p:cNvSpPr/>
            <p:nvPr/>
          </p:nvSpPr>
          <p:spPr>
            <a:xfrm>
              <a:off x="0" y="1584170"/>
              <a:ext cx="3425986" cy="1370394"/>
            </a:xfrm>
            <a:prstGeom prst="homePlate">
              <a:avLst>
                <a:gd fmla="val 5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5"/>
            <p:cNvSpPr txBox="1"/>
            <p:nvPr/>
          </p:nvSpPr>
          <p:spPr>
            <a:xfrm>
              <a:off x="0" y="1584170"/>
              <a:ext cx="3083388" cy="1370394"/>
            </a:xfrm>
            <a:prstGeom prst="rect">
              <a:avLst/>
            </a:prstGeom>
            <a:noFill/>
            <a:ln>
              <a:noFill/>
            </a:ln>
          </p:spPr>
          <p:txBody>
            <a:bodyPr anchorCtr="0" anchor="ctr" bIns="69325" lIns="138675" spcFirstLastPara="1" rIns="34650" wrap="square" tIns="69325">
              <a:noAutofit/>
            </a:bodyPr>
            <a:lstStyle/>
            <a:p>
              <a:pPr indent="0" lvl="0" marL="0" marR="0" rtl="0" algn="ctr">
                <a:lnSpc>
                  <a:spcPct val="90000"/>
                </a:lnSpc>
                <a:spcBef>
                  <a:spcPts val="0"/>
                </a:spcBef>
                <a:spcAft>
                  <a:spcPts val="0"/>
                </a:spcAft>
                <a:buClr>
                  <a:schemeClr val="lt1"/>
                </a:buClr>
                <a:buSzPts val="2600"/>
                <a:buFont typeface="Arial"/>
                <a:buNone/>
              </a:pPr>
              <a:r>
                <a:rPr lang="en-GB" sz="2600">
                  <a:solidFill>
                    <a:schemeClr val="lt1"/>
                  </a:solidFill>
                  <a:latin typeface="Arial"/>
                  <a:ea typeface="Arial"/>
                  <a:cs typeface="Arial"/>
                  <a:sym typeface="Arial"/>
                </a:rPr>
                <a:t>Private Beta</a:t>
              </a:r>
              <a:endParaRPr/>
            </a:p>
            <a:p>
              <a:pPr indent="0" lvl="0" marL="0" marR="0" rtl="0" algn="ctr">
                <a:lnSpc>
                  <a:spcPct val="90000"/>
                </a:lnSpc>
                <a:spcBef>
                  <a:spcPts val="910"/>
                </a:spcBef>
                <a:spcAft>
                  <a:spcPts val="0"/>
                </a:spcAft>
                <a:buClr>
                  <a:schemeClr val="lt1"/>
                </a:buClr>
                <a:buSzPts val="2600"/>
                <a:buFont typeface="Arial"/>
                <a:buNone/>
              </a:pPr>
              <a:r>
                <a:rPr lang="en-GB" sz="2600">
                  <a:solidFill>
                    <a:schemeClr val="lt1"/>
                  </a:solidFill>
                  <a:latin typeface="Arial"/>
                  <a:ea typeface="Arial"/>
                  <a:cs typeface="Arial"/>
                  <a:sym typeface="Arial"/>
                </a:rPr>
                <a:t>CF £350k</a:t>
              </a:r>
              <a:endParaRPr/>
            </a:p>
          </p:txBody>
        </p:sp>
        <p:sp>
          <p:nvSpPr>
            <p:cNvPr id="650" name="Google Shape;650;p65"/>
            <p:cNvSpPr/>
            <p:nvPr/>
          </p:nvSpPr>
          <p:spPr>
            <a:xfrm>
              <a:off x="2744706" y="1584074"/>
              <a:ext cx="3425986" cy="1370394"/>
            </a:xfrm>
            <a:prstGeom prst="chevron">
              <a:avLst>
                <a:gd fmla="val 5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5"/>
            <p:cNvSpPr txBox="1"/>
            <p:nvPr/>
          </p:nvSpPr>
          <p:spPr>
            <a:xfrm>
              <a:off x="3429903" y="1584074"/>
              <a:ext cx="2055592" cy="1370394"/>
            </a:xfrm>
            <a:prstGeom prst="rect">
              <a:avLst/>
            </a:prstGeom>
            <a:noFill/>
            <a:ln>
              <a:noFill/>
            </a:ln>
          </p:spPr>
          <p:txBody>
            <a:bodyPr anchorCtr="0" anchor="ctr" bIns="69325" lIns="104000" spcFirstLastPara="1" rIns="34650" wrap="square" tIns="69325">
              <a:noAutofit/>
            </a:bodyPr>
            <a:lstStyle/>
            <a:p>
              <a:pPr indent="0" lvl="0" marL="0" marR="0" rtl="0" algn="ctr">
                <a:lnSpc>
                  <a:spcPct val="90000"/>
                </a:lnSpc>
                <a:spcBef>
                  <a:spcPts val="0"/>
                </a:spcBef>
                <a:spcAft>
                  <a:spcPts val="0"/>
                </a:spcAft>
                <a:buClr>
                  <a:schemeClr val="lt1"/>
                </a:buClr>
                <a:buSzPts val="2600"/>
                <a:buFont typeface="Arial"/>
                <a:buNone/>
              </a:pPr>
              <a:r>
                <a:rPr lang="en-GB" sz="2600">
                  <a:solidFill>
                    <a:schemeClr val="lt1"/>
                  </a:solidFill>
                  <a:latin typeface="Arial"/>
                  <a:ea typeface="Arial"/>
                  <a:cs typeface="Arial"/>
                  <a:sym typeface="Arial"/>
                </a:rPr>
                <a:t>Public Beta</a:t>
              </a:r>
              <a:br>
                <a:rPr lang="en-GB" sz="2600">
                  <a:solidFill>
                    <a:schemeClr val="lt1"/>
                  </a:solidFill>
                  <a:latin typeface="Arial"/>
                  <a:ea typeface="Arial"/>
                  <a:cs typeface="Arial"/>
                  <a:sym typeface="Arial"/>
                </a:rPr>
              </a:br>
              <a:r>
                <a:rPr lang="en-GB" sz="2600">
                  <a:solidFill>
                    <a:schemeClr val="lt1"/>
                  </a:solidFill>
                  <a:latin typeface="Arial"/>
                  <a:ea typeface="Arial"/>
                  <a:cs typeface="Arial"/>
                  <a:sym typeface="Arial"/>
                </a:rPr>
                <a:t>CF £350k</a:t>
              </a:r>
              <a:endParaRPr/>
            </a:p>
          </p:txBody>
        </p:sp>
        <p:sp>
          <p:nvSpPr>
            <p:cNvPr id="652" name="Google Shape;652;p65"/>
            <p:cNvSpPr/>
            <p:nvPr/>
          </p:nvSpPr>
          <p:spPr>
            <a:xfrm>
              <a:off x="5485495" y="1577784"/>
              <a:ext cx="3425986" cy="1370394"/>
            </a:xfrm>
            <a:prstGeom prst="chevron">
              <a:avLst>
                <a:gd fmla="val 50000" name="adj"/>
              </a:avLst>
            </a:prstGeom>
            <a:solidFill>
              <a:srgbClr val="BB12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5"/>
            <p:cNvSpPr txBox="1"/>
            <p:nvPr/>
          </p:nvSpPr>
          <p:spPr>
            <a:xfrm>
              <a:off x="6170692" y="1577784"/>
              <a:ext cx="2055592" cy="1370394"/>
            </a:xfrm>
            <a:prstGeom prst="rect">
              <a:avLst/>
            </a:prstGeom>
            <a:noFill/>
            <a:ln>
              <a:noFill/>
            </a:ln>
          </p:spPr>
          <p:txBody>
            <a:bodyPr anchorCtr="0" anchor="ctr" bIns="69325" lIns="104000" spcFirstLastPara="1" rIns="34650" wrap="square" tIns="69325">
              <a:noAutofit/>
            </a:bodyPr>
            <a:lstStyle/>
            <a:p>
              <a:pPr indent="0" lvl="0" marL="0" marR="0" rtl="0" algn="ctr">
                <a:lnSpc>
                  <a:spcPct val="90000"/>
                </a:lnSpc>
                <a:spcBef>
                  <a:spcPts val="0"/>
                </a:spcBef>
                <a:spcAft>
                  <a:spcPts val="0"/>
                </a:spcAft>
                <a:buClr>
                  <a:schemeClr val="lt1"/>
                </a:buClr>
                <a:buSzPts val="2600"/>
                <a:buFont typeface="Arial"/>
                <a:buNone/>
              </a:pPr>
              <a:r>
                <a:rPr lang="en-GB" sz="2600">
                  <a:solidFill>
                    <a:schemeClr val="lt1"/>
                  </a:solidFill>
                  <a:latin typeface="Arial"/>
                  <a:ea typeface="Arial"/>
                  <a:cs typeface="Arial"/>
                  <a:sym typeface="Arial"/>
                </a:rPr>
                <a:t>Full Functionality</a:t>
              </a:r>
              <a:endParaRPr/>
            </a:p>
            <a:p>
              <a:pPr indent="0" lvl="0" marL="0" marR="0" rtl="0" algn="ctr">
                <a:lnSpc>
                  <a:spcPct val="90000"/>
                </a:lnSpc>
                <a:spcBef>
                  <a:spcPts val="910"/>
                </a:spcBef>
                <a:spcAft>
                  <a:spcPts val="0"/>
                </a:spcAft>
                <a:buClr>
                  <a:schemeClr val="dk1"/>
                </a:buClr>
                <a:buSzPts val="2600"/>
                <a:buFont typeface="Arial"/>
                <a:buNone/>
              </a:pPr>
              <a:r>
                <a:t/>
              </a:r>
              <a:endParaRPr sz="2600">
                <a:solidFill>
                  <a:schemeClr val="lt1"/>
                </a:solidFill>
                <a:latin typeface="Arial"/>
                <a:ea typeface="Arial"/>
                <a:cs typeface="Arial"/>
                <a:sym typeface="Arial"/>
              </a:endParaRPr>
            </a:p>
          </p:txBody>
        </p:sp>
      </p:grpSp>
      <p:sp>
        <p:nvSpPr>
          <p:cNvPr id="654" name="Google Shape;654;p65"/>
          <p:cNvSpPr txBox="1"/>
          <p:nvPr/>
        </p:nvSpPr>
        <p:spPr>
          <a:xfrm>
            <a:off x="-567174" y="6592268"/>
            <a:ext cx="28448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000">
                <a:solidFill>
                  <a:srgbClr val="888888"/>
                </a:solidFill>
                <a:latin typeface="Arial"/>
                <a:ea typeface="Arial"/>
                <a:cs typeface="Arial"/>
                <a:sym typeface="Arial"/>
              </a:rPr>
              <a:t>PAGE </a:t>
            </a:r>
            <a:fld id="{00000000-1234-1234-1234-123412341234}" type="slidenum">
              <a:rPr b="1" lang="en-GB" sz="1000">
                <a:solidFill>
                  <a:srgbClr val="888888"/>
                </a:solidFill>
                <a:latin typeface="Arial"/>
                <a:ea typeface="Arial"/>
                <a:cs typeface="Arial"/>
                <a:sym typeface="Arial"/>
              </a:rPr>
              <a:t>‹#›</a:t>
            </a:fld>
            <a:endParaRPr b="1" sz="1000">
              <a:solidFill>
                <a:srgbClr val="888888"/>
              </a:solidFill>
              <a:latin typeface="Arial"/>
              <a:ea typeface="Arial"/>
              <a:cs typeface="Arial"/>
              <a:sym typeface="Arial"/>
            </a:endParaRPr>
          </a:p>
        </p:txBody>
      </p:sp>
      <p:sp>
        <p:nvSpPr>
          <p:cNvPr id="655" name="Google Shape;655;p65"/>
          <p:cNvSpPr txBox="1"/>
          <p:nvPr/>
        </p:nvSpPr>
        <p:spPr>
          <a:xfrm>
            <a:off x="632520" y="4077072"/>
            <a:ext cx="1173038" cy="1384995"/>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BB151C"/>
                </a:solidFill>
                <a:latin typeface="Arial"/>
                <a:ea typeface="Arial"/>
                <a:cs typeface="Arial"/>
                <a:sym typeface="Arial"/>
              </a:rPr>
              <a:t>Dec 22 – March 2023</a:t>
            </a:r>
            <a:endParaRPr/>
          </a:p>
          <a:p>
            <a:pPr indent="0" lvl="0" marL="0" marR="0" rtl="0" algn="l">
              <a:spcBef>
                <a:spcPts val="0"/>
              </a:spcBef>
              <a:spcAft>
                <a:spcPts val="0"/>
              </a:spcAft>
              <a:buNone/>
            </a:pPr>
            <a:r>
              <a:rPr lang="en-GB" sz="1200">
                <a:solidFill>
                  <a:srgbClr val="BB151C"/>
                </a:solidFill>
                <a:latin typeface="Arial"/>
                <a:ea typeface="Arial"/>
                <a:cs typeface="Arial"/>
                <a:sym typeface="Arial"/>
              </a:rPr>
              <a:t>Procure Delivery Partner through DOS framework</a:t>
            </a:r>
            <a:endParaRPr sz="1800">
              <a:solidFill>
                <a:srgbClr val="BB151C"/>
              </a:solidFill>
              <a:latin typeface="Arial"/>
              <a:ea typeface="Arial"/>
              <a:cs typeface="Arial"/>
              <a:sym typeface="Arial"/>
            </a:endParaRPr>
          </a:p>
        </p:txBody>
      </p:sp>
      <p:sp>
        <p:nvSpPr>
          <p:cNvPr id="656" name="Google Shape;656;p65"/>
          <p:cNvSpPr txBox="1"/>
          <p:nvPr/>
        </p:nvSpPr>
        <p:spPr>
          <a:xfrm>
            <a:off x="632520" y="1844824"/>
            <a:ext cx="8352928" cy="369332"/>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BB151C"/>
                </a:solidFill>
                <a:latin typeface="Arial"/>
                <a:ea typeface="Arial"/>
                <a:cs typeface="Arial"/>
                <a:sym typeface="Arial"/>
              </a:rPr>
              <a:t>Total Estimated infrastructure costs £1.2 m</a:t>
            </a:r>
            <a:endParaRPr/>
          </a:p>
        </p:txBody>
      </p:sp>
      <p:sp>
        <p:nvSpPr>
          <p:cNvPr id="657" name="Google Shape;657;p65"/>
          <p:cNvSpPr txBox="1"/>
          <p:nvPr/>
        </p:nvSpPr>
        <p:spPr>
          <a:xfrm>
            <a:off x="6982594" y="4077073"/>
            <a:ext cx="1338064" cy="648468"/>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BB151C"/>
                </a:solidFill>
                <a:latin typeface="Arial"/>
                <a:ea typeface="Arial"/>
                <a:cs typeface="Arial"/>
                <a:sym typeface="Arial"/>
              </a:rPr>
              <a:t>April 2024</a:t>
            </a:r>
            <a:endParaRPr/>
          </a:p>
          <a:p>
            <a:pPr indent="0" lvl="0" marL="0" marR="0" rtl="0" algn="l">
              <a:spcBef>
                <a:spcPts val="0"/>
              </a:spcBef>
              <a:spcAft>
                <a:spcPts val="0"/>
              </a:spcAft>
              <a:buNone/>
            </a:pPr>
            <a:r>
              <a:t/>
            </a:r>
            <a:endParaRPr sz="1800">
              <a:solidFill>
                <a:srgbClr val="BB151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6"/>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Overview of Beta costs and roles</a:t>
            </a:r>
            <a:endParaRPr/>
          </a:p>
        </p:txBody>
      </p:sp>
      <p:sp>
        <p:nvSpPr>
          <p:cNvPr id="663" name="Google Shape;663;p66"/>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7000"/>
              </a:lnSpc>
              <a:spcBef>
                <a:spcPts val="0"/>
              </a:spcBef>
              <a:spcAft>
                <a:spcPts val="0"/>
              </a:spcAft>
              <a:buClr>
                <a:srgbClr val="000000"/>
              </a:buClr>
              <a:buSzPct val="100000"/>
              <a:buNone/>
            </a:pPr>
            <a:r>
              <a:rPr b="1" lang="en-GB" sz="2400">
                <a:solidFill>
                  <a:srgbClr val="000000"/>
                </a:solidFill>
                <a:latin typeface="Calibri"/>
                <a:ea typeface="Calibri"/>
                <a:cs typeface="Calibri"/>
                <a:sym typeface="Calibri"/>
              </a:rPr>
              <a:t>Infrastructure Costs</a:t>
            </a:r>
            <a:endParaRPr sz="2400">
              <a:latin typeface="Calibri"/>
              <a:ea typeface="Calibri"/>
              <a:cs typeface="Calibri"/>
              <a:sym typeface="Calibri"/>
            </a:endParaRPr>
          </a:p>
          <a:p>
            <a:pPr indent="0" lvl="0" marL="0" rtl="0" algn="l">
              <a:lnSpc>
                <a:spcPct val="107000"/>
              </a:lnSpc>
              <a:spcBef>
                <a:spcPts val="1208"/>
              </a:spcBef>
              <a:spcAft>
                <a:spcPts val="0"/>
              </a:spcAft>
              <a:buClr>
                <a:srgbClr val="000000"/>
              </a:buClr>
              <a:buSzPct val="100000"/>
              <a:buNone/>
            </a:pPr>
            <a:r>
              <a:rPr b="1" lang="en-GB" sz="2400">
                <a:solidFill>
                  <a:srgbClr val="000000"/>
                </a:solidFill>
                <a:latin typeface="Calibri"/>
                <a:ea typeface="Calibri"/>
                <a:cs typeface="Calibri"/>
                <a:sym typeface="Calibri"/>
              </a:rPr>
              <a:t>Azure SQL Database (Production database) (Implements Layer 1)</a:t>
            </a:r>
            <a:endParaRPr sz="2400">
              <a:latin typeface="Calibri"/>
              <a:ea typeface="Calibri"/>
              <a:cs typeface="Calibri"/>
              <a:sym typeface="Calibri"/>
            </a:endParaRPr>
          </a:p>
          <a:p>
            <a:pPr indent="0" lvl="0" marL="0" rtl="0" algn="l">
              <a:lnSpc>
                <a:spcPct val="107000"/>
              </a:lnSpc>
              <a:spcBef>
                <a:spcPts val="1208"/>
              </a:spcBef>
              <a:spcAft>
                <a:spcPts val="0"/>
              </a:spcAft>
              <a:buClr>
                <a:srgbClr val="000000"/>
              </a:buClr>
              <a:buSzPct val="100000"/>
              <a:buNone/>
            </a:pPr>
            <a:r>
              <a:rPr b="1" lang="en-GB" sz="2400">
                <a:solidFill>
                  <a:srgbClr val="000000"/>
                </a:solidFill>
                <a:latin typeface="Calibri"/>
                <a:ea typeface="Calibri"/>
                <a:cs typeface="Calibri"/>
                <a:sym typeface="Calibri"/>
              </a:rPr>
              <a:t>Azure Functions (Implements Layer 2)</a:t>
            </a:r>
            <a:endParaRPr sz="2400">
              <a:latin typeface="Calibri"/>
              <a:ea typeface="Calibri"/>
              <a:cs typeface="Calibri"/>
              <a:sym typeface="Calibri"/>
            </a:endParaRPr>
          </a:p>
          <a:p>
            <a:pPr indent="0" lvl="0" marL="0" rtl="0" algn="l">
              <a:lnSpc>
                <a:spcPct val="107000"/>
              </a:lnSpc>
              <a:spcBef>
                <a:spcPts val="1208"/>
              </a:spcBef>
              <a:spcAft>
                <a:spcPts val="0"/>
              </a:spcAft>
              <a:buClr>
                <a:srgbClr val="000000"/>
              </a:buClr>
              <a:buSzPct val="100000"/>
              <a:buNone/>
            </a:pPr>
            <a:r>
              <a:rPr b="1" lang="en-GB" sz="2400">
                <a:solidFill>
                  <a:srgbClr val="000000"/>
                </a:solidFill>
                <a:latin typeface="Calibri"/>
                <a:ea typeface="Calibri"/>
                <a:cs typeface="Calibri"/>
                <a:sym typeface="Calibri"/>
              </a:rPr>
              <a:t>Beta to Live delivery team - </a:t>
            </a:r>
            <a:r>
              <a:rPr lang="en-GB"/>
              <a:t>Multi-disciplinary team covering </a:t>
            </a:r>
            <a:endParaRPr/>
          </a:p>
          <a:p>
            <a:pPr indent="-342900" lvl="0" marL="342900" rtl="0" algn="l">
              <a:lnSpc>
                <a:spcPct val="120000"/>
              </a:lnSpc>
              <a:spcBef>
                <a:spcPts val="800"/>
              </a:spcBef>
              <a:spcAft>
                <a:spcPts val="0"/>
              </a:spcAft>
              <a:buClr>
                <a:schemeClr val="dk1"/>
              </a:buClr>
              <a:buSzPct val="100000"/>
              <a:buChar char="▪"/>
            </a:pPr>
            <a:r>
              <a:rPr lang="en-GB"/>
              <a:t>Research</a:t>
            </a:r>
            <a:endParaRPr/>
          </a:p>
          <a:p>
            <a:pPr indent="-342900" lvl="0" marL="342900" rtl="0" algn="l">
              <a:lnSpc>
                <a:spcPct val="120000"/>
              </a:lnSpc>
              <a:spcBef>
                <a:spcPts val="0"/>
              </a:spcBef>
              <a:spcAft>
                <a:spcPts val="0"/>
              </a:spcAft>
              <a:buClr>
                <a:schemeClr val="dk1"/>
              </a:buClr>
              <a:buSzPct val="100000"/>
              <a:buChar char="▪"/>
            </a:pPr>
            <a:r>
              <a:rPr lang="en-GB"/>
              <a:t>Business Analysts</a:t>
            </a:r>
            <a:endParaRPr/>
          </a:p>
          <a:p>
            <a:pPr indent="-342900" lvl="0" marL="342900" rtl="0" algn="l">
              <a:lnSpc>
                <a:spcPct val="120000"/>
              </a:lnSpc>
              <a:spcBef>
                <a:spcPts val="0"/>
              </a:spcBef>
              <a:spcAft>
                <a:spcPts val="0"/>
              </a:spcAft>
              <a:buClr>
                <a:schemeClr val="dk1"/>
              </a:buClr>
              <a:buSzPct val="100000"/>
              <a:buChar char="▪"/>
            </a:pPr>
            <a:r>
              <a:rPr lang="en-GB"/>
              <a:t>Design, Development and data migration</a:t>
            </a:r>
            <a:endParaRPr/>
          </a:p>
          <a:p>
            <a:pPr indent="-342900" lvl="0" marL="342900" rtl="0" algn="l">
              <a:lnSpc>
                <a:spcPct val="120000"/>
              </a:lnSpc>
              <a:spcBef>
                <a:spcPts val="0"/>
              </a:spcBef>
              <a:spcAft>
                <a:spcPts val="0"/>
              </a:spcAft>
              <a:buClr>
                <a:schemeClr val="dk1"/>
              </a:buClr>
              <a:buSzPct val="100000"/>
              <a:buChar char="▪"/>
            </a:pPr>
            <a:r>
              <a:rPr lang="en-GB"/>
              <a:t>Project management</a:t>
            </a:r>
            <a:endParaRPr/>
          </a:p>
          <a:p>
            <a:pPr indent="-342900" lvl="0" marL="342900" rtl="0" algn="l">
              <a:spcBef>
                <a:spcPts val="408"/>
              </a:spcBef>
              <a:spcAft>
                <a:spcPts val="0"/>
              </a:spcAft>
              <a:buClr>
                <a:schemeClr val="dk1"/>
              </a:buClr>
              <a:buSzPct val="100000"/>
              <a:buChar char="▪"/>
            </a:pPr>
            <a:r>
              <a:rPr lang="en-GB"/>
              <a:t>Delivery </a:t>
            </a:r>
            <a:endParaRPr/>
          </a:p>
          <a:p>
            <a:pPr indent="-342900" lvl="0" marL="342900" rtl="0" algn="l">
              <a:spcBef>
                <a:spcPts val="408"/>
              </a:spcBef>
              <a:spcAft>
                <a:spcPts val="0"/>
              </a:spcAft>
              <a:buClr>
                <a:schemeClr val="dk1"/>
              </a:buClr>
              <a:buSzPct val="100000"/>
              <a:buChar char="▪"/>
            </a:pPr>
            <a:r>
              <a:rPr lang="en-GB"/>
              <a:t>Application Support</a:t>
            </a:r>
            <a:endParaRPr/>
          </a:p>
          <a:p>
            <a:pPr indent="-342900" lvl="0" marL="342900" rtl="0" algn="l">
              <a:spcBef>
                <a:spcPts val="408"/>
              </a:spcBef>
              <a:spcAft>
                <a:spcPts val="0"/>
              </a:spcAft>
              <a:buClr>
                <a:schemeClr val="dk1"/>
              </a:buClr>
              <a:buSzPct val="100000"/>
              <a:buChar char="▪"/>
            </a:pPr>
            <a:r>
              <a:rPr lang="en-GB"/>
              <a:t>System Architecture </a:t>
            </a:r>
            <a:endParaRPr/>
          </a:p>
          <a:p>
            <a:pPr indent="-342900" lvl="0" marL="342900" rtl="0" algn="l">
              <a:spcBef>
                <a:spcPts val="408"/>
              </a:spcBef>
              <a:spcAft>
                <a:spcPts val="0"/>
              </a:spcAft>
              <a:buClr>
                <a:schemeClr val="dk1"/>
              </a:buClr>
              <a:buSzPct val="100000"/>
              <a:buChar char="▪"/>
            </a:pPr>
            <a:r>
              <a:rPr lang="en-GB"/>
              <a:t>Testing</a:t>
            </a:r>
            <a:endParaRPr/>
          </a:p>
          <a:p>
            <a:pPr indent="-342900" lvl="0" marL="342900" rtl="0" algn="l">
              <a:spcBef>
                <a:spcPts val="408"/>
              </a:spcBef>
              <a:spcAft>
                <a:spcPts val="0"/>
              </a:spcAft>
              <a:buClr>
                <a:schemeClr val="dk1"/>
              </a:buClr>
              <a:buSzPct val="100000"/>
              <a:buChar char="▪"/>
            </a:pPr>
            <a:r>
              <a:rPr lang="en-GB"/>
              <a:t>Service Management</a:t>
            </a:r>
            <a:endParaRPr/>
          </a:p>
          <a:p>
            <a:pPr indent="-213359" lvl="0" marL="342900" rtl="0" algn="l">
              <a:spcBef>
                <a:spcPts val="408"/>
              </a:spcBef>
              <a:spcAft>
                <a:spcPts val="0"/>
              </a:spcAft>
              <a:buClr>
                <a:schemeClr val="dk1"/>
              </a:buClr>
              <a:buSzPct val="100000"/>
              <a:buNone/>
            </a:pPr>
            <a:r>
              <a:t/>
            </a:r>
            <a:endParaRPr/>
          </a:p>
        </p:txBody>
      </p:sp>
      <p:sp>
        <p:nvSpPr>
          <p:cNvPr id="664" name="Google Shape;664;p66"/>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7"/>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Sharing the learning: Alpha Stage</a:t>
            </a:r>
            <a:endParaRPr/>
          </a:p>
        </p:txBody>
      </p:sp>
      <p:sp>
        <p:nvSpPr>
          <p:cNvPr id="670" name="Google Shape;670;p67"/>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GB"/>
              <a:t>Activity during Alpha Stage</a:t>
            </a:r>
            <a:endParaRPr/>
          </a:p>
          <a:p>
            <a:pPr indent="-457200" lvl="1" marL="914400" rtl="0" algn="l">
              <a:spcBef>
                <a:spcPts val="400"/>
              </a:spcBef>
              <a:spcAft>
                <a:spcPts val="0"/>
              </a:spcAft>
              <a:buClr>
                <a:schemeClr val="dk1"/>
              </a:buClr>
              <a:buSzPts val="2000"/>
              <a:buFont typeface="Arial"/>
              <a:buAutoNum type="arabicPeriod"/>
            </a:pPr>
            <a:r>
              <a:rPr lang="en-GB">
                <a:latin typeface="Arial"/>
                <a:ea typeface="Arial"/>
                <a:cs typeface="Arial"/>
                <a:sym typeface="Arial"/>
              </a:rPr>
              <a:t>Monthly updates to WM Strategic Commissioning Network</a:t>
            </a:r>
            <a:endParaRPr/>
          </a:p>
          <a:p>
            <a:pPr indent="-457200" lvl="1" marL="914400" rtl="0" algn="l">
              <a:spcBef>
                <a:spcPts val="400"/>
              </a:spcBef>
              <a:spcAft>
                <a:spcPts val="0"/>
              </a:spcAft>
              <a:buClr>
                <a:schemeClr val="dk1"/>
              </a:buClr>
              <a:buSzPts val="2000"/>
              <a:buFont typeface="Arial"/>
              <a:buAutoNum type="arabicPeriod"/>
            </a:pPr>
            <a:r>
              <a:rPr lang="en-GB">
                <a:latin typeface="Arial"/>
                <a:ea typeface="Arial"/>
                <a:cs typeface="Arial"/>
                <a:sym typeface="Arial"/>
              </a:rPr>
              <a:t>Regular Presentations to Local Government Association Commissioning and Procurement Network</a:t>
            </a:r>
            <a:endParaRPr/>
          </a:p>
          <a:p>
            <a:pPr indent="-457200" lvl="1" marL="914400" rtl="0" algn="l">
              <a:spcBef>
                <a:spcPts val="400"/>
              </a:spcBef>
              <a:spcAft>
                <a:spcPts val="0"/>
              </a:spcAft>
              <a:buClr>
                <a:schemeClr val="dk1"/>
              </a:buClr>
              <a:buSzPts val="2000"/>
              <a:buFont typeface="Arial"/>
              <a:buAutoNum type="arabicPeriod"/>
            </a:pPr>
            <a:r>
              <a:rPr lang="en-GB">
                <a:latin typeface="Arial"/>
                <a:ea typeface="Arial"/>
                <a:cs typeface="Arial"/>
                <a:sym typeface="Arial"/>
              </a:rPr>
              <a:t>Updates to other regional commissioning groups including:</a:t>
            </a:r>
            <a:endParaRPr/>
          </a:p>
          <a:p>
            <a:pPr indent="-228600" lvl="2" marL="1143000" rtl="0" algn="l">
              <a:spcBef>
                <a:spcPts val="360"/>
              </a:spcBef>
              <a:spcAft>
                <a:spcPts val="0"/>
              </a:spcAft>
              <a:buClr>
                <a:schemeClr val="dk1"/>
              </a:buClr>
              <a:buSzPts val="1800"/>
              <a:buChar char="–"/>
            </a:pPr>
            <a:r>
              <a:rPr lang="en-GB">
                <a:latin typeface="Arial"/>
                <a:ea typeface="Arial"/>
                <a:cs typeface="Arial"/>
                <a:sym typeface="Arial"/>
              </a:rPr>
              <a:t>Commissioning Alliance</a:t>
            </a:r>
            <a:endParaRPr/>
          </a:p>
          <a:p>
            <a:pPr indent="-228600" lvl="2" marL="1143000" rtl="0" algn="l">
              <a:spcBef>
                <a:spcPts val="360"/>
              </a:spcBef>
              <a:spcAft>
                <a:spcPts val="0"/>
              </a:spcAft>
              <a:buClr>
                <a:schemeClr val="dk1"/>
              </a:buClr>
              <a:buSzPts val="1800"/>
              <a:buChar char="–"/>
            </a:pPr>
            <a:r>
              <a:rPr lang="en-GB">
                <a:latin typeface="Arial"/>
                <a:ea typeface="Arial"/>
                <a:cs typeface="Arial"/>
                <a:sym typeface="Arial"/>
              </a:rPr>
              <a:t>Placements North West</a:t>
            </a:r>
            <a:endParaRPr/>
          </a:p>
          <a:p>
            <a:pPr indent="-228600" lvl="2" marL="1143000" rtl="0" algn="l">
              <a:spcBef>
                <a:spcPts val="360"/>
              </a:spcBef>
              <a:spcAft>
                <a:spcPts val="0"/>
              </a:spcAft>
              <a:buClr>
                <a:schemeClr val="dk1"/>
              </a:buClr>
              <a:buSzPts val="1800"/>
              <a:buChar char="–"/>
            </a:pPr>
            <a:r>
              <a:rPr lang="en-GB">
                <a:latin typeface="Arial"/>
                <a:ea typeface="Arial"/>
                <a:cs typeface="Arial"/>
                <a:sym typeface="Arial"/>
              </a:rPr>
              <a:t>South West</a:t>
            </a:r>
            <a:endParaRPr/>
          </a:p>
          <a:p>
            <a:pPr indent="-228600" lvl="2" marL="1143000" rtl="0" algn="l">
              <a:spcBef>
                <a:spcPts val="360"/>
              </a:spcBef>
              <a:spcAft>
                <a:spcPts val="0"/>
              </a:spcAft>
              <a:buClr>
                <a:schemeClr val="dk1"/>
              </a:buClr>
              <a:buSzPts val="1800"/>
              <a:buChar char="–"/>
            </a:pPr>
            <a:r>
              <a:rPr lang="en-GB">
                <a:latin typeface="Arial"/>
                <a:ea typeface="Arial"/>
                <a:cs typeface="Arial"/>
                <a:sym typeface="Arial"/>
              </a:rPr>
              <a:t>White Rose Partnership</a:t>
            </a:r>
            <a:endParaRPr/>
          </a:p>
        </p:txBody>
      </p:sp>
      <p:sp>
        <p:nvSpPr>
          <p:cNvPr id="671" name="Google Shape;671;p67"/>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8"/>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Sharing the Learning: Beta Stage</a:t>
            </a:r>
            <a:endParaRPr/>
          </a:p>
        </p:txBody>
      </p:sp>
      <p:sp>
        <p:nvSpPr>
          <p:cNvPr id="677" name="Google Shape;677;p68"/>
          <p:cNvSpPr txBox="1"/>
          <p:nvPr>
            <p:ph idx="1" type="body"/>
          </p:nvPr>
        </p:nvSpPr>
        <p:spPr>
          <a:xfrm>
            <a:off x="495300" y="1412776"/>
            <a:ext cx="8915400" cy="4525387"/>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chemeClr val="dk1"/>
              </a:buClr>
              <a:buSzPts val="2400"/>
              <a:buFont typeface="Arial"/>
              <a:buAutoNum type="arabicPeriod"/>
            </a:pPr>
            <a:r>
              <a:rPr lang="en-GB"/>
              <a:t>Formal sprint updates to regional networks to:</a:t>
            </a:r>
            <a:endParaRPr/>
          </a:p>
          <a:p>
            <a:pPr indent="-285750" lvl="1" marL="742950" rtl="0" algn="l">
              <a:spcBef>
                <a:spcPts val="400"/>
              </a:spcBef>
              <a:spcAft>
                <a:spcPts val="0"/>
              </a:spcAft>
              <a:buClr>
                <a:schemeClr val="dk1"/>
              </a:buClr>
              <a:buSzPts val="2000"/>
              <a:buChar char="•"/>
            </a:pPr>
            <a:r>
              <a:rPr lang="en-GB">
                <a:latin typeface="Arial"/>
                <a:ea typeface="Arial"/>
                <a:cs typeface="Arial"/>
                <a:sym typeface="Arial"/>
              </a:rPr>
              <a:t>Share progress</a:t>
            </a:r>
            <a:endParaRPr/>
          </a:p>
          <a:p>
            <a:pPr indent="-285750" lvl="1" marL="742950" rtl="0" algn="l">
              <a:spcBef>
                <a:spcPts val="400"/>
              </a:spcBef>
              <a:spcAft>
                <a:spcPts val="0"/>
              </a:spcAft>
              <a:buClr>
                <a:schemeClr val="dk1"/>
              </a:buClr>
              <a:buSzPts val="2000"/>
              <a:buChar char="•"/>
            </a:pPr>
            <a:r>
              <a:rPr lang="en-GB">
                <a:latin typeface="Arial"/>
                <a:ea typeface="Arial"/>
                <a:cs typeface="Arial"/>
                <a:sym typeface="Arial"/>
              </a:rPr>
              <a:t>Seek views on progress and to inform next steps of the development</a:t>
            </a:r>
            <a:endParaRPr>
              <a:latin typeface="Arial"/>
              <a:ea typeface="Arial"/>
              <a:cs typeface="Arial"/>
              <a:sym typeface="Arial"/>
            </a:endParaRPr>
          </a:p>
          <a:p>
            <a:pPr indent="-514350" lvl="0" marL="514350" rtl="0" algn="l">
              <a:spcBef>
                <a:spcPts val="480"/>
              </a:spcBef>
              <a:spcAft>
                <a:spcPts val="0"/>
              </a:spcAft>
              <a:buClr>
                <a:schemeClr val="dk1"/>
              </a:buClr>
              <a:buSzPts val="2400"/>
              <a:buFont typeface="Arial"/>
              <a:buAutoNum type="arabicPeriod"/>
            </a:pPr>
            <a:r>
              <a:rPr lang="en-GB"/>
              <a:t>Social Media presence through blogs via BCC Communications and regional networks</a:t>
            </a:r>
            <a:endParaRPr/>
          </a:p>
          <a:p>
            <a:pPr indent="-514350" lvl="0" marL="514350" rtl="0" algn="l">
              <a:spcBef>
                <a:spcPts val="480"/>
              </a:spcBef>
              <a:spcAft>
                <a:spcPts val="0"/>
              </a:spcAft>
              <a:buClr>
                <a:schemeClr val="dk1"/>
              </a:buClr>
              <a:buSzPts val="2400"/>
              <a:buFont typeface="Arial"/>
              <a:buAutoNum type="arabicPeriod"/>
            </a:pPr>
            <a:r>
              <a:rPr lang="en-GB"/>
              <a:t>Continued monthly updates to WM Strategic Commissioning Network</a:t>
            </a:r>
            <a:endParaRPr/>
          </a:p>
          <a:p>
            <a:pPr indent="-514350" lvl="0" marL="514350" rtl="0" algn="l">
              <a:spcBef>
                <a:spcPts val="480"/>
              </a:spcBef>
              <a:spcAft>
                <a:spcPts val="0"/>
              </a:spcAft>
              <a:buClr>
                <a:schemeClr val="dk1"/>
              </a:buClr>
              <a:buSzPts val="2400"/>
              <a:buFont typeface="Arial"/>
              <a:buAutoNum type="arabicPeriod"/>
            </a:pPr>
            <a:r>
              <a:rPr lang="en-GB"/>
              <a:t>Continued regular presentations to the Local Government Association</a:t>
            </a:r>
            <a:endParaRPr/>
          </a:p>
        </p:txBody>
      </p:sp>
      <p:sp>
        <p:nvSpPr>
          <p:cNvPr id="678" name="Google Shape;678;p68"/>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9"/>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Conclusion</a:t>
            </a:r>
            <a:endParaRPr/>
          </a:p>
        </p:txBody>
      </p:sp>
      <p:sp>
        <p:nvSpPr>
          <p:cNvPr id="685" name="Google Shape;685;p69"/>
          <p:cNvSpPr txBox="1"/>
          <p:nvPr>
            <p:ph idx="1" type="body"/>
          </p:nvPr>
        </p:nvSpPr>
        <p:spPr>
          <a:xfrm>
            <a:off x="495300" y="1268760"/>
            <a:ext cx="5897859" cy="446449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b="1" lang="en-GB" sz="2000"/>
              <a:t>Overarching Hypotheses : </a:t>
            </a:r>
            <a:r>
              <a:rPr i="1" lang="en-GB" sz="2000"/>
              <a:t>if we digitised the contracting (IPA) process, then we could capture the data which commissioners need to manage this broken £2bn pa market.”</a:t>
            </a:r>
            <a:endParaRPr sz="2000"/>
          </a:p>
          <a:p>
            <a:pPr indent="0" lvl="0" marL="0" rtl="0" algn="l">
              <a:spcBef>
                <a:spcPts val="280"/>
              </a:spcBef>
              <a:spcAft>
                <a:spcPts val="0"/>
              </a:spcAft>
              <a:buClr>
                <a:schemeClr val="dk1"/>
              </a:buClr>
              <a:buSzPct val="100000"/>
              <a:buNone/>
            </a:pPr>
            <a:r>
              <a:t/>
            </a:r>
            <a:endParaRPr b="1" sz="2000"/>
          </a:p>
          <a:p>
            <a:pPr indent="0" lvl="0" marL="0" rtl="0" algn="l">
              <a:spcBef>
                <a:spcPts val="336"/>
              </a:spcBef>
              <a:spcAft>
                <a:spcPts val="0"/>
              </a:spcAft>
              <a:buClr>
                <a:schemeClr val="dk1"/>
              </a:buClr>
              <a:buSzPct val="100000"/>
              <a:buNone/>
            </a:pPr>
            <a:r>
              <a:rPr lang="en-GB" sz="2400"/>
              <a:t>By testing the hypotheses and prototyping, we learnt </a:t>
            </a:r>
            <a:r>
              <a:rPr b="1" lang="en-GB" sz="2000"/>
              <a:t> </a:t>
            </a:r>
            <a:endParaRPr/>
          </a:p>
          <a:p>
            <a:pPr indent="0" lvl="0" marL="0" rtl="0" algn="l">
              <a:spcBef>
                <a:spcPts val="280"/>
              </a:spcBef>
              <a:spcAft>
                <a:spcPts val="0"/>
              </a:spcAft>
              <a:buClr>
                <a:schemeClr val="dk1"/>
              </a:buClr>
              <a:buSzPct val="100000"/>
              <a:buNone/>
            </a:pPr>
            <a:r>
              <a:t/>
            </a:r>
            <a:endParaRPr b="1" sz="2000"/>
          </a:p>
          <a:p>
            <a:pPr indent="-352425" lvl="0" marL="342900" rtl="0" algn="l">
              <a:spcBef>
                <a:spcPts val="280"/>
              </a:spcBef>
              <a:spcAft>
                <a:spcPts val="0"/>
              </a:spcAft>
              <a:buClr>
                <a:schemeClr val="dk1"/>
              </a:buClr>
              <a:buSzPct val="100000"/>
              <a:buChar char="▪"/>
            </a:pPr>
            <a:r>
              <a:rPr b="1" lang="en-GB" sz="2000"/>
              <a:t>We Can Capture the Data - </a:t>
            </a:r>
            <a:r>
              <a:rPr lang="en-GB" sz="2000"/>
              <a:t>The data we need could be captured during in the brokerage and contracting process, without creating such new burdens or inconvenience for the portal users that they resist the change</a:t>
            </a:r>
            <a:r>
              <a:rPr lang="en-GB" sz="2000"/>
              <a:t>.</a:t>
            </a:r>
            <a:endParaRPr sz="2000"/>
          </a:p>
          <a:p>
            <a:pPr indent="-352425" lvl="0" marL="342900" rtl="0" algn="l">
              <a:spcBef>
                <a:spcPts val="1000"/>
              </a:spcBef>
              <a:spcAft>
                <a:spcPts val="0"/>
              </a:spcAft>
              <a:buClr>
                <a:schemeClr val="dk1"/>
              </a:buClr>
              <a:buSzPct val="100000"/>
              <a:buChar char="▪"/>
            </a:pPr>
            <a:r>
              <a:rPr b="1" lang="en-GB" sz="2000"/>
              <a:t>The Data is Actually Valuable - </a:t>
            </a:r>
            <a:r>
              <a:rPr lang="en-GB" sz="2000"/>
              <a:t>Commissioners can articulate decisions they are trying to make, what they might do differently with better analysis, what that analysis would need to look like, and how this would lead to sufficient impact for children in care, and savings for the LAs.</a:t>
            </a:r>
            <a:endParaRPr sz="2000"/>
          </a:p>
          <a:p>
            <a:pPr indent="-352425" lvl="0" marL="342900" rtl="0" algn="l">
              <a:spcBef>
                <a:spcPts val="1000"/>
              </a:spcBef>
              <a:spcAft>
                <a:spcPts val="1000"/>
              </a:spcAft>
              <a:buClr>
                <a:schemeClr val="dk1"/>
              </a:buClr>
              <a:buSzPct val="100000"/>
              <a:buChar char="▪"/>
            </a:pPr>
            <a:r>
              <a:rPr b="1" lang="en-GB" sz="2000"/>
              <a:t>No Impact on Finance Workflows - </a:t>
            </a:r>
            <a:r>
              <a:rPr lang="en-GB" sz="2000"/>
              <a:t>change to Placement Portal  workflows cannot break the flow of data on ‘who should be paid what when’ which currently goes to finance teams in each LA.</a:t>
            </a:r>
            <a:endParaRPr/>
          </a:p>
        </p:txBody>
      </p:sp>
      <p:sp>
        <p:nvSpPr>
          <p:cNvPr id="686" name="Google Shape;686;p69"/>
          <p:cNvSpPr txBox="1"/>
          <p:nvPr/>
        </p:nvSpPr>
        <p:spPr>
          <a:xfrm>
            <a:off x="6897216" y="1700808"/>
            <a:ext cx="2664295" cy="672622"/>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marR="0" rtl="0" algn="l">
              <a:spcBef>
                <a:spcPts val="0"/>
              </a:spcBef>
              <a:spcAft>
                <a:spcPts val="0"/>
              </a:spcAft>
              <a:buClr>
                <a:srgbClr val="C00000"/>
              </a:buClr>
              <a:buSzPct val="100000"/>
              <a:buFont typeface="Noto Sans Symbols"/>
              <a:buNone/>
            </a:pPr>
            <a:r>
              <a:rPr b="1" lang="en-GB" sz="1600">
                <a:solidFill>
                  <a:srgbClr val="C00000"/>
                </a:solidFill>
                <a:latin typeface="Arial"/>
                <a:ea typeface="Arial"/>
                <a:cs typeface="Arial"/>
                <a:sym typeface="Arial"/>
              </a:rPr>
              <a:t>£82k  time saved pa from alpha stage improvements alone</a:t>
            </a:r>
            <a:endParaRPr/>
          </a:p>
        </p:txBody>
      </p:sp>
      <p:sp>
        <p:nvSpPr>
          <p:cNvPr id="687" name="Google Shape;687;p69"/>
          <p:cNvSpPr txBox="1"/>
          <p:nvPr/>
        </p:nvSpPr>
        <p:spPr>
          <a:xfrm>
            <a:off x="6962681" y="3140968"/>
            <a:ext cx="2664296" cy="1096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Noto Sans Symbols"/>
              <a:buNone/>
            </a:pPr>
            <a:r>
              <a:rPr b="1" lang="en-GB" sz="1600">
                <a:solidFill>
                  <a:schemeClr val="dk1"/>
                </a:solidFill>
                <a:latin typeface="Arial"/>
                <a:ea typeface="Arial"/>
                <a:cs typeface="Arial"/>
                <a:sym typeface="Arial"/>
              </a:rPr>
              <a:t>% error rate vs old manual process?</a:t>
            </a:r>
            <a:endParaRPr/>
          </a:p>
          <a:p>
            <a:pPr indent="0" lvl="0" marL="0" marR="0" rtl="0" algn="l">
              <a:spcBef>
                <a:spcPts val="1200"/>
              </a:spcBef>
              <a:spcAft>
                <a:spcPts val="0"/>
              </a:spcAft>
              <a:buClr>
                <a:schemeClr val="dk1"/>
              </a:buClr>
              <a:buSzPts val="1600"/>
              <a:buFont typeface="Noto Sans Symbols"/>
              <a:buNone/>
            </a:pPr>
            <a:r>
              <a:rPr b="1" lang="en-GB" sz="1600">
                <a:solidFill>
                  <a:schemeClr val="dk1"/>
                </a:solidFill>
                <a:latin typeface="Arial"/>
                <a:ea typeface="Arial"/>
                <a:cs typeface="Arial"/>
                <a:sym typeface="Arial"/>
              </a:rPr>
              <a:t>Effectiveness of  supply &amp; demand management?</a:t>
            </a:r>
            <a:endParaRPr/>
          </a:p>
        </p:txBody>
      </p:sp>
      <p:sp>
        <p:nvSpPr>
          <p:cNvPr id="688" name="Google Shape;688;p69"/>
          <p:cNvSpPr txBox="1"/>
          <p:nvPr/>
        </p:nvSpPr>
        <p:spPr>
          <a:xfrm>
            <a:off x="6969224" y="4365104"/>
            <a:ext cx="2664296" cy="109620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1600"/>
              <a:buFont typeface="Noto Sans Symbols"/>
              <a:buNone/>
            </a:pPr>
            <a:r>
              <a:rPr b="1" lang="en-GB" sz="1600">
                <a:solidFill>
                  <a:schemeClr val="dk1"/>
                </a:solidFill>
                <a:latin typeface="Arial"/>
                <a:ea typeface="Arial"/>
                <a:cs typeface="Arial"/>
                <a:sym typeface="Arial"/>
              </a:rPr>
              <a:t>% changes to commissioners cost estimates for next planning period in £m?</a:t>
            </a:r>
            <a:endParaRPr/>
          </a:p>
        </p:txBody>
      </p:sp>
      <p:sp>
        <p:nvSpPr>
          <p:cNvPr id="689" name="Google Shape;689;p69"/>
          <p:cNvSpPr/>
          <p:nvPr/>
        </p:nvSpPr>
        <p:spPr>
          <a:xfrm rot="5400000">
            <a:off x="6569784" y="1916708"/>
            <a:ext cx="216025" cy="216274"/>
          </a:xfrm>
          <a:prstGeom prst="triangle">
            <a:avLst>
              <a:gd fmla="val 50000" name="adj"/>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69"/>
          <p:cNvSpPr/>
          <p:nvPr/>
        </p:nvSpPr>
        <p:spPr>
          <a:xfrm rot="5400000">
            <a:off x="6569908" y="3501007"/>
            <a:ext cx="216024" cy="216025"/>
          </a:xfrm>
          <a:prstGeom prst="triangle">
            <a:avLst>
              <a:gd fmla="val 50000" name="adj"/>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1" name="Google Shape;691;p69"/>
          <p:cNvSpPr/>
          <p:nvPr/>
        </p:nvSpPr>
        <p:spPr>
          <a:xfrm rot="5400000">
            <a:off x="6537177" y="4869157"/>
            <a:ext cx="216024" cy="216025"/>
          </a:xfrm>
          <a:prstGeom prst="triangle">
            <a:avLst>
              <a:gd fmla="val 50000" name="adj"/>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2" name="Google Shape;692;p69"/>
          <p:cNvSpPr/>
          <p:nvPr/>
        </p:nvSpPr>
        <p:spPr>
          <a:xfrm rot="5400000">
            <a:off x="6537177" y="4149081"/>
            <a:ext cx="216024" cy="216025"/>
          </a:xfrm>
          <a:prstGeom prst="triangle">
            <a:avLst>
              <a:gd fmla="val 50000" name="adj"/>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3" name="Google Shape;693;p69"/>
          <p:cNvSpPr txBox="1"/>
          <p:nvPr/>
        </p:nvSpPr>
        <p:spPr>
          <a:xfrm>
            <a:off x="6972621" y="2564904"/>
            <a:ext cx="25134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To be progressed in Beta :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560512" y="274638"/>
            <a:ext cx="8850188" cy="49706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Arial"/>
              <a:buNone/>
            </a:pPr>
            <a:r>
              <a:rPr lang="en-GB"/>
              <a:t>Key Players</a:t>
            </a:r>
            <a:endParaRPr/>
          </a:p>
        </p:txBody>
      </p:sp>
      <p:sp>
        <p:nvSpPr>
          <p:cNvPr id="169" name="Google Shape;169;p19"/>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graphicFrame>
        <p:nvGraphicFramePr>
          <p:cNvPr id="170" name="Google Shape;170;p19"/>
          <p:cNvGraphicFramePr/>
          <p:nvPr/>
        </p:nvGraphicFramePr>
        <p:xfrm>
          <a:off x="560512" y="771698"/>
          <a:ext cx="3000000" cy="3000000"/>
        </p:xfrm>
        <a:graphic>
          <a:graphicData uri="http://schemas.openxmlformats.org/drawingml/2006/table">
            <a:tbl>
              <a:tblPr bandRow="1" firstRow="1">
                <a:noFill/>
                <a:tableStyleId>{2EF57A95-8787-4852-BE72-5FAB9FC3FE5C}</a:tableStyleId>
              </a:tblPr>
              <a:tblGrid>
                <a:gridCol w="2851775"/>
                <a:gridCol w="2851775"/>
                <a:gridCol w="2851775"/>
              </a:tblGrid>
              <a:tr h="2667000">
                <a:tc rowSpan="2">
                  <a:txBody>
                    <a:bodyPr/>
                    <a:lstStyle/>
                    <a:p>
                      <a:pPr indent="0" lvl="0" marL="0" marR="0" rtl="0" algn="l">
                        <a:spcBef>
                          <a:spcPts val="0"/>
                        </a:spcBef>
                        <a:spcAft>
                          <a:spcPts val="0"/>
                        </a:spcAft>
                        <a:buNone/>
                      </a:pPr>
                      <a:r>
                        <a:rPr b="1" lang="en-GB" sz="1200" u="none" cap="none" strike="noStrike">
                          <a:solidFill>
                            <a:schemeClr val="dk1"/>
                          </a:solidFill>
                        </a:rPr>
                        <a:t>The West Midlands Regional Association for Directors of Children's Services (ADCS) Network </a:t>
                      </a:r>
                      <a:r>
                        <a:rPr b="0" lang="en-GB" sz="1100" u="none" cap="none" strike="noStrike">
                          <a:solidFill>
                            <a:schemeClr val="dk1"/>
                          </a:solidFill>
                        </a:rPr>
                        <a:t>specialises in developing, commissioning, and leading the delivery of services to children, young people and their families. They work in partnership with other agencies to achieve tailored and joined-up services for children, whatever their identified needs. They have members in senior leadership roles for children’s services across the 11 local authorities and three children’s trusts in the region and they are:</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​Birmingham Children's Trust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Birmingham City Council</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Coventry City Council</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Dudley Metropolitan Borough Council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Herefordshire Council</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Sandwell Children's Trust</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Sandwell Metropolitan Borough Council</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Shropshire Council</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Solihull Metropolitan Borough Council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Stoke-on-Trent City Council</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Telford &amp; Wrekin Council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Walsall Council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Warwickshire County Council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City of Wolverhampton Council </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Worcestershire Children First</a:t>
                      </a:r>
                      <a:endParaRPr/>
                    </a:p>
                    <a:p>
                      <a:pPr indent="-171450" lvl="0" marL="171450" marR="0" rtl="0" algn="l">
                        <a:spcBef>
                          <a:spcPts val="0"/>
                        </a:spcBef>
                        <a:spcAft>
                          <a:spcPts val="0"/>
                        </a:spcAft>
                        <a:buClr>
                          <a:schemeClr val="dk1"/>
                        </a:buClr>
                        <a:buSzPts val="1100"/>
                        <a:buFont typeface="Arial"/>
                        <a:buChar char="•"/>
                      </a:pPr>
                      <a:r>
                        <a:rPr b="0" lang="en-GB" sz="1100">
                          <a:solidFill>
                            <a:schemeClr val="dk1"/>
                          </a:solidFill>
                        </a:rPr>
                        <a:t>Worcestershire County Council</a:t>
                      </a:r>
                      <a:endParaRPr/>
                    </a:p>
                    <a:p>
                      <a:pPr indent="0" lvl="0" marL="0" marR="0" rtl="0" algn="l">
                        <a:spcBef>
                          <a:spcPts val="0"/>
                        </a:spcBef>
                        <a:spcAft>
                          <a:spcPts val="0"/>
                        </a:spcAft>
                        <a:buNone/>
                      </a:pPr>
                      <a:r>
                        <a:t/>
                      </a:r>
                      <a:endParaRPr b="0" sz="1100">
                        <a:solidFill>
                          <a:schemeClr val="dk1"/>
                        </a:solidFill>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7C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lang="en-GB" sz="1400">
                          <a:solidFill>
                            <a:schemeClr val="dk1"/>
                          </a:solidFill>
                        </a:rPr>
                        <a:t>Birmingham City Council (BCC) </a:t>
                      </a:r>
                      <a:r>
                        <a:rPr b="0" lang="en-GB" sz="1200">
                          <a:solidFill>
                            <a:schemeClr val="dk1"/>
                          </a:solidFill>
                        </a:rPr>
                        <a:t>is the local government body responsible for the governance of the City of Birmingham and therefore their reach is wide. Methods Business Digital and Technology (Methods BDT) and Methods Analytics (MA) are already running several projects with BCC across streams such as homelessness and customer service</a:t>
                      </a:r>
                      <a:endParaRPr/>
                    </a:p>
                    <a:p>
                      <a:pPr indent="0" lvl="0" marL="0" marR="0" rtl="0" algn="l">
                        <a:spcBef>
                          <a:spcPts val="0"/>
                        </a:spcBef>
                        <a:spcAft>
                          <a:spcPts val="0"/>
                        </a:spcAft>
                        <a:buNone/>
                      </a:pPr>
                      <a:r>
                        <a:t/>
                      </a:r>
                      <a:endParaRPr sz="1800">
                        <a:solidFill>
                          <a:srgbClr val="F9C7C9"/>
                        </a:solidFill>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lang="en-GB" sz="1400">
                          <a:solidFill>
                            <a:schemeClr val="dk1"/>
                          </a:solidFill>
                        </a:rPr>
                        <a:t>West Midlands Commissioning Hub </a:t>
                      </a:r>
                      <a:r>
                        <a:rPr b="0" lang="en-GB" sz="1200">
                          <a:solidFill>
                            <a:schemeClr val="dk1"/>
                          </a:solidFill>
                        </a:rPr>
                        <a:t>is an intended solution to providing fit for purpose services for children, young people and families whilst increasing efficiency and reducing pressures on spend in the region. It works in partnership with LAs and Children’s Trusts.</a:t>
                      </a:r>
                      <a:endParaRPr/>
                    </a:p>
                    <a:p>
                      <a:pPr indent="0" lvl="0" marL="0" marR="0" rtl="0" algn="l">
                        <a:spcBef>
                          <a:spcPts val="0"/>
                        </a:spcBef>
                        <a:spcAft>
                          <a:spcPts val="0"/>
                        </a:spcAft>
                        <a:buNone/>
                      </a:pPr>
                      <a:r>
                        <a:t/>
                      </a:r>
                      <a:endParaRPr sz="1800">
                        <a:solidFill>
                          <a:srgbClr val="F9C7C9"/>
                        </a:solidFill>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7C9"/>
                    </a:solidFill>
                  </a:tcPr>
                </a:tc>
              </a:tr>
              <a:tr h="2667000">
                <a:tc vMerge="1"/>
                <a:tc>
                  <a:txBody>
                    <a:bodyPr/>
                    <a:lstStyle/>
                    <a:p>
                      <a:pPr indent="0" lvl="0" marL="0" marR="0" rtl="0" algn="l">
                        <a:spcBef>
                          <a:spcPts val="0"/>
                        </a:spcBef>
                        <a:spcAft>
                          <a:spcPts val="0"/>
                        </a:spcAft>
                        <a:buNone/>
                      </a:pPr>
                      <a:r>
                        <a:rPr b="1" lang="en-GB" sz="1400"/>
                        <a:t>Birmingham Children’s Trust </a:t>
                      </a:r>
                      <a:endParaRPr/>
                    </a:p>
                    <a:p>
                      <a:pPr indent="0" lvl="0" marL="0" marR="0" rtl="0" algn="l">
                        <a:spcBef>
                          <a:spcPts val="0"/>
                        </a:spcBef>
                        <a:spcAft>
                          <a:spcPts val="0"/>
                        </a:spcAft>
                        <a:buNone/>
                      </a:pPr>
                      <a:r>
                        <a:rPr b="1" lang="en-GB" sz="1400"/>
                        <a:t>(BCT) </a:t>
                      </a:r>
                      <a:r>
                        <a:rPr lang="en-GB" sz="1200"/>
                        <a:t>aims to make a positive </a:t>
                      </a:r>
                      <a:endParaRPr/>
                    </a:p>
                    <a:p>
                      <a:pPr indent="0" lvl="0" marL="0" marR="0" rtl="0" algn="l">
                        <a:spcBef>
                          <a:spcPts val="0"/>
                        </a:spcBef>
                        <a:spcAft>
                          <a:spcPts val="0"/>
                        </a:spcAft>
                        <a:buNone/>
                      </a:pPr>
                      <a:r>
                        <a:rPr lang="en-GB" sz="1200"/>
                        <a:t>difference for children, young </a:t>
                      </a:r>
                      <a:endParaRPr/>
                    </a:p>
                    <a:p>
                      <a:pPr indent="0" lvl="0" marL="0" marR="0" rtl="0" algn="l">
                        <a:spcBef>
                          <a:spcPts val="0"/>
                        </a:spcBef>
                        <a:spcAft>
                          <a:spcPts val="0"/>
                        </a:spcAft>
                        <a:buNone/>
                      </a:pPr>
                      <a:r>
                        <a:rPr lang="en-GB" sz="1200"/>
                        <a:t>people and families in the city </a:t>
                      </a:r>
                      <a:endParaRPr/>
                    </a:p>
                    <a:p>
                      <a:pPr indent="0" lvl="0" marL="0" marR="0" rtl="0" algn="l">
                        <a:spcBef>
                          <a:spcPts val="0"/>
                        </a:spcBef>
                        <a:spcAft>
                          <a:spcPts val="0"/>
                        </a:spcAft>
                        <a:buNone/>
                      </a:pPr>
                      <a:r>
                        <a:rPr lang="en-GB" sz="1200"/>
                        <a:t>and is owned by, but </a:t>
                      </a:r>
                      <a:endParaRPr/>
                    </a:p>
                    <a:p>
                      <a:pPr indent="0" lvl="0" marL="0" marR="0" rtl="0" algn="l">
                        <a:spcBef>
                          <a:spcPts val="0"/>
                        </a:spcBef>
                        <a:spcAft>
                          <a:spcPts val="0"/>
                        </a:spcAft>
                        <a:buNone/>
                      </a:pPr>
                      <a:r>
                        <a:rPr lang="en-GB" sz="1200"/>
                        <a:t>independent from, Birmingham </a:t>
                      </a:r>
                      <a:endParaRPr/>
                    </a:p>
                    <a:p>
                      <a:pPr indent="0" lvl="0" marL="0" marR="0" rtl="0" algn="l">
                        <a:spcBef>
                          <a:spcPts val="0"/>
                        </a:spcBef>
                        <a:spcAft>
                          <a:spcPts val="0"/>
                        </a:spcAft>
                        <a:buNone/>
                      </a:pPr>
                      <a:r>
                        <a:rPr lang="en-GB" sz="1200"/>
                        <a:t>City Council.</a:t>
                      </a:r>
                      <a:endParaRPr/>
                    </a:p>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7C9"/>
                    </a:solidFill>
                  </a:tcPr>
                </a:tc>
                <a:tc>
                  <a:txBody>
                    <a:bodyPr/>
                    <a:lstStyle/>
                    <a:p>
                      <a:pPr indent="0" lvl="0" marL="0" marR="0" rtl="0" algn="l">
                        <a:spcBef>
                          <a:spcPts val="0"/>
                        </a:spcBef>
                        <a:spcAft>
                          <a:spcPts val="0"/>
                        </a:spcAft>
                        <a:buNone/>
                      </a:pPr>
                      <a:r>
                        <a:rPr b="1" lang="en-GB" sz="1400"/>
                        <a:t>The Department of Levelling Up Housing and Communities (DLUHC</a:t>
                      </a:r>
                      <a:r>
                        <a:rPr lang="en-GB" sz="1400"/>
                        <a:t>) </a:t>
                      </a:r>
                      <a:r>
                        <a:rPr lang="en-GB" sz="1200"/>
                        <a:t>s the centralised UK Government department responsible for the Digital Fund and appointed a Digital Fund Collaboration Manager to work with the project group, and provide guidance.</a:t>
                      </a:r>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D8D8D8"/>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Project Group</a:t>
            </a:r>
            <a:endParaRPr/>
          </a:p>
        </p:txBody>
      </p:sp>
      <p:graphicFrame>
        <p:nvGraphicFramePr>
          <p:cNvPr id="176" name="Google Shape;176;p20"/>
          <p:cNvGraphicFramePr/>
          <p:nvPr/>
        </p:nvGraphicFramePr>
        <p:xfrm>
          <a:off x="495300" y="1124744"/>
          <a:ext cx="3000000" cy="3000000"/>
        </p:xfrm>
        <a:graphic>
          <a:graphicData uri="http://schemas.openxmlformats.org/drawingml/2006/table">
            <a:tbl>
              <a:tblPr bandRow="1" firstRow="1">
                <a:noFill/>
                <a:tableStyleId>{2EF57A95-8787-4852-BE72-5FAB9FC3FE5C}</a:tableStyleId>
              </a:tblPr>
              <a:tblGrid>
                <a:gridCol w="4457700"/>
                <a:gridCol w="4457700"/>
              </a:tblGrid>
              <a:tr h="2232200">
                <a:tc>
                  <a:txBody>
                    <a:bodyPr/>
                    <a:lstStyle/>
                    <a:p>
                      <a:pPr indent="0" lvl="0" marL="0" marR="0" rtl="0" algn="l">
                        <a:spcBef>
                          <a:spcPts val="0"/>
                        </a:spcBef>
                        <a:spcAft>
                          <a:spcPts val="0"/>
                        </a:spcAft>
                        <a:buNone/>
                      </a:pPr>
                      <a:r>
                        <a:rPr b="1" lang="en-GB" sz="1200">
                          <a:solidFill>
                            <a:schemeClr val="dk1"/>
                          </a:solidFill>
                        </a:rPr>
                        <a:t>Delivery Manager – Kate Smith ( Lucy Kerslake) METHODS</a:t>
                      </a:r>
                      <a:endParaRPr/>
                    </a:p>
                    <a:p>
                      <a:pPr indent="0" lvl="0" marL="0" marR="0" rtl="0" algn="l">
                        <a:spcBef>
                          <a:spcPts val="0"/>
                        </a:spcBef>
                        <a:spcAft>
                          <a:spcPts val="0"/>
                        </a:spcAft>
                        <a:buNone/>
                      </a:pPr>
                      <a:r>
                        <a:rPr b="0" lang="en-GB" sz="1000">
                          <a:solidFill>
                            <a:schemeClr val="dk1"/>
                          </a:solidFill>
                        </a:rPr>
                        <a:t>Responsible for the performance of the Methods Analytics team and </a:t>
                      </a:r>
                      <a:endParaRPr/>
                    </a:p>
                    <a:p>
                      <a:pPr indent="0" lvl="0" marL="0" marR="0" rtl="0" algn="l">
                        <a:spcBef>
                          <a:spcPts val="0"/>
                        </a:spcBef>
                        <a:spcAft>
                          <a:spcPts val="0"/>
                        </a:spcAft>
                        <a:buNone/>
                      </a:pPr>
                      <a:r>
                        <a:rPr b="0" lang="en-GB" sz="1000">
                          <a:solidFill>
                            <a:schemeClr val="dk1"/>
                          </a:solidFill>
                        </a:rPr>
                        <a:t>management of delivery.</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First point of contact for client queries and communications </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Adjust plans as required and in line with Agile development practises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Build and maintain delivery teams, ensuring they are motivated, collaborating and working well</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Identify blockers or risks and help the team to overcome them</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Focus the team on what is most important to the delivery of products and services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Facilitate project meetings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Responsible for delivering the project to budget</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Day to day communication with the Delivery Team, Product Owner and Stakeholders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Sign off Methods Analytics project timecards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Project information governance and access to relevant software</a:t>
                      </a:r>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7C9"/>
                    </a:solidFill>
                  </a:tcPr>
                </a:tc>
                <a:tc>
                  <a:txBody>
                    <a:bodyPr/>
                    <a:lstStyle/>
                    <a:p>
                      <a:pPr indent="0" lvl="0" marL="0" marR="0" rtl="0" algn="l">
                        <a:spcBef>
                          <a:spcPts val="0"/>
                        </a:spcBef>
                        <a:spcAft>
                          <a:spcPts val="0"/>
                        </a:spcAft>
                        <a:buNone/>
                      </a:pPr>
                      <a:r>
                        <a:rPr b="1" lang="en-GB" sz="1200">
                          <a:solidFill>
                            <a:schemeClr val="dk1"/>
                          </a:solidFill>
                        </a:rPr>
                        <a:t>Product Owner(s) – Narinder Saggu and Andy Sjurseth (BCT and WM REGIONAL COMMISSIONING HUB)</a:t>
                      </a:r>
                      <a:endParaRPr/>
                    </a:p>
                    <a:p>
                      <a:pPr indent="0" lvl="0" marL="0" marR="0" rtl="0" algn="l">
                        <a:spcBef>
                          <a:spcPts val="0"/>
                        </a:spcBef>
                        <a:spcAft>
                          <a:spcPts val="0"/>
                        </a:spcAft>
                        <a:buNone/>
                      </a:pPr>
                      <a:r>
                        <a:rPr b="0" lang="en-GB" sz="1000">
                          <a:solidFill>
                            <a:schemeClr val="dk1"/>
                          </a:solidFill>
                        </a:rPr>
                        <a:t>Responsible for prioritising, planning and signing off on deliverables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Provide guidance on the direction of work prior to commencement</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Signing off on work when delivered</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Assisting in development of and signing off contract changes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Day to day communication with the Delivery Team, Delivery Manager and Stakeholders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Responsible for defining tasks and prioritising the product backlog</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Supporting the PO to communicate the vision and requirements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Assisting in removing blockers</a:t>
                      </a:r>
                      <a:endParaRPr/>
                    </a:p>
                    <a:p>
                      <a:pPr indent="-171450" lvl="0" marL="171450" marR="0" rtl="0" algn="l">
                        <a:spcBef>
                          <a:spcPts val="0"/>
                        </a:spcBef>
                        <a:spcAft>
                          <a:spcPts val="0"/>
                        </a:spcAft>
                        <a:buClr>
                          <a:schemeClr val="dk1"/>
                        </a:buClr>
                        <a:buSzPts val="1000"/>
                        <a:buFont typeface="Arial"/>
                        <a:buChar char="•"/>
                      </a:pPr>
                      <a:r>
                        <a:rPr b="0" lang="en-GB" sz="1000">
                          <a:solidFill>
                            <a:schemeClr val="dk1"/>
                          </a:solidFill>
                        </a:rPr>
                        <a:t>Attend all Scrum ceremonies</a:t>
                      </a:r>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D8D8D8"/>
                    </a:solidFill>
                  </a:tcPr>
                </a:tc>
              </a:tr>
              <a:tr h="2232200">
                <a:tc>
                  <a:txBody>
                    <a:bodyPr/>
                    <a:lstStyle/>
                    <a:p>
                      <a:pPr indent="0" lvl="0" marL="0" marR="0" rtl="0" algn="l">
                        <a:spcBef>
                          <a:spcPts val="0"/>
                        </a:spcBef>
                        <a:spcAft>
                          <a:spcPts val="0"/>
                        </a:spcAft>
                        <a:buNone/>
                      </a:pPr>
                      <a:r>
                        <a:rPr b="1" lang="en-GB" sz="1200"/>
                        <a:t>Account Manager – Oliver Bailey / Roger Bearpark METHODS</a:t>
                      </a:r>
                      <a:endParaRPr/>
                    </a:p>
                    <a:p>
                      <a:pPr indent="0" lvl="0" marL="0" marR="0" rtl="0" algn="l">
                        <a:spcBef>
                          <a:spcPts val="0"/>
                        </a:spcBef>
                        <a:spcAft>
                          <a:spcPts val="0"/>
                        </a:spcAft>
                        <a:buNone/>
                      </a:pPr>
                      <a:r>
                        <a:rPr lang="en-GB" sz="1000"/>
                        <a:t>Responsible for owning and building an excellent customer relationship.</a:t>
                      </a:r>
                      <a:endParaRPr/>
                    </a:p>
                    <a:p>
                      <a:pPr indent="-171450" lvl="0" marL="171450" marR="0" rtl="0" algn="l">
                        <a:spcBef>
                          <a:spcPts val="0"/>
                        </a:spcBef>
                        <a:spcAft>
                          <a:spcPts val="0"/>
                        </a:spcAft>
                        <a:buClr>
                          <a:schemeClr val="dk1"/>
                        </a:buClr>
                        <a:buSzPts val="1000"/>
                        <a:buFont typeface="Arial"/>
                        <a:buChar char="•"/>
                      </a:pPr>
                      <a:r>
                        <a:rPr lang="en-GB" sz="1000"/>
                        <a:t>Assist the Delivery Manager in maintaining a relationship with the client </a:t>
                      </a:r>
                      <a:endParaRPr/>
                    </a:p>
                    <a:p>
                      <a:pPr indent="-171450" lvl="0" marL="171450" marR="0" rtl="0" algn="l">
                        <a:spcBef>
                          <a:spcPts val="0"/>
                        </a:spcBef>
                        <a:spcAft>
                          <a:spcPts val="0"/>
                        </a:spcAft>
                        <a:buClr>
                          <a:schemeClr val="dk1"/>
                        </a:buClr>
                        <a:buSzPts val="1000"/>
                        <a:buFont typeface="Arial"/>
                        <a:buChar char="•"/>
                      </a:pPr>
                      <a:r>
                        <a:rPr lang="en-GB" sz="1000"/>
                        <a:t>Support the DM in communicating effectively and openly with the PO and Stakeholders</a:t>
                      </a:r>
                      <a:endParaRPr/>
                    </a:p>
                    <a:p>
                      <a:pPr indent="-171450" lvl="0" marL="171450" marR="0" rtl="0" algn="l">
                        <a:spcBef>
                          <a:spcPts val="0"/>
                        </a:spcBef>
                        <a:spcAft>
                          <a:spcPts val="0"/>
                        </a:spcAft>
                        <a:buClr>
                          <a:schemeClr val="dk1"/>
                        </a:buClr>
                        <a:buSzPts val="1000"/>
                        <a:buFont typeface="Arial"/>
                        <a:buChar char="•"/>
                      </a:pPr>
                      <a:r>
                        <a:rPr lang="en-GB" sz="1000"/>
                        <a:t>Focus on building long-term relationships</a:t>
                      </a:r>
                      <a:endParaRPr/>
                    </a:p>
                    <a:p>
                      <a:pPr indent="-171450" lvl="0" marL="171450" marR="0" rtl="0" algn="l">
                        <a:spcBef>
                          <a:spcPts val="0"/>
                        </a:spcBef>
                        <a:spcAft>
                          <a:spcPts val="0"/>
                        </a:spcAft>
                        <a:buClr>
                          <a:schemeClr val="dk1"/>
                        </a:buClr>
                        <a:buSzPts val="1000"/>
                        <a:buFont typeface="Arial"/>
                        <a:buChar char="•"/>
                      </a:pPr>
                      <a:r>
                        <a:rPr lang="en-GB" sz="1000"/>
                        <a:t>Generally stay with customers for the length of their relationship with the company, whilst the Delivery Manager may not.</a:t>
                      </a:r>
                      <a:endParaRPr/>
                    </a:p>
                    <a:p>
                      <a:pPr indent="-171450" lvl="0" marL="171450" marR="0" rtl="0" algn="l">
                        <a:spcBef>
                          <a:spcPts val="0"/>
                        </a:spcBef>
                        <a:spcAft>
                          <a:spcPts val="0"/>
                        </a:spcAft>
                        <a:buClr>
                          <a:schemeClr val="dk1"/>
                        </a:buClr>
                        <a:buSzPts val="1000"/>
                        <a:buFont typeface="Arial"/>
                        <a:buChar char="•"/>
                      </a:pPr>
                      <a:r>
                        <a:rPr lang="en-GB" sz="1000"/>
                        <a:t>Providing information on customer accounts </a:t>
                      </a:r>
                      <a:endParaRPr/>
                    </a:p>
                    <a:p>
                      <a:pPr indent="-171450" lvl="0" marL="171450" marR="0" rtl="0" algn="l">
                        <a:spcBef>
                          <a:spcPts val="0"/>
                        </a:spcBef>
                        <a:spcAft>
                          <a:spcPts val="0"/>
                        </a:spcAft>
                        <a:buClr>
                          <a:schemeClr val="dk1"/>
                        </a:buClr>
                        <a:buSzPts val="1000"/>
                        <a:buFont typeface="Arial"/>
                        <a:buChar char="•"/>
                      </a:pPr>
                      <a:r>
                        <a:rPr lang="en-GB" sz="1000"/>
                        <a:t>Develop and deliver any new work proposals and specifications</a:t>
                      </a:r>
                      <a:endParaRPr/>
                    </a:p>
                    <a:p>
                      <a:pPr indent="-171450" lvl="0" marL="171450" marR="0" rtl="0" algn="l">
                        <a:spcBef>
                          <a:spcPts val="0"/>
                        </a:spcBef>
                        <a:spcAft>
                          <a:spcPts val="0"/>
                        </a:spcAft>
                        <a:buClr>
                          <a:schemeClr val="dk1"/>
                        </a:buClr>
                        <a:buSzPts val="1000"/>
                        <a:buFont typeface="Arial"/>
                        <a:buChar char="•"/>
                      </a:pPr>
                      <a:r>
                        <a:rPr lang="en-GB" sz="1000"/>
                        <a:t>Development of contract change notifications to existing contracts.</a:t>
                      </a:r>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b="1" lang="en-GB" sz="1200"/>
                        <a:t>Stakeholders – James Gregory / Tom Furey (IT&amp;D - BCC) and  Anthony Elliott (ITC - BCT), Tom Rintoul (Social Finance)</a:t>
                      </a:r>
                      <a:endParaRPr/>
                    </a:p>
                    <a:p>
                      <a:pPr indent="0" lvl="0" marL="0" marR="0" rtl="0" algn="l">
                        <a:spcBef>
                          <a:spcPts val="0"/>
                        </a:spcBef>
                        <a:spcAft>
                          <a:spcPts val="0"/>
                        </a:spcAft>
                        <a:buNone/>
                      </a:pPr>
                      <a:r>
                        <a:rPr b="0" lang="en-GB" sz="1000"/>
                        <a:t>Those with a vested interest in the project being successful as </a:t>
                      </a:r>
                      <a:endParaRPr/>
                    </a:p>
                    <a:p>
                      <a:pPr indent="0" lvl="0" marL="0" marR="0" rtl="0" algn="l">
                        <a:spcBef>
                          <a:spcPts val="0"/>
                        </a:spcBef>
                        <a:spcAft>
                          <a:spcPts val="0"/>
                        </a:spcAft>
                        <a:buNone/>
                      </a:pPr>
                      <a:r>
                        <a:rPr b="0" lang="en-GB" sz="1000"/>
                        <a:t>project sponsors.</a:t>
                      </a:r>
                      <a:endParaRPr/>
                    </a:p>
                    <a:p>
                      <a:pPr indent="-171450" lvl="0" marL="171450" marR="0" rtl="0" algn="l">
                        <a:spcBef>
                          <a:spcPts val="0"/>
                        </a:spcBef>
                        <a:spcAft>
                          <a:spcPts val="0"/>
                        </a:spcAft>
                        <a:buClr>
                          <a:schemeClr val="dk1"/>
                        </a:buClr>
                        <a:buSzPts val="1000"/>
                        <a:buFont typeface="Arial"/>
                        <a:buChar char="•"/>
                      </a:pPr>
                      <a:r>
                        <a:rPr b="0" lang="en-GB" sz="1000"/>
                        <a:t>Support the PO to communicate the vision and requirements</a:t>
                      </a:r>
                      <a:endParaRPr/>
                    </a:p>
                    <a:p>
                      <a:pPr indent="-171450" lvl="0" marL="171450" marR="0" rtl="0" algn="l">
                        <a:spcBef>
                          <a:spcPts val="0"/>
                        </a:spcBef>
                        <a:spcAft>
                          <a:spcPts val="0"/>
                        </a:spcAft>
                        <a:buClr>
                          <a:schemeClr val="dk1"/>
                        </a:buClr>
                        <a:buSzPts val="1000"/>
                        <a:buFont typeface="Arial"/>
                        <a:buChar char="•"/>
                      </a:pPr>
                      <a:r>
                        <a:rPr b="0" lang="en-GB" sz="1000"/>
                        <a:t>Sign off development at phase milestones</a:t>
                      </a:r>
                      <a:endParaRPr/>
                    </a:p>
                    <a:p>
                      <a:pPr indent="-171450" lvl="0" marL="171450" marR="0" rtl="0" algn="l">
                        <a:spcBef>
                          <a:spcPts val="0"/>
                        </a:spcBef>
                        <a:spcAft>
                          <a:spcPts val="0"/>
                        </a:spcAft>
                        <a:buClr>
                          <a:schemeClr val="dk1"/>
                        </a:buClr>
                        <a:buSzPts val="1000"/>
                        <a:buFont typeface="Arial"/>
                        <a:buChar char="•"/>
                      </a:pPr>
                      <a:r>
                        <a:rPr b="0" lang="en-GB" sz="1000"/>
                        <a:t>Escalation point if necessary</a:t>
                      </a:r>
                      <a:endParaRPr/>
                    </a:p>
                    <a:p>
                      <a:pPr indent="-171450" lvl="0" marL="171450" marR="0" rtl="0" algn="l">
                        <a:spcBef>
                          <a:spcPts val="0"/>
                        </a:spcBef>
                        <a:spcAft>
                          <a:spcPts val="0"/>
                        </a:spcAft>
                        <a:buClr>
                          <a:schemeClr val="dk1"/>
                        </a:buClr>
                        <a:buSzPts val="1000"/>
                        <a:buFont typeface="Arial"/>
                        <a:buChar char="•"/>
                      </a:pPr>
                      <a:r>
                        <a:rPr b="0" lang="en-GB" sz="1000"/>
                        <a:t>Welcome in Scrum ceremonies but not expected to attend.</a:t>
                      </a:r>
                      <a:endParaRPr/>
                    </a:p>
                    <a:p>
                      <a:pPr indent="-171450" lvl="0" marL="171450" marR="0" rtl="0" algn="l">
                        <a:spcBef>
                          <a:spcPts val="0"/>
                        </a:spcBef>
                        <a:spcAft>
                          <a:spcPts val="0"/>
                        </a:spcAft>
                        <a:buClr>
                          <a:schemeClr val="dk1"/>
                        </a:buClr>
                        <a:buSzPts val="1000"/>
                        <a:buFont typeface="Arial"/>
                        <a:buChar char="•"/>
                      </a:pPr>
                      <a:r>
                        <a:rPr b="0" lang="en-GB" sz="1000"/>
                        <a:t>Interdependencies and co-ordination with other projects</a:t>
                      </a:r>
                      <a:endParaRPr/>
                    </a:p>
                    <a:p>
                      <a:pPr indent="0" lvl="0" marL="0" marR="0" rtl="0" algn="l">
                        <a:spcBef>
                          <a:spcPts val="0"/>
                        </a:spcBef>
                        <a:spcAft>
                          <a:spcPts val="0"/>
                        </a:spcAft>
                        <a:buNone/>
                      </a:pPr>
                      <a:r>
                        <a:t/>
                      </a:r>
                      <a:endParaRPr b="0" sz="1000"/>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7C9"/>
                    </a:solidFill>
                  </a:tcPr>
                </a:tc>
              </a:tr>
            </a:tbl>
          </a:graphicData>
        </a:graphic>
      </p:graphicFrame>
      <p:sp>
        <p:nvSpPr>
          <p:cNvPr id="177" name="Google Shape;177;p20"/>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Delivery Group Roles </a:t>
            </a:r>
            <a:endParaRPr/>
          </a:p>
        </p:txBody>
      </p:sp>
      <p:graphicFrame>
        <p:nvGraphicFramePr>
          <p:cNvPr id="183" name="Google Shape;183;p21"/>
          <p:cNvGraphicFramePr/>
          <p:nvPr/>
        </p:nvGraphicFramePr>
        <p:xfrm>
          <a:off x="495300" y="1038838"/>
          <a:ext cx="3000000" cy="3000000"/>
        </p:xfrm>
        <a:graphic>
          <a:graphicData uri="http://schemas.openxmlformats.org/drawingml/2006/table">
            <a:tbl>
              <a:tblPr bandRow="1" firstRow="1">
                <a:noFill/>
                <a:tableStyleId>{2EF57A95-8787-4852-BE72-5FAB9FC3FE5C}</a:tableStyleId>
              </a:tblPr>
              <a:tblGrid>
                <a:gridCol w="9138225"/>
              </a:tblGrid>
              <a:tr h="1512175">
                <a:tc>
                  <a:txBody>
                    <a:bodyPr/>
                    <a:lstStyle/>
                    <a:p>
                      <a:pPr indent="0" lvl="0" marL="0" marR="0" rtl="0" algn="l">
                        <a:spcBef>
                          <a:spcPts val="0"/>
                        </a:spcBef>
                        <a:spcAft>
                          <a:spcPts val="0"/>
                        </a:spcAft>
                        <a:buNone/>
                      </a:pPr>
                      <a:r>
                        <a:rPr b="1" lang="en-GB" sz="1200">
                          <a:solidFill>
                            <a:schemeClr val="dk1"/>
                          </a:solidFill>
                        </a:rPr>
                        <a:t>Business Analyst – Dee Phillips </a:t>
                      </a:r>
                      <a:r>
                        <a:rPr b="0" lang="en-GB" sz="900">
                          <a:solidFill>
                            <a:schemeClr val="dk1"/>
                          </a:solidFill>
                        </a:rPr>
                        <a:t>Responsible for translating user needs into technical requirements/ acceptance criteria in line with their goals &amp; user needs.</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Work closely with the Product Owner, Delivery Manager, Development Team, and other stakeholders to understand and communicate the complexity of delivery.</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Consider opportunities and potential risks attached</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Identify the processes and information technology required to introduce opportunities or risk mitigation</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Translate, document, and clarify all requirements into deliverable pieces of work.</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Supporting user research and design activities</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Produce written feedback and reporting on their findings</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Translate user needs into technical requirements/acceptance criteria.</a:t>
                      </a:r>
                      <a:endParaRPr/>
                    </a:p>
                    <a:p>
                      <a:pPr indent="-171450" lvl="0" marL="171450" marR="0" rtl="0" algn="l">
                        <a:spcBef>
                          <a:spcPts val="0"/>
                        </a:spcBef>
                        <a:spcAft>
                          <a:spcPts val="0"/>
                        </a:spcAft>
                        <a:buClr>
                          <a:schemeClr val="dk1"/>
                        </a:buClr>
                        <a:buSzPts val="900"/>
                        <a:buFont typeface="Arial"/>
                        <a:buChar char="•"/>
                      </a:pPr>
                      <a:r>
                        <a:rPr b="0" lang="en-GB" sz="900">
                          <a:solidFill>
                            <a:schemeClr val="dk1"/>
                          </a:solidFill>
                        </a:rPr>
                        <a:t>Determining appropriate ways to structure report deliverables and managing content creation for these.</a:t>
                      </a:r>
                      <a:endParaRPr sz="900"/>
                    </a:p>
                  </a:txBody>
                  <a:tcPr marT="45725" marB="45725" marR="91450" marL="91450">
                    <a:lnB cap="flat" cmpd="sng" w="28575">
                      <a:solidFill>
                        <a:schemeClr val="accent1"/>
                      </a:solidFill>
                      <a:prstDash val="solid"/>
                      <a:round/>
                      <a:headEnd len="sm" w="sm" type="none"/>
                      <a:tailEnd len="sm" w="sm" type="none"/>
                    </a:lnB>
                    <a:solidFill>
                      <a:srgbClr val="F9C7C9"/>
                    </a:solidFill>
                  </a:tcPr>
                </a:tc>
              </a:tr>
              <a:tr h="1129625">
                <a:tc>
                  <a:txBody>
                    <a:bodyPr/>
                    <a:lstStyle/>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User Researcher – Lisa Astle / Lesley Crane </a:t>
                      </a:r>
                      <a:r>
                        <a:rPr b="0" lang="en-GB" sz="900">
                          <a:solidFill>
                            <a:schemeClr val="dk1"/>
                          </a:solidFill>
                        </a:rPr>
                        <a:t>Responsible for the planning, design and facilitation of research activities.</a:t>
                      </a:r>
                      <a:endParaRPr/>
                    </a:p>
                    <a:p>
                      <a:pPr indent="-171450" lvl="0" marL="171450" marR="0" rtl="0" algn="l">
                        <a:lnSpc>
                          <a:spcPct val="100000"/>
                        </a:lnSpc>
                        <a:spcBef>
                          <a:spcPts val="0"/>
                        </a:spcBef>
                        <a:spcAft>
                          <a:spcPts val="0"/>
                        </a:spcAft>
                        <a:buClr>
                          <a:schemeClr val="dk1"/>
                        </a:buClr>
                        <a:buSzPts val="900"/>
                        <a:buFont typeface="Arial"/>
                        <a:buChar char="•"/>
                      </a:pPr>
                      <a:r>
                        <a:rPr b="0" lang="en-GB" sz="900">
                          <a:solidFill>
                            <a:schemeClr val="dk1"/>
                          </a:solidFill>
                        </a:rPr>
                        <a:t>Plan, design  &amp; carry out research activities with users that help the delivery team get a deep understanding of who might be using the product or solution  </a:t>
                      </a:r>
                      <a:endParaRPr/>
                    </a:p>
                    <a:p>
                      <a:pPr indent="-171450" lvl="0" marL="171450" marR="0" rtl="0" algn="l">
                        <a:lnSpc>
                          <a:spcPct val="100000"/>
                        </a:lnSpc>
                        <a:spcBef>
                          <a:spcPts val="0"/>
                        </a:spcBef>
                        <a:spcAft>
                          <a:spcPts val="0"/>
                        </a:spcAft>
                        <a:buClr>
                          <a:schemeClr val="dk1"/>
                        </a:buClr>
                        <a:buSzPts val="900"/>
                        <a:buFont typeface="Arial"/>
                        <a:buChar char="•"/>
                      </a:pPr>
                      <a:r>
                        <a:rPr b="0" lang="en-GB" sz="900">
                          <a:solidFill>
                            <a:schemeClr val="dk1"/>
                          </a:solidFill>
                        </a:rPr>
                        <a:t>Build user-centred practices within the delivery team</a:t>
                      </a:r>
                      <a:endParaRPr/>
                    </a:p>
                    <a:p>
                      <a:pPr indent="-171450" lvl="0" marL="171450" marR="0" rtl="0" algn="l">
                        <a:lnSpc>
                          <a:spcPct val="100000"/>
                        </a:lnSpc>
                        <a:spcBef>
                          <a:spcPts val="0"/>
                        </a:spcBef>
                        <a:spcAft>
                          <a:spcPts val="0"/>
                        </a:spcAft>
                        <a:buClr>
                          <a:schemeClr val="dk1"/>
                        </a:buClr>
                        <a:buSzPts val="900"/>
                        <a:buFont typeface="Arial"/>
                        <a:buChar char="•"/>
                      </a:pPr>
                      <a:r>
                        <a:rPr b="0" lang="en-GB" sz="900">
                          <a:solidFill>
                            <a:schemeClr val="dk1"/>
                          </a:solidFill>
                        </a:rPr>
                        <a:t>Advocate for inclusive practises within complex user journeys </a:t>
                      </a:r>
                      <a:endParaRPr/>
                    </a:p>
                    <a:p>
                      <a:pPr indent="-171450" lvl="0" marL="171450" marR="0" rtl="0" algn="l">
                        <a:lnSpc>
                          <a:spcPct val="100000"/>
                        </a:lnSpc>
                        <a:spcBef>
                          <a:spcPts val="0"/>
                        </a:spcBef>
                        <a:spcAft>
                          <a:spcPts val="0"/>
                        </a:spcAft>
                        <a:buClr>
                          <a:schemeClr val="dk1"/>
                        </a:buClr>
                        <a:buSzPts val="900"/>
                        <a:buFont typeface="Arial"/>
                        <a:buChar char="•"/>
                      </a:pPr>
                      <a:r>
                        <a:rPr b="0" lang="en-GB" sz="900">
                          <a:solidFill>
                            <a:schemeClr val="dk1"/>
                          </a:solidFill>
                        </a:rPr>
                        <a:t>Assist the team in designing and delivering accessible services that work for all users • Connecting people across different sectors and disciplines</a:t>
                      </a:r>
                      <a:endParaRPr/>
                    </a:p>
                    <a:p>
                      <a:pPr indent="-171450" lvl="0" marL="171450" marR="0" rtl="0" algn="l">
                        <a:lnSpc>
                          <a:spcPct val="100000"/>
                        </a:lnSpc>
                        <a:spcBef>
                          <a:spcPts val="0"/>
                        </a:spcBef>
                        <a:spcAft>
                          <a:spcPts val="0"/>
                        </a:spcAft>
                        <a:buClr>
                          <a:schemeClr val="dk1"/>
                        </a:buClr>
                        <a:buSzPts val="900"/>
                        <a:buFont typeface="Arial"/>
                        <a:buChar char="•"/>
                      </a:pPr>
                      <a:r>
                        <a:rPr b="0" lang="en-GB" sz="900">
                          <a:solidFill>
                            <a:schemeClr val="dk1"/>
                          </a:solidFill>
                        </a:rPr>
                        <a:t>Carrying out usability testing</a:t>
                      </a:r>
                      <a:endParaRPr sz="900"/>
                    </a:p>
                  </a:txBody>
                  <a:tcPr marT="45725" marB="45725" marR="91450" marL="91450">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BCBCB"/>
                    </a:solidFill>
                  </a:tcPr>
                </a:tc>
              </a:tr>
              <a:tr h="1196950">
                <a:tc>
                  <a:txBody>
                    <a:bodyPr/>
                    <a:lstStyle/>
                    <a:p>
                      <a:pPr indent="0" lvl="0" marL="0" marR="0" rtl="0" algn="l">
                        <a:spcBef>
                          <a:spcPts val="0"/>
                        </a:spcBef>
                        <a:spcAft>
                          <a:spcPts val="0"/>
                        </a:spcAft>
                        <a:buNone/>
                      </a:pPr>
                      <a:r>
                        <a:rPr b="1" lang="en-GB" sz="1200"/>
                        <a:t>Service Designer – Josh Slater  </a:t>
                      </a:r>
                      <a:r>
                        <a:rPr lang="en-GB" sz="900"/>
                        <a:t>Responsible for designing attractive, accessible and appropriately branded user experiences.</a:t>
                      </a:r>
                      <a:endParaRPr/>
                    </a:p>
                    <a:p>
                      <a:pPr indent="-171450" lvl="0" marL="171450" marR="0" rtl="0" algn="l">
                        <a:spcBef>
                          <a:spcPts val="0"/>
                        </a:spcBef>
                        <a:spcAft>
                          <a:spcPts val="0"/>
                        </a:spcAft>
                        <a:buClr>
                          <a:schemeClr val="dk1"/>
                        </a:buClr>
                        <a:buSzPts val="900"/>
                        <a:buFont typeface="Arial"/>
                        <a:buChar char="•"/>
                      </a:pPr>
                      <a:r>
                        <a:rPr lang="en-GB" sz="900"/>
                        <a:t>Working closely with the UR and the BA to design the best possible outcome for users</a:t>
                      </a:r>
                      <a:endParaRPr/>
                    </a:p>
                    <a:p>
                      <a:pPr indent="-171450" lvl="0" marL="171450" marR="0" rtl="0" algn="l">
                        <a:spcBef>
                          <a:spcPts val="0"/>
                        </a:spcBef>
                        <a:spcAft>
                          <a:spcPts val="0"/>
                        </a:spcAft>
                        <a:buClr>
                          <a:schemeClr val="dk1"/>
                        </a:buClr>
                        <a:buSzPts val="900"/>
                        <a:buFont typeface="Arial"/>
                        <a:buChar char="•"/>
                      </a:pPr>
                      <a:r>
                        <a:rPr lang="en-GB" sz="900"/>
                        <a:t>Understand the existing supporting system of service</a:t>
                      </a:r>
                      <a:endParaRPr/>
                    </a:p>
                    <a:p>
                      <a:pPr indent="-171450" lvl="0" marL="171450" marR="0" rtl="0" algn="l">
                        <a:spcBef>
                          <a:spcPts val="0"/>
                        </a:spcBef>
                        <a:spcAft>
                          <a:spcPts val="0"/>
                        </a:spcAft>
                        <a:buClr>
                          <a:schemeClr val="dk1"/>
                        </a:buClr>
                        <a:buSzPts val="900"/>
                        <a:buFont typeface="Arial"/>
                        <a:buChar char="•"/>
                      </a:pPr>
                      <a:r>
                        <a:rPr lang="en-GB" sz="900"/>
                        <a:t>Assess, design and iterate an appropriate service solution that aims to remove complexity</a:t>
                      </a:r>
                      <a:endParaRPr/>
                    </a:p>
                    <a:p>
                      <a:pPr indent="-171450" lvl="0" marL="171450" marR="0" rtl="0" algn="l">
                        <a:spcBef>
                          <a:spcPts val="0"/>
                        </a:spcBef>
                        <a:spcAft>
                          <a:spcPts val="0"/>
                        </a:spcAft>
                        <a:buClr>
                          <a:schemeClr val="dk1"/>
                        </a:buClr>
                        <a:buSzPts val="900"/>
                        <a:buFont typeface="Arial"/>
                        <a:buChar char="•"/>
                      </a:pPr>
                      <a:r>
                        <a:rPr lang="en-GB" sz="900"/>
                        <a:t>Wireframing to demonstrate ideas and concepts</a:t>
                      </a:r>
                      <a:endParaRPr/>
                    </a:p>
                    <a:p>
                      <a:pPr indent="-171450" lvl="0" marL="171450" marR="0" rtl="0" algn="l">
                        <a:spcBef>
                          <a:spcPts val="0"/>
                        </a:spcBef>
                        <a:spcAft>
                          <a:spcPts val="0"/>
                        </a:spcAft>
                        <a:buClr>
                          <a:schemeClr val="dk1"/>
                        </a:buClr>
                        <a:buSzPts val="900"/>
                        <a:buFont typeface="Arial"/>
                        <a:buChar char="•"/>
                      </a:pPr>
                      <a:r>
                        <a:rPr lang="en-GB" sz="900"/>
                        <a:t>Development of no-code prototypes for usability testing</a:t>
                      </a:r>
                      <a:endParaRPr/>
                    </a:p>
                    <a:p>
                      <a:pPr indent="-171450" lvl="0" marL="171450" marR="0" rtl="0" algn="l">
                        <a:spcBef>
                          <a:spcPts val="0"/>
                        </a:spcBef>
                        <a:spcAft>
                          <a:spcPts val="0"/>
                        </a:spcAft>
                        <a:buClr>
                          <a:schemeClr val="dk1"/>
                        </a:buClr>
                        <a:buSzPts val="900"/>
                        <a:buFont typeface="Arial"/>
                        <a:buChar char="•"/>
                      </a:pPr>
                      <a:r>
                        <a:rPr lang="en-GB" sz="900"/>
                        <a:t>Design targeted improvements to that system to accommodate the new service - both digital and process-based</a:t>
                      </a:r>
                      <a:endParaRPr/>
                    </a:p>
                  </a:txBody>
                  <a:tcPr marT="45725" marB="45725" marR="91450" marL="91450">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7C9"/>
                    </a:solidFill>
                  </a:tcPr>
                </a:tc>
              </a:tr>
              <a:tr h="1071700">
                <a:tc>
                  <a:txBody>
                    <a:bodyPr/>
                    <a:lstStyle/>
                    <a:p>
                      <a:pPr indent="0" lvl="0" marL="0" marR="0" rtl="0" algn="l">
                        <a:spcBef>
                          <a:spcPts val="0"/>
                        </a:spcBef>
                        <a:spcAft>
                          <a:spcPts val="0"/>
                        </a:spcAft>
                        <a:buNone/>
                      </a:pPr>
                      <a:r>
                        <a:rPr b="1" lang="en-GB" sz="1200"/>
                        <a:t>Data Architect / Engineer – David Parsons  </a:t>
                      </a:r>
                      <a:r>
                        <a:rPr lang="en-GB" sz="900"/>
                        <a:t>Responsible for developing data services that meet user needs.</a:t>
                      </a:r>
                      <a:endParaRPr/>
                    </a:p>
                    <a:p>
                      <a:pPr indent="-171450" lvl="0" marL="171450" marR="0" rtl="0" algn="l">
                        <a:spcBef>
                          <a:spcPts val="0"/>
                        </a:spcBef>
                        <a:spcAft>
                          <a:spcPts val="0"/>
                        </a:spcAft>
                        <a:buClr>
                          <a:schemeClr val="dk1"/>
                        </a:buClr>
                        <a:buSzPts val="900"/>
                        <a:buFont typeface="Arial"/>
                        <a:buChar char="•"/>
                      </a:pPr>
                      <a:r>
                        <a:rPr lang="en-GB" sz="900"/>
                        <a:t>Guided by user needs and specifications developed by User Researchers, Service Designers and Business Analysts</a:t>
                      </a:r>
                      <a:endParaRPr/>
                    </a:p>
                    <a:p>
                      <a:pPr indent="-171450" lvl="0" marL="171450" marR="0" rtl="0" algn="l">
                        <a:spcBef>
                          <a:spcPts val="0"/>
                        </a:spcBef>
                        <a:spcAft>
                          <a:spcPts val="0"/>
                        </a:spcAft>
                        <a:buClr>
                          <a:schemeClr val="dk1"/>
                        </a:buClr>
                        <a:buSzPts val="900"/>
                        <a:buFont typeface="Arial"/>
                        <a:buChar char="•"/>
                      </a:pPr>
                      <a:r>
                        <a:rPr lang="en-GB" sz="900"/>
                        <a:t>Design, write and iterate data management solutions</a:t>
                      </a:r>
                      <a:endParaRPr/>
                    </a:p>
                    <a:p>
                      <a:pPr indent="-171450" lvl="0" marL="171450" marR="0" rtl="0" algn="l">
                        <a:spcBef>
                          <a:spcPts val="0"/>
                        </a:spcBef>
                        <a:spcAft>
                          <a:spcPts val="0"/>
                        </a:spcAft>
                        <a:buClr>
                          <a:schemeClr val="dk1"/>
                        </a:buClr>
                        <a:buSzPts val="900"/>
                        <a:buFont typeface="Arial"/>
                        <a:buChar char="•"/>
                      </a:pPr>
                      <a:r>
                        <a:rPr lang="en-GB" sz="900"/>
                        <a:t>Develop code to deliver the solutions from prototype to production-ready</a:t>
                      </a:r>
                      <a:endParaRPr/>
                    </a:p>
                    <a:p>
                      <a:pPr indent="-171450" lvl="0" marL="171450" marR="0" rtl="0" algn="l">
                        <a:spcBef>
                          <a:spcPts val="0"/>
                        </a:spcBef>
                        <a:spcAft>
                          <a:spcPts val="0"/>
                        </a:spcAft>
                        <a:buClr>
                          <a:schemeClr val="dk1"/>
                        </a:buClr>
                        <a:buSzPts val="900"/>
                        <a:buFont typeface="Arial"/>
                        <a:buChar char="•"/>
                      </a:pPr>
                      <a:r>
                        <a:rPr lang="en-GB" sz="900"/>
                        <a:t>Identify, recommend and use the most appropriate analytical techniques for the data solution</a:t>
                      </a:r>
                      <a:endParaRPr/>
                    </a:p>
                    <a:p>
                      <a:pPr indent="-171450" lvl="0" marL="171450" marR="0" rtl="0" algn="l">
                        <a:spcBef>
                          <a:spcPts val="0"/>
                        </a:spcBef>
                        <a:spcAft>
                          <a:spcPts val="0"/>
                        </a:spcAft>
                        <a:buClr>
                          <a:schemeClr val="dk1"/>
                        </a:buClr>
                        <a:buSzPts val="900"/>
                        <a:buFont typeface="Arial"/>
                        <a:buChar char="•"/>
                      </a:pPr>
                      <a:r>
                        <a:rPr lang="en-GB" sz="900"/>
                        <a:t>Explain and demonstrate architecture and/or data solutions that are complex in a simple and accessible way for non-technical audiences.</a:t>
                      </a:r>
                      <a:endParaRPr/>
                    </a:p>
                  </a:txBody>
                  <a:tcPr marT="45725" marB="45725" marR="91450" marL="91450">
                    <a:lnT cap="flat" cmpd="sng" w="28575">
                      <a:solidFill>
                        <a:schemeClr val="accent1"/>
                      </a:solidFill>
                      <a:prstDash val="solid"/>
                      <a:round/>
                      <a:headEnd len="sm" w="sm" type="none"/>
                      <a:tailEnd len="sm" w="sm" type="none"/>
                    </a:lnT>
                    <a:solidFill>
                      <a:srgbClr val="CBCBCB"/>
                    </a:solidFill>
                  </a:tcPr>
                </a:tc>
              </a:tr>
            </a:tbl>
          </a:graphicData>
        </a:graphic>
      </p:graphicFrame>
      <p:sp>
        <p:nvSpPr>
          <p:cNvPr id="184" name="Google Shape;184;p21"/>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495300" y="274638"/>
            <a:ext cx="8915400" cy="9941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GB"/>
              <a:t>Alpha Phase 1 Timeline and key milestones </a:t>
            </a:r>
            <a:endParaRPr/>
          </a:p>
        </p:txBody>
      </p:sp>
      <p:sp>
        <p:nvSpPr>
          <p:cNvPr id="190" name="Google Shape;190;p22"/>
          <p:cNvSpPr txBox="1"/>
          <p:nvPr>
            <p:ph idx="12" type="sldNum"/>
          </p:nvPr>
        </p:nvSpPr>
        <p:spPr>
          <a:xfrm>
            <a:off x="409352" y="6448251"/>
            <a:ext cx="2311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Graphical user interface&#10;&#10;Description automatically generated with medium confidence" id="191" name="Google Shape;191;p22"/>
          <p:cNvPicPr preferRelativeResize="0"/>
          <p:nvPr/>
        </p:nvPicPr>
        <p:blipFill rotWithShape="1">
          <a:blip r:embed="rId3">
            <a:alphaModFix/>
          </a:blip>
          <a:srcRect b="0" l="0" r="0" t="0"/>
          <a:stretch/>
        </p:blipFill>
        <p:spPr>
          <a:xfrm>
            <a:off x="128464" y="1340768"/>
            <a:ext cx="9428808" cy="44644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 title goes here">
  <a:themeElements>
    <a:clrScheme name="BCC corporate">
      <a:dk1>
        <a:srgbClr val="000000"/>
      </a:dk1>
      <a:lt1>
        <a:srgbClr val="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