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6" r:id="rId4"/>
    <p:sldMasterId id="2147483757" r:id="rId5"/>
    <p:sldMasterId id="2147483758" r:id="rId6"/>
    <p:sldMasterId id="2147483759" r:id="rId7"/>
    <p:sldMasterId id="2147483760" r:id="rId8"/>
    <p:sldMasterId id="2147483761" r:id="rId9"/>
    <p:sldMasterId id="2147483762" r:id="rId10"/>
    <p:sldMasterId id="2147483763" r:id="rId11"/>
    <p:sldMasterId id="2147483764"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Lst>
  <p:sldSz cy="5143500" cx="9144000"/>
  <p:notesSz cx="6858000" cy="9144000"/>
  <p:embeddedFontLst>
    <p:embeddedFont>
      <p:font typeface="Lobster"/>
      <p:regular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327953-4098-43E5-8D1B-B42AA5235480}">
  <a:tblStyle styleId="{DD327953-4098-43E5-8D1B-B42AA523548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8.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33" Type="http://schemas.openxmlformats.org/officeDocument/2006/relationships/slide" Target="slides/slide20.xml"/><Relationship Id="rId10" Type="http://schemas.openxmlformats.org/officeDocument/2006/relationships/slideMaster" Target="slideMasters/slideMaster7.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font" Target="fonts/Lato-regular.fntdata"/><Relationship Id="rId12" Type="http://schemas.openxmlformats.org/officeDocument/2006/relationships/slideMaster" Target="slideMasters/slideMaster9.xml"/><Relationship Id="rId34" Type="http://schemas.openxmlformats.org/officeDocument/2006/relationships/font" Target="fonts/Lobster-regular.fntdata"/><Relationship Id="rId15" Type="http://schemas.openxmlformats.org/officeDocument/2006/relationships/slide" Target="slides/slide2.xml"/><Relationship Id="rId37" Type="http://schemas.openxmlformats.org/officeDocument/2006/relationships/font" Target="fonts/Lato-italic.fntdata"/><Relationship Id="rId14" Type="http://schemas.openxmlformats.org/officeDocument/2006/relationships/slide" Target="slides/slide1.xml"/><Relationship Id="rId36" Type="http://schemas.openxmlformats.org/officeDocument/2006/relationships/font" Target="fonts/Lato-bold.fntdata"/><Relationship Id="rId17" Type="http://schemas.openxmlformats.org/officeDocument/2006/relationships/slide" Target="slides/slide4.xml"/><Relationship Id="rId16" Type="http://schemas.openxmlformats.org/officeDocument/2006/relationships/slide" Target="slides/slide3.xml"/><Relationship Id="rId38" Type="http://schemas.openxmlformats.org/officeDocument/2006/relationships/font" Target="fonts/Lato-boldItalic.fntdata"/><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45" name="Shape 445"/>
        <p:cNvGrpSpPr/>
        <p:nvPr/>
      </p:nvGrpSpPr>
      <p:grpSpPr>
        <a:xfrm>
          <a:off x="0" y="0"/>
          <a:ext cx="0" cy="0"/>
          <a:chOff x="0" y="0"/>
          <a:chExt cx="0" cy="0"/>
        </a:xfrm>
      </p:grpSpPr>
      <p:sp>
        <p:nvSpPr>
          <p:cNvPr id="446" name="Google Shape;446;p10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109"/>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8" name="Google Shape;448;p109"/>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9" name="Shape 449"/>
        <p:cNvGrpSpPr/>
        <p:nvPr/>
      </p:nvGrpSpPr>
      <p:grpSpPr>
        <a:xfrm>
          <a:off x="0" y="0"/>
          <a:ext cx="0" cy="0"/>
          <a:chOff x="0" y="0"/>
          <a:chExt cx="0" cy="0"/>
        </a:xfrm>
      </p:grpSpPr>
      <p:sp>
        <p:nvSpPr>
          <p:cNvPr id="450" name="Google Shape;450;p11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51" name="Shape 451"/>
        <p:cNvGrpSpPr/>
        <p:nvPr/>
      </p:nvGrpSpPr>
      <p:grpSpPr>
        <a:xfrm>
          <a:off x="0" y="0"/>
          <a:ext cx="0" cy="0"/>
          <a:chOff x="0" y="0"/>
          <a:chExt cx="0" cy="0"/>
        </a:xfrm>
      </p:grpSpPr>
      <p:sp>
        <p:nvSpPr>
          <p:cNvPr id="452" name="Google Shape;452;p111"/>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3" name="Shape 453"/>
        <p:cNvGrpSpPr/>
        <p:nvPr/>
      </p:nvGrpSpPr>
      <p:grpSpPr>
        <a:xfrm>
          <a:off x="0" y="0"/>
          <a:ext cx="0" cy="0"/>
          <a:chOff x="0" y="0"/>
          <a:chExt cx="0" cy="0"/>
        </a:xfrm>
      </p:grpSpPr>
      <p:sp>
        <p:nvSpPr>
          <p:cNvPr id="454" name="Google Shape;454;p11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11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6" name="Google Shape;456;p112"/>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7" name="Google Shape;457;p112"/>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58" name="Shape 458"/>
        <p:cNvGrpSpPr/>
        <p:nvPr/>
      </p:nvGrpSpPr>
      <p:grpSpPr>
        <a:xfrm>
          <a:off x="0" y="0"/>
          <a:ext cx="0" cy="0"/>
          <a:chOff x="0" y="0"/>
          <a:chExt cx="0" cy="0"/>
        </a:xfrm>
      </p:grpSpPr>
      <p:sp>
        <p:nvSpPr>
          <p:cNvPr id="459" name="Google Shape;459;p11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13"/>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1" name="Google Shape;461;p113"/>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2" name="Google Shape;462;p113"/>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63" name="Shape 463"/>
        <p:cNvGrpSpPr/>
        <p:nvPr/>
      </p:nvGrpSpPr>
      <p:grpSpPr>
        <a:xfrm>
          <a:off x="0" y="0"/>
          <a:ext cx="0" cy="0"/>
          <a:chOff x="0" y="0"/>
          <a:chExt cx="0" cy="0"/>
        </a:xfrm>
      </p:grpSpPr>
      <p:sp>
        <p:nvSpPr>
          <p:cNvPr id="464" name="Google Shape;464;p11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11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6" name="Google Shape;466;p11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7" name="Google Shape;467;p114"/>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68" name="Shape 468"/>
        <p:cNvGrpSpPr/>
        <p:nvPr/>
      </p:nvGrpSpPr>
      <p:grpSpPr>
        <a:xfrm>
          <a:off x="0" y="0"/>
          <a:ext cx="0" cy="0"/>
          <a:chOff x="0" y="0"/>
          <a:chExt cx="0" cy="0"/>
        </a:xfrm>
      </p:grpSpPr>
      <p:sp>
        <p:nvSpPr>
          <p:cNvPr id="469" name="Google Shape;469;p11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115"/>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1" name="Google Shape;471;p115"/>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2" name="Shape 472"/>
        <p:cNvGrpSpPr/>
        <p:nvPr/>
      </p:nvGrpSpPr>
      <p:grpSpPr>
        <a:xfrm>
          <a:off x="0" y="0"/>
          <a:ext cx="0" cy="0"/>
          <a:chOff x="0" y="0"/>
          <a:chExt cx="0" cy="0"/>
        </a:xfrm>
      </p:grpSpPr>
      <p:sp>
        <p:nvSpPr>
          <p:cNvPr id="473" name="Google Shape;473;p11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11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5" name="Google Shape;475;p116"/>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6" name="Google Shape;476;p116"/>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7" name="Google Shape;477;p116"/>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78" name="Shape 478"/>
        <p:cNvGrpSpPr/>
        <p:nvPr/>
      </p:nvGrpSpPr>
      <p:grpSpPr>
        <a:xfrm>
          <a:off x="0" y="0"/>
          <a:ext cx="0" cy="0"/>
          <a:chOff x="0" y="0"/>
          <a:chExt cx="0" cy="0"/>
        </a:xfrm>
      </p:grpSpPr>
      <p:sp>
        <p:nvSpPr>
          <p:cNvPr id="479" name="Google Shape;479;p11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17"/>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1" name="Google Shape;481;p117"/>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2" name="Google Shape;482;p117"/>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3" name="Google Shape;483;p117"/>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4" name="Google Shape;484;p117"/>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5" name="Google Shape;485;p117"/>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8" name="Shape 68"/>
        <p:cNvGrpSpPr/>
        <p:nvPr/>
      </p:nvGrpSpPr>
      <p:grpSpPr>
        <a:xfrm>
          <a:off x="0" y="0"/>
          <a:ext cx="0" cy="0"/>
          <a:chOff x="0" y="0"/>
          <a:chExt cx="0" cy="0"/>
        </a:xfrm>
      </p:grpSpPr>
      <p:sp>
        <p:nvSpPr>
          <p:cNvPr id="69" name="Google Shape;69;p1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1" name="Shape 71"/>
        <p:cNvGrpSpPr/>
        <p:nvPr/>
      </p:nvGrpSpPr>
      <p:grpSpPr>
        <a:xfrm>
          <a:off x="0" y="0"/>
          <a:ext cx="0" cy="0"/>
          <a:chOff x="0" y="0"/>
          <a:chExt cx="0" cy="0"/>
        </a:xfrm>
      </p:grpSpPr>
      <p:sp>
        <p:nvSpPr>
          <p:cNvPr id="72" name="Google Shape;72;p1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18"/>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7" name="Shape 77"/>
        <p:cNvGrpSpPr/>
        <p:nvPr/>
      </p:nvGrpSpPr>
      <p:grpSpPr>
        <a:xfrm>
          <a:off x="0" y="0"/>
          <a:ext cx="0" cy="0"/>
          <a:chOff x="0" y="0"/>
          <a:chExt cx="0" cy="0"/>
        </a:xfrm>
      </p:grpSpPr>
      <p:sp>
        <p:nvSpPr>
          <p:cNvPr id="78" name="Google Shape;78;p20"/>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9" name="Shape 79"/>
        <p:cNvGrpSpPr/>
        <p:nvPr/>
      </p:nvGrpSpPr>
      <p:grpSpPr>
        <a:xfrm>
          <a:off x="0" y="0"/>
          <a:ext cx="0" cy="0"/>
          <a:chOff x="0" y="0"/>
          <a:chExt cx="0" cy="0"/>
        </a:xfrm>
      </p:grpSpPr>
      <p:sp>
        <p:nvSpPr>
          <p:cNvPr id="80" name="Google Shape;80;p2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21"/>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21"/>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4" name="Shape 84"/>
        <p:cNvGrpSpPr/>
        <p:nvPr/>
      </p:nvGrpSpPr>
      <p:grpSpPr>
        <a:xfrm>
          <a:off x="0" y="0"/>
          <a:ext cx="0" cy="0"/>
          <a:chOff x="0" y="0"/>
          <a:chExt cx="0" cy="0"/>
        </a:xfrm>
      </p:grpSpPr>
      <p:sp>
        <p:nvSpPr>
          <p:cNvPr id="85" name="Google Shape;85;p2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2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22"/>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9" name="Shape 89"/>
        <p:cNvGrpSpPr/>
        <p:nvPr/>
      </p:nvGrpSpPr>
      <p:grpSpPr>
        <a:xfrm>
          <a:off x="0" y="0"/>
          <a:ext cx="0" cy="0"/>
          <a:chOff x="0" y="0"/>
          <a:chExt cx="0" cy="0"/>
        </a:xfrm>
      </p:grpSpPr>
      <p:sp>
        <p:nvSpPr>
          <p:cNvPr id="90" name="Google Shape;90;p2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23"/>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23"/>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4" name="Shape 94"/>
        <p:cNvGrpSpPr/>
        <p:nvPr/>
      </p:nvGrpSpPr>
      <p:grpSpPr>
        <a:xfrm>
          <a:off x="0" y="0"/>
          <a:ext cx="0" cy="0"/>
          <a:chOff x="0" y="0"/>
          <a:chExt cx="0" cy="0"/>
        </a:xfrm>
      </p:grpSpPr>
      <p:sp>
        <p:nvSpPr>
          <p:cNvPr id="95" name="Google Shape;95;p2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24"/>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8" name="Shape 98"/>
        <p:cNvGrpSpPr/>
        <p:nvPr/>
      </p:nvGrpSpPr>
      <p:grpSpPr>
        <a:xfrm>
          <a:off x="0" y="0"/>
          <a:ext cx="0" cy="0"/>
          <a:chOff x="0" y="0"/>
          <a:chExt cx="0" cy="0"/>
        </a:xfrm>
      </p:grpSpPr>
      <p:sp>
        <p:nvSpPr>
          <p:cNvPr id="99" name="Google Shape;99;p2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2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25"/>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5"/>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4" name="Shape 104"/>
        <p:cNvGrpSpPr/>
        <p:nvPr/>
      </p:nvGrpSpPr>
      <p:grpSpPr>
        <a:xfrm>
          <a:off x="0" y="0"/>
          <a:ext cx="0" cy="0"/>
          <a:chOff x="0" y="0"/>
          <a:chExt cx="0" cy="0"/>
        </a:xfrm>
      </p:grpSpPr>
      <p:sp>
        <p:nvSpPr>
          <p:cNvPr id="105" name="Google Shape;105;p2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6"/>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6"/>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6"/>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6"/>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6"/>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7" name="Shape 11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8" name="Shape 118"/>
        <p:cNvGrpSpPr/>
        <p:nvPr/>
      </p:nvGrpSpPr>
      <p:grpSpPr>
        <a:xfrm>
          <a:off x="0" y="0"/>
          <a:ext cx="0" cy="0"/>
          <a:chOff x="0" y="0"/>
          <a:chExt cx="0" cy="0"/>
        </a:xfrm>
      </p:grpSpPr>
      <p:sp>
        <p:nvSpPr>
          <p:cNvPr id="119" name="Google Shape;119;p2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9"/>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1" name="Shape 121"/>
        <p:cNvGrpSpPr/>
        <p:nvPr/>
      </p:nvGrpSpPr>
      <p:grpSpPr>
        <a:xfrm>
          <a:off x="0" y="0"/>
          <a:ext cx="0" cy="0"/>
          <a:chOff x="0" y="0"/>
          <a:chExt cx="0" cy="0"/>
        </a:xfrm>
      </p:grpSpPr>
      <p:sp>
        <p:nvSpPr>
          <p:cNvPr id="122" name="Google Shape;122;p3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0"/>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4" name="Shape 124"/>
        <p:cNvGrpSpPr/>
        <p:nvPr/>
      </p:nvGrpSpPr>
      <p:grpSpPr>
        <a:xfrm>
          <a:off x="0" y="0"/>
          <a:ext cx="0" cy="0"/>
          <a:chOff x="0" y="0"/>
          <a:chExt cx="0" cy="0"/>
        </a:xfrm>
      </p:grpSpPr>
      <p:sp>
        <p:nvSpPr>
          <p:cNvPr id="125" name="Google Shape;125;p3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7" name="Google Shape;127;p31"/>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0" name="Shape 130"/>
        <p:cNvGrpSpPr/>
        <p:nvPr/>
      </p:nvGrpSpPr>
      <p:grpSpPr>
        <a:xfrm>
          <a:off x="0" y="0"/>
          <a:ext cx="0" cy="0"/>
          <a:chOff x="0" y="0"/>
          <a:chExt cx="0" cy="0"/>
        </a:xfrm>
      </p:grpSpPr>
      <p:sp>
        <p:nvSpPr>
          <p:cNvPr id="131" name="Google Shape;131;p33"/>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2" name="Shape 132"/>
        <p:cNvGrpSpPr/>
        <p:nvPr/>
      </p:nvGrpSpPr>
      <p:grpSpPr>
        <a:xfrm>
          <a:off x="0" y="0"/>
          <a:ext cx="0" cy="0"/>
          <a:chOff x="0" y="0"/>
          <a:chExt cx="0" cy="0"/>
        </a:xfrm>
      </p:grpSpPr>
      <p:sp>
        <p:nvSpPr>
          <p:cNvPr id="133" name="Google Shape;133;p3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34"/>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6" name="Google Shape;136;p3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7" name="Shape 137"/>
        <p:cNvGrpSpPr/>
        <p:nvPr/>
      </p:nvGrpSpPr>
      <p:grpSpPr>
        <a:xfrm>
          <a:off x="0" y="0"/>
          <a:ext cx="0" cy="0"/>
          <a:chOff x="0" y="0"/>
          <a:chExt cx="0" cy="0"/>
        </a:xfrm>
      </p:grpSpPr>
      <p:sp>
        <p:nvSpPr>
          <p:cNvPr id="138" name="Google Shape;138;p3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0" name="Google Shape;140;p3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35"/>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2" name="Shape 142"/>
        <p:cNvGrpSpPr/>
        <p:nvPr/>
      </p:nvGrpSpPr>
      <p:grpSpPr>
        <a:xfrm>
          <a:off x="0" y="0"/>
          <a:ext cx="0" cy="0"/>
          <a:chOff x="0" y="0"/>
          <a:chExt cx="0" cy="0"/>
        </a:xfrm>
      </p:grpSpPr>
      <p:sp>
        <p:nvSpPr>
          <p:cNvPr id="143" name="Google Shape;143;p3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5" name="Google Shape;145;p36"/>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6" name="Google Shape;146;p36"/>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7" name="Shape 147"/>
        <p:cNvGrpSpPr/>
        <p:nvPr/>
      </p:nvGrpSpPr>
      <p:grpSpPr>
        <a:xfrm>
          <a:off x="0" y="0"/>
          <a:ext cx="0" cy="0"/>
          <a:chOff x="0" y="0"/>
          <a:chExt cx="0" cy="0"/>
        </a:xfrm>
      </p:grpSpPr>
      <p:sp>
        <p:nvSpPr>
          <p:cNvPr id="148" name="Google Shape;148;p3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7"/>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0" name="Google Shape;150;p37"/>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1" name="Shape 151"/>
        <p:cNvGrpSpPr/>
        <p:nvPr/>
      </p:nvGrpSpPr>
      <p:grpSpPr>
        <a:xfrm>
          <a:off x="0" y="0"/>
          <a:ext cx="0" cy="0"/>
          <a:chOff x="0" y="0"/>
          <a:chExt cx="0" cy="0"/>
        </a:xfrm>
      </p:grpSpPr>
      <p:sp>
        <p:nvSpPr>
          <p:cNvPr id="152" name="Google Shape;152;p3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3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3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38"/>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7" name="Shape 157"/>
        <p:cNvGrpSpPr/>
        <p:nvPr/>
      </p:nvGrpSpPr>
      <p:grpSpPr>
        <a:xfrm>
          <a:off x="0" y="0"/>
          <a:ext cx="0" cy="0"/>
          <a:chOff x="0" y="0"/>
          <a:chExt cx="0" cy="0"/>
        </a:xfrm>
      </p:grpSpPr>
      <p:sp>
        <p:nvSpPr>
          <p:cNvPr id="158" name="Google Shape;158;p3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9"/>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39"/>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39"/>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39"/>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39"/>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39"/>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1" name="Shape 17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2" name="Shape 172"/>
        <p:cNvGrpSpPr/>
        <p:nvPr/>
      </p:nvGrpSpPr>
      <p:grpSpPr>
        <a:xfrm>
          <a:off x="0" y="0"/>
          <a:ext cx="0" cy="0"/>
          <a:chOff x="0" y="0"/>
          <a:chExt cx="0" cy="0"/>
        </a:xfrm>
      </p:grpSpPr>
      <p:sp>
        <p:nvSpPr>
          <p:cNvPr id="173" name="Google Shape;173;p4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2"/>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5" name="Shape 175"/>
        <p:cNvGrpSpPr/>
        <p:nvPr/>
      </p:nvGrpSpPr>
      <p:grpSpPr>
        <a:xfrm>
          <a:off x="0" y="0"/>
          <a:ext cx="0" cy="0"/>
          <a:chOff x="0" y="0"/>
          <a:chExt cx="0" cy="0"/>
        </a:xfrm>
      </p:grpSpPr>
      <p:sp>
        <p:nvSpPr>
          <p:cNvPr id="176" name="Google Shape;176;p4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4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5"/>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78" name="Shape 178"/>
        <p:cNvGrpSpPr/>
        <p:nvPr/>
      </p:nvGrpSpPr>
      <p:grpSpPr>
        <a:xfrm>
          <a:off x="0" y="0"/>
          <a:ext cx="0" cy="0"/>
          <a:chOff x="0" y="0"/>
          <a:chExt cx="0" cy="0"/>
        </a:xfrm>
      </p:grpSpPr>
      <p:sp>
        <p:nvSpPr>
          <p:cNvPr id="179" name="Google Shape;179;p4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44"/>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4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84" name="Shape 184"/>
        <p:cNvGrpSpPr/>
        <p:nvPr/>
      </p:nvGrpSpPr>
      <p:grpSpPr>
        <a:xfrm>
          <a:off x="0" y="0"/>
          <a:ext cx="0" cy="0"/>
          <a:chOff x="0" y="0"/>
          <a:chExt cx="0" cy="0"/>
        </a:xfrm>
      </p:grpSpPr>
      <p:sp>
        <p:nvSpPr>
          <p:cNvPr id="185" name="Google Shape;185;p46"/>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86" name="Shape 186"/>
        <p:cNvGrpSpPr/>
        <p:nvPr/>
      </p:nvGrpSpPr>
      <p:grpSpPr>
        <a:xfrm>
          <a:off x="0" y="0"/>
          <a:ext cx="0" cy="0"/>
          <a:chOff x="0" y="0"/>
          <a:chExt cx="0" cy="0"/>
        </a:xfrm>
      </p:grpSpPr>
      <p:sp>
        <p:nvSpPr>
          <p:cNvPr id="187" name="Google Shape;187;p4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9" name="Google Shape;189;p47"/>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0" name="Google Shape;190;p4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1" name="Shape 191"/>
        <p:cNvGrpSpPr/>
        <p:nvPr/>
      </p:nvGrpSpPr>
      <p:grpSpPr>
        <a:xfrm>
          <a:off x="0" y="0"/>
          <a:ext cx="0" cy="0"/>
          <a:chOff x="0" y="0"/>
          <a:chExt cx="0" cy="0"/>
        </a:xfrm>
      </p:grpSpPr>
      <p:sp>
        <p:nvSpPr>
          <p:cNvPr id="192" name="Google Shape;192;p4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8"/>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4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48"/>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96" name="Shape 196"/>
        <p:cNvGrpSpPr/>
        <p:nvPr/>
      </p:nvGrpSpPr>
      <p:grpSpPr>
        <a:xfrm>
          <a:off x="0" y="0"/>
          <a:ext cx="0" cy="0"/>
          <a:chOff x="0" y="0"/>
          <a:chExt cx="0" cy="0"/>
        </a:xfrm>
      </p:grpSpPr>
      <p:sp>
        <p:nvSpPr>
          <p:cNvPr id="197" name="Google Shape;197;p4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9"/>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9" name="Google Shape;199;p4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0" name="Google Shape;200;p49"/>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1" name="Shape 201"/>
        <p:cNvGrpSpPr/>
        <p:nvPr/>
      </p:nvGrpSpPr>
      <p:grpSpPr>
        <a:xfrm>
          <a:off x="0" y="0"/>
          <a:ext cx="0" cy="0"/>
          <a:chOff x="0" y="0"/>
          <a:chExt cx="0" cy="0"/>
        </a:xfrm>
      </p:grpSpPr>
      <p:sp>
        <p:nvSpPr>
          <p:cNvPr id="202" name="Google Shape;202;p5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0"/>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4" name="Google Shape;204;p50"/>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05" name="Shape 205"/>
        <p:cNvGrpSpPr/>
        <p:nvPr/>
      </p:nvGrpSpPr>
      <p:grpSpPr>
        <a:xfrm>
          <a:off x="0" y="0"/>
          <a:ext cx="0" cy="0"/>
          <a:chOff x="0" y="0"/>
          <a:chExt cx="0" cy="0"/>
        </a:xfrm>
      </p:grpSpPr>
      <p:sp>
        <p:nvSpPr>
          <p:cNvPr id="206" name="Google Shape;206;p5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8" name="Google Shape;208;p5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9" name="Google Shape;209;p51"/>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51"/>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11" name="Shape 211"/>
        <p:cNvGrpSpPr/>
        <p:nvPr/>
      </p:nvGrpSpPr>
      <p:grpSpPr>
        <a:xfrm>
          <a:off x="0" y="0"/>
          <a:ext cx="0" cy="0"/>
          <a:chOff x="0" y="0"/>
          <a:chExt cx="0" cy="0"/>
        </a:xfrm>
      </p:grpSpPr>
      <p:sp>
        <p:nvSpPr>
          <p:cNvPr id="212" name="Google Shape;212;p5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4" name="Google Shape;214;p52"/>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5" name="Google Shape;215;p52"/>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52"/>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52"/>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8" name="Google Shape;218;p52"/>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2" name="Shape 2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3" name="Shape 223"/>
        <p:cNvGrpSpPr/>
        <p:nvPr/>
      </p:nvGrpSpPr>
      <p:grpSpPr>
        <a:xfrm>
          <a:off x="0" y="0"/>
          <a:ext cx="0" cy="0"/>
          <a:chOff x="0" y="0"/>
          <a:chExt cx="0" cy="0"/>
        </a:xfrm>
      </p:grpSpPr>
      <p:sp>
        <p:nvSpPr>
          <p:cNvPr id="224" name="Google Shape;224;p5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5"/>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6" name="Shape 226"/>
        <p:cNvGrpSpPr/>
        <p:nvPr/>
      </p:nvGrpSpPr>
      <p:grpSpPr>
        <a:xfrm>
          <a:off x="0" y="0"/>
          <a:ext cx="0" cy="0"/>
          <a:chOff x="0" y="0"/>
          <a:chExt cx="0" cy="0"/>
        </a:xfrm>
      </p:grpSpPr>
      <p:sp>
        <p:nvSpPr>
          <p:cNvPr id="227" name="Google Shape;227;p5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5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9" name="Shape 229"/>
        <p:cNvGrpSpPr/>
        <p:nvPr/>
      </p:nvGrpSpPr>
      <p:grpSpPr>
        <a:xfrm>
          <a:off x="0" y="0"/>
          <a:ext cx="0" cy="0"/>
          <a:chOff x="0" y="0"/>
          <a:chExt cx="0" cy="0"/>
        </a:xfrm>
      </p:grpSpPr>
      <p:sp>
        <p:nvSpPr>
          <p:cNvPr id="230" name="Google Shape;230;p5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57"/>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57"/>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5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35" name="Shape 235"/>
        <p:cNvGrpSpPr/>
        <p:nvPr/>
      </p:nvGrpSpPr>
      <p:grpSpPr>
        <a:xfrm>
          <a:off x="0" y="0"/>
          <a:ext cx="0" cy="0"/>
          <a:chOff x="0" y="0"/>
          <a:chExt cx="0" cy="0"/>
        </a:xfrm>
      </p:grpSpPr>
      <p:sp>
        <p:nvSpPr>
          <p:cNvPr id="236" name="Google Shape;236;p59"/>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7" name="Shape 237"/>
        <p:cNvGrpSpPr/>
        <p:nvPr/>
      </p:nvGrpSpPr>
      <p:grpSpPr>
        <a:xfrm>
          <a:off x="0" y="0"/>
          <a:ext cx="0" cy="0"/>
          <a:chOff x="0" y="0"/>
          <a:chExt cx="0" cy="0"/>
        </a:xfrm>
      </p:grpSpPr>
      <p:sp>
        <p:nvSpPr>
          <p:cNvPr id="238" name="Google Shape;238;p6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0" name="Google Shape;240;p6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1" name="Google Shape;241;p60"/>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42" name="Shape 242"/>
        <p:cNvGrpSpPr/>
        <p:nvPr/>
      </p:nvGrpSpPr>
      <p:grpSpPr>
        <a:xfrm>
          <a:off x="0" y="0"/>
          <a:ext cx="0" cy="0"/>
          <a:chOff x="0" y="0"/>
          <a:chExt cx="0" cy="0"/>
        </a:xfrm>
      </p:grpSpPr>
      <p:sp>
        <p:nvSpPr>
          <p:cNvPr id="243" name="Google Shape;243;p6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6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5" name="Google Shape;245;p6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6" name="Google Shape;246;p61"/>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47" name="Shape 247"/>
        <p:cNvGrpSpPr/>
        <p:nvPr/>
      </p:nvGrpSpPr>
      <p:grpSpPr>
        <a:xfrm>
          <a:off x="0" y="0"/>
          <a:ext cx="0" cy="0"/>
          <a:chOff x="0" y="0"/>
          <a:chExt cx="0" cy="0"/>
        </a:xfrm>
      </p:grpSpPr>
      <p:sp>
        <p:nvSpPr>
          <p:cNvPr id="248" name="Google Shape;248;p6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6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0" name="Google Shape;250;p6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1" name="Google Shape;251;p62"/>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52" name="Shape 252"/>
        <p:cNvGrpSpPr/>
        <p:nvPr/>
      </p:nvGrpSpPr>
      <p:grpSpPr>
        <a:xfrm>
          <a:off x="0" y="0"/>
          <a:ext cx="0" cy="0"/>
          <a:chOff x="0" y="0"/>
          <a:chExt cx="0" cy="0"/>
        </a:xfrm>
      </p:grpSpPr>
      <p:sp>
        <p:nvSpPr>
          <p:cNvPr id="253" name="Google Shape;253;p6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3"/>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5" name="Google Shape;255;p63"/>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56" name="Shape 256"/>
        <p:cNvGrpSpPr/>
        <p:nvPr/>
      </p:nvGrpSpPr>
      <p:grpSpPr>
        <a:xfrm>
          <a:off x="0" y="0"/>
          <a:ext cx="0" cy="0"/>
          <a:chOff x="0" y="0"/>
          <a:chExt cx="0" cy="0"/>
        </a:xfrm>
      </p:grpSpPr>
      <p:sp>
        <p:nvSpPr>
          <p:cNvPr id="257" name="Google Shape;257;p6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6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9" name="Google Shape;259;p6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0" name="Google Shape;260;p6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1" name="Google Shape;261;p64"/>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62" name="Shape 262"/>
        <p:cNvGrpSpPr/>
        <p:nvPr/>
      </p:nvGrpSpPr>
      <p:grpSpPr>
        <a:xfrm>
          <a:off x="0" y="0"/>
          <a:ext cx="0" cy="0"/>
          <a:chOff x="0" y="0"/>
          <a:chExt cx="0" cy="0"/>
        </a:xfrm>
      </p:grpSpPr>
      <p:sp>
        <p:nvSpPr>
          <p:cNvPr id="263" name="Google Shape;263;p6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65"/>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5" name="Google Shape;265;p65"/>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6" name="Google Shape;266;p65"/>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7" name="Google Shape;267;p65"/>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8" name="Google Shape;268;p65"/>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9" name="Google Shape;269;p65"/>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75" name="Shape 275"/>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76" name="Shape 276"/>
        <p:cNvGrpSpPr/>
        <p:nvPr/>
      </p:nvGrpSpPr>
      <p:grpSpPr>
        <a:xfrm>
          <a:off x="0" y="0"/>
          <a:ext cx="0" cy="0"/>
          <a:chOff x="0" y="0"/>
          <a:chExt cx="0" cy="0"/>
        </a:xfrm>
      </p:grpSpPr>
      <p:sp>
        <p:nvSpPr>
          <p:cNvPr id="277" name="Google Shape;277;p6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8"/>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79" name="Shape 279"/>
        <p:cNvGrpSpPr/>
        <p:nvPr/>
      </p:nvGrpSpPr>
      <p:grpSpPr>
        <a:xfrm>
          <a:off x="0" y="0"/>
          <a:ext cx="0" cy="0"/>
          <a:chOff x="0" y="0"/>
          <a:chExt cx="0" cy="0"/>
        </a:xfrm>
      </p:grpSpPr>
      <p:sp>
        <p:nvSpPr>
          <p:cNvPr id="280" name="Google Shape;280;p6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6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2" name="Shape 282"/>
        <p:cNvGrpSpPr/>
        <p:nvPr/>
      </p:nvGrpSpPr>
      <p:grpSpPr>
        <a:xfrm>
          <a:off x="0" y="0"/>
          <a:ext cx="0" cy="0"/>
          <a:chOff x="0" y="0"/>
          <a:chExt cx="0" cy="0"/>
        </a:xfrm>
      </p:grpSpPr>
      <p:sp>
        <p:nvSpPr>
          <p:cNvPr id="283" name="Google Shape;283;p7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7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7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6" name="Shape 286"/>
        <p:cNvGrpSpPr/>
        <p:nvPr/>
      </p:nvGrpSpPr>
      <p:grpSpPr>
        <a:xfrm>
          <a:off x="0" y="0"/>
          <a:ext cx="0" cy="0"/>
          <a:chOff x="0" y="0"/>
          <a:chExt cx="0" cy="0"/>
        </a:xfrm>
      </p:grpSpPr>
      <p:sp>
        <p:nvSpPr>
          <p:cNvPr id="287" name="Google Shape;287;p7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8" name="Shape 288"/>
        <p:cNvGrpSpPr/>
        <p:nvPr/>
      </p:nvGrpSpPr>
      <p:grpSpPr>
        <a:xfrm>
          <a:off x="0" y="0"/>
          <a:ext cx="0" cy="0"/>
          <a:chOff x="0" y="0"/>
          <a:chExt cx="0" cy="0"/>
        </a:xfrm>
      </p:grpSpPr>
      <p:sp>
        <p:nvSpPr>
          <p:cNvPr id="289" name="Google Shape;289;p72"/>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90" name="Shape 290"/>
        <p:cNvGrpSpPr/>
        <p:nvPr/>
      </p:nvGrpSpPr>
      <p:grpSpPr>
        <a:xfrm>
          <a:off x="0" y="0"/>
          <a:ext cx="0" cy="0"/>
          <a:chOff x="0" y="0"/>
          <a:chExt cx="0" cy="0"/>
        </a:xfrm>
      </p:grpSpPr>
      <p:sp>
        <p:nvSpPr>
          <p:cNvPr id="291" name="Google Shape;291;p7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7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3" name="Google Shape;293;p7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4" name="Google Shape;294;p7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95" name="Shape 295"/>
        <p:cNvGrpSpPr/>
        <p:nvPr/>
      </p:nvGrpSpPr>
      <p:grpSpPr>
        <a:xfrm>
          <a:off x="0" y="0"/>
          <a:ext cx="0" cy="0"/>
          <a:chOff x="0" y="0"/>
          <a:chExt cx="0" cy="0"/>
        </a:xfrm>
      </p:grpSpPr>
      <p:sp>
        <p:nvSpPr>
          <p:cNvPr id="296" name="Google Shape;296;p7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7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8" name="Google Shape;298;p7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9" name="Google Shape;299;p74"/>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00" name="Shape 300"/>
        <p:cNvGrpSpPr/>
        <p:nvPr/>
      </p:nvGrpSpPr>
      <p:grpSpPr>
        <a:xfrm>
          <a:off x="0" y="0"/>
          <a:ext cx="0" cy="0"/>
          <a:chOff x="0" y="0"/>
          <a:chExt cx="0" cy="0"/>
        </a:xfrm>
      </p:grpSpPr>
      <p:sp>
        <p:nvSpPr>
          <p:cNvPr id="301" name="Google Shape;301;p7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7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3" name="Google Shape;303;p7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4" name="Google Shape;304;p75"/>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05" name="Shape 305"/>
        <p:cNvGrpSpPr/>
        <p:nvPr/>
      </p:nvGrpSpPr>
      <p:grpSpPr>
        <a:xfrm>
          <a:off x="0" y="0"/>
          <a:ext cx="0" cy="0"/>
          <a:chOff x="0" y="0"/>
          <a:chExt cx="0" cy="0"/>
        </a:xfrm>
      </p:grpSpPr>
      <p:sp>
        <p:nvSpPr>
          <p:cNvPr id="306" name="Google Shape;306;p7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76"/>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8" name="Google Shape;308;p76"/>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09" name="Shape 309"/>
        <p:cNvGrpSpPr/>
        <p:nvPr/>
      </p:nvGrpSpPr>
      <p:grpSpPr>
        <a:xfrm>
          <a:off x="0" y="0"/>
          <a:ext cx="0" cy="0"/>
          <a:chOff x="0" y="0"/>
          <a:chExt cx="0" cy="0"/>
        </a:xfrm>
      </p:grpSpPr>
      <p:sp>
        <p:nvSpPr>
          <p:cNvPr id="310" name="Google Shape;310;p7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7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2" name="Google Shape;312;p7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3" name="Google Shape;313;p7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4" name="Google Shape;314;p77"/>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15" name="Shape 315"/>
        <p:cNvGrpSpPr/>
        <p:nvPr/>
      </p:nvGrpSpPr>
      <p:grpSpPr>
        <a:xfrm>
          <a:off x="0" y="0"/>
          <a:ext cx="0" cy="0"/>
          <a:chOff x="0" y="0"/>
          <a:chExt cx="0" cy="0"/>
        </a:xfrm>
      </p:grpSpPr>
      <p:sp>
        <p:nvSpPr>
          <p:cNvPr id="316" name="Google Shape;316;p7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78"/>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8" name="Google Shape;318;p78"/>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9" name="Google Shape;319;p78"/>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0" name="Google Shape;320;p78"/>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1" name="Google Shape;321;p78"/>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2" name="Google Shape;322;p78"/>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28" name="Shape 328"/>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29" name="Shape 329"/>
        <p:cNvGrpSpPr/>
        <p:nvPr/>
      </p:nvGrpSpPr>
      <p:grpSpPr>
        <a:xfrm>
          <a:off x="0" y="0"/>
          <a:ext cx="0" cy="0"/>
          <a:chOff x="0" y="0"/>
          <a:chExt cx="0" cy="0"/>
        </a:xfrm>
      </p:grpSpPr>
      <p:sp>
        <p:nvSpPr>
          <p:cNvPr id="330" name="Google Shape;330;p8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81"/>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32" name="Shape 332"/>
        <p:cNvGrpSpPr/>
        <p:nvPr/>
      </p:nvGrpSpPr>
      <p:grpSpPr>
        <a:xfrm>
          <a:off x="0" y="0"/>
          <a:ext cx="0" cy="0"/>
          <a:chOff x="0" y="0"/>
          <a:chExt cx="0" cy="0"/>
        </a:xfrm>
      </p:grpSpPr>
      <p:sp>
        <p:nvSpPr>
          <p:cNvPr id="333" name="Google Shape;333;p8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82"/>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35" name="Shape 335"/>
        <p:cNvGrpSpPr/>
        <p:nvPr/>
      </p:nvGrpSpPr>
      <p:grpSpPr>
        <a:xfrm>
          <a:off x="0" y="0"/>
          <a:ext cx="0" cy="0"/>
          <a:chOff x="0" y="0"/>
          <a:chExt cx="0" cy="0"/>
        </a:xfrm>
      </p:grpSpPr>
      <p:sp>
        <p:nvSpPr>
          <p:cNvPr id="336" name="Google Shape;336;p8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83"/>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8" name="Google Shape;338;p8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9" name="Shape 339"/>
        <p:cNvGrpSpPr/>
        <p:nvPr/>
      </p:nvGrpSpPr>
      <p:grpSpPr>
        <a:xfrm>
          <a:off x="0" y="0"/>
          <a:ext cx="0" cy="0"/>
          <a:chOff x="0" y="0"/>
          <a:chExt cx="0" cy="0"/>
        </a:xfrm>
      </p:grpSpPr>
      <p:sp>
        <p:nvSpPr>
          <p:cNvPr id="340" name="Google Shape;340;p8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41" name="Shape 341"/>
        <p:cNvGrpSpPr/>
        <p:nvPr/>
      </p:nvGrpSpPr>
      <p:grpSpPr>
        <a:xfrm>
          <a:off x="0" y="0"/>
          <a:ext cx="0" cy="0"/>
          <a:chOff x="0" y="0"/>
          <a:chExt cx="0" cy="0"/>
        </a:xfrm>
      </p:grpSpPr>
      <p:sp>
        <p:nvSpPr>
          <p:cNvPr id="342" name="Google Shape;342;p85"/>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43" name="Shape 343"/>
        <p:cNvGrpSpPr/>
        <p:nvPr/>
      </p:nvGrpSpPr>
      <p:grpSpPr>
        <a:xfrm>
          <a:off x="0" y="0"/>
          <a:ext cx="0" cy="0"/>
          <a:chOff x="0" y="0"/>
          <a:chExt cx="0" cy="0"/>
        </a:xfrm>
      </p:grpSpPr>
      <p:sp>
        <p:nvSpPr>
          <p:cNvPr id="344" name="Google Shape;344;p8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8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6" name="Google Shape;346;p86"/>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7" name="Google Shape;347;p86"/>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48" name="Shape 348"/>
        <p:cNvGrpSpPr/>
        <p:nvPr/>
      </p:nvGrpSpPr>
      <p:grpSpPr>
        <a:xfrm>
          <a:off x="0" y="0"/>
          <a:ext cx="0" cy="0"/>
          <a:chOff x="0" y="0"/>
          <a:chExt cx="0" cy="0"/>
        </a:xfrm>
      </p:grpSpPr>
      <p:sp>
        <p:nvSpPr>
          <p:cNvPr id="349" name="Google Shape;349;p8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87"/>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1" name="Google Shape;351;p8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2" name="Google Shape;352;p87"/>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53" name="Shape 353"/>
        <p:cNvGrpSpPr/>
        <p:nvPr/>
      </p:nvGrpSpPr>
      <p:grpSpPr>
        <a:xfrm>
          <a:off x="0" y="0"/>
          <a:ext cx="0" cy="0"/>
          <a:chOff x="0" y="0"/>
          <a:chExt cx="0" cy="0"/>
        </a:xfrm>
      </p:grpSpPr>
      <p:sp>
        <p:nvSpPr>
          <p:cNvPr id="354" name="Google Shape;354;p8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8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6" name="Google Shape;356;p8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7" name="Google Shape;357;p88"/>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58" name="Shape 358"/>
        <p:cNvGrpSpPr/>
        <p:nvPr/>
      </p:nvGrpSpPr>
      <p:grpSpPr>
        <a:xfrm>
          <a:off x="0" y="0"/>
          <a:ext cx="0" cy="0"/>
          <a:chOff x="0" y="0"/>
          <a:chExt cx="0" cy="0"/>
        </a:xfrm>
      </p:grpSpPr>
      <p:sp>
        <p:nvSpPr>
          <p:cNvPr id="359" name="Google Shape;359;p8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89"/>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1" name="Google Shape;361;p89"/>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62" name="Shape 362"/>
        <p:cNvGrpSpPr/>
        <p:nvPr/>
      </p:nvGrpSpPr>
      <p:grpSpPr>
        <a:xfrm>
          <a:off x="0" y="0"/>
          <a:ext cx="0" cy="0"/>
          <a:chOff x="0" y="0"/>
          <a:chExt cx="0" cy="0"/>
        </a:xfrm>
      </p:grpSpPr>
      <p:sp>
        <p:nvSpPr>
          <p:cNvPr id="363" name="Google Shape;363;p9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9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5" name="Google Shape;365;p9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6" name="Google Shape;366;p90"/>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7" name="Google Shape;367;p90"/>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68" name="Shape 368"/>
        <p:cNvGrpSpPr/>
        <p:nvPr/>
      </p:nvGrpSpPr>
      <p:grpSpPr>
        <a:xfrm>
          <a:off x="0" y="0"/>
          <a:ext cx="0" cy="0"/>
          <a:chOff x="0" y="0"/>
          <a:chExt cx="0" cy="0"/>
        </a:xfrm>
      </p:grpSpPr>
      <p:sp>
        <p:nvSpPr>
          <p:cNvPr id="369" name="Google Shape;369;p9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91"/>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1" name="Google Shape;371;p91"/>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2" name="Google Shape;372;p91"/>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3" name="Google Shape;373;p91"/>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4" name="Google Shape;374;p91"/>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5" name="Google Shape;375;p91"/>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81" name="Shape 381"/>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82" name="Shape 382"/>
        <p:cNvGrpSpPr/>
        <p:nvPr/>
      </p:nvGrpSpPr>
      <p:grpSpPr>
        <a:xfrm>
          <a:off x="0" y="0"/>
          <a:ext cx="0" cy="0"/>
          <a:chOff x="0" y="0"/>
          <a:chExt cx="0" cy="0"/>
        </a:xfrm>
      </p:grpSpPr>
      <p:sp>
        <p:nvSpPr>
          <p:cNvPr id="383" name="Google Shape;383;p9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94"/>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85" name="Shape 385"/>
        <p:cNvGrpSpPr/>
        <p:nvPr/>
      </p:nvGrpSpPr>
      <p:grpSpPr>
        <a:xfrm>
          <a:off x="0" y="0"/>
          <a:ext cx="0" cy="0"/>
          <a:chOff x="0" y="0"/>
          <a:chExt cx="0" cy="0"/>
        </a:xfrm>
      </p:grpSpPr>
      <p:sp>
        <p:nvSpPr>
          <p:cNvPr id="386" name="Google Shape;386;p95"/>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95"/>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88" name="Shape 388"/>
        <p:cNvGrpSpPr/>
        <p:nvPr/>
      </p:nvGrpSpPr>
      <p:grpSpPr>
        <a:xfrm>
          <a:off x="0" y="0"/>
          <a:ext cx="0" cy="0"/>
          <a:chOff x="0" y="0"/>
          <a:chExt cx="0" cy="0"/>
        </a:xfrm>
      </p:grpSpPr>
      <p:sp>
        <p:nvSpPr>
          <p:cNvPr id="389" name="Google Shape;389;p96"/>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96"/>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1" name="Google Shape;391;p96"/>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2" name="Shape 392"/>
        <p:cNvGrpSpPr/>
        <p:nvPr/>
      </p:nvGrpSpPr>
      <p:grpSpPr>
        <a:xfrm>
          <a:off x="0" y="0"/>
          <a:ext cx="0" cy="0"/>
          <a:chOff x="0" y="0"/>
          <a:chExt cx="0" cy="0"/>
        </a:xfrm>
      </p:grpSpPr>
      <p:sp>
        <p:nvSpPr>
          <p:cNvPr id="393" name="Google Shape;393;p9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94" name="Shape 394"/>
        <p:cNvGrpSpPr/>
        <p:nvPr/>
      </p:nvGrpSpPr>
      <p:grpSpPr>
        <a:xfrm>
          <a:off x="0" y="0"/>
          <a:ext cx="0" cy="0"/>
          <a:chOff x="0" y="0"/>
          <a:chExt cx="0" cy="0"/>
        </a:xfrm>
      </p:grpSpPr>
      <p:sp>
        <p:nvSpPr>
          <p:cNvPr id="395" name="Google Shape;395;p98"/>
          <p:cNvSpPr txBox="1"/>
          <p:nvPr>
            <p:ph idx="1" type="subTitle"/>
          </p:nvPr>
        </p:nvSpPr>
        <p:spPr>
          <a:xfrm>
            <a:off x="896760" y="2522880"/>
            <a:ext cx="7611840" cy="102873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96" name="Shape 396"/>
        <p:cNvGrpSpPr/>
        <p:nvPr/>
      </p:nvGrpSpPr>
      <p:grpSpPr>
        <a:xfrm>
          <a:off x="0" y="0"/>
          <a:ext cx="0" cy="0"/>
          <a:chOff x="0" y="0"/>
          <a:chExt cx="0" cy="0"/>
        </a:xfrm>
      </p:grpSpPr>
      <p:sp>
        <p:nvSpPr>
          <p:cNvPr id="397" name="Google Shape;397;p99"/>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99"/>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9" name="Google Shape;399;p99"/>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0" name="Google Shape;400;p99"/>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01" name="Shape 401"/>
        <p:cNvGrpSpPr/>
        <p:nvPr/>
      </p:nvGrpSpPr>
      <p:grpSpPr>
        <a:xfrm>
          <a:off x="0" y="0"/>
          <a:ext cx="0" cy="0"/>
          <a:chOff x="0" y="0"/>
          <a:chExt cx="0" cy="0"/>
        </a:xfrm>
      </p:grpSpPr>
      <p:sp>
        <p:nvSpPr>
          <p:cNvPr id="402" name="Google Shape;402;p100"/>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10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4" name="Google Shape;404;p10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5" name="Google Shape;405;p100"/>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6" name="Shape 406"/>
        <p:cNvGrpSpPr/>
        <p:nvPr/>
      </p:nvGrpSpPr>
      <p:grpSpPr>
        <a:xfrm>
          <a:off x="0" y="0"/>
          <a:ext cx="0" cy="0"/>
          <a:chOff x="0" y="0"/>
          <a:chExt cx="0" cy="0"/>
        </a:xfrm>
      </p:grpSpPr>
      <p:sp>
        <p:nvSpPr>
          <p:cNvPr id="407" name="Google Shape;407;p10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101"/>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9" name="Google Shape;409;p10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0" name="Google Shape;410;p101"/>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1" name="Shape 411"/>
        <p:cNvGrpSpPr/>
        <p:nvPr/>
      </p:nvGrpSpPr>
      <p:grpSpPr>
        <a:xfrm>
          <a:off x="0" y="0"/>
          <a:ext cx="0" cy="0"/>
          <a:chOff x="0" y="0"/>
          <a:chExt cx="0" cy="0"/>
        </a:xfrm>
      </p:grpSpPr>
      <p:sp>
        <p:nvSpPr>
          <p:cNvPr id="412" name="Google Shape;412;p10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102"/>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4" name="Google Shape;414;p102"/>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15" name="Shape 415"/>
        <p:cNvGrpSpPr/>
        <p:nvPr/>
      </p:nvGrpSpPr>
      <p:grpSpPr>
        <a:xfrm>
          <a:off x="0" y="0"/>
          <a:ext cx="0" cy="0"/>
          <a:chOff x="0" y="0"/>
          <a:chExt cx="0" cy="0"/>
        </a:xfrm>
      </p:grpSpPr>
      <p:sp>
        <p:nvSpPr>
          <p:cNvPr id="416" name="Google Shape;416;p103"/>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10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8" name="Google Shape;418;p103"/>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9" name="Google Shape;419;p10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0" name="Google Shape;420;p103"/>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21" name="Shape 421"/>
        <p:cNvGrpSpPr/>
        <p:nvPr/>
      </p:nvGrpSpPr>
      <p:grpSpPr>
        <a:xfrm>
          <a:off x="0" y="0"/>
          <a:ext cx="0" cy="0"/>
          <a:chOff x="0" y="0"/>
          <a:chExt cx="0" cy="0"/>
        </a:xfrm>
      </p:grpSpPr>
      <p:sp>
        <p:nvSpPr>
          <p:cNvPr id="422" name="Google Shape;422;p10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104"/>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4" name="Google Shape;424;p104"/>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5" name="Google Shape;425;p104"/>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6" name="Google Shape;426;p104"/>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7" name="Google Shape;427;p104"/>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8" name="Google Shape;428;p104"/>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438" name="Shape 438"/>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439" name="Shape 439"/>
        <p:cNvGrpSpPr/>
        <p:nvPr/>
      </p:nvGrpSpPr>
      <p:grpSpPr>
        <a:xfrm>
          <a:off x="0" y="0"/>
          <a:ext cx="0" cy="0"/>
          <a:chOff x="0" y="0"/>
          <a:chExt cx="0" cy="0"/>
        </a:xfrm>
      </p:grpSpPr>
      <p:sp>
        <p:nvSpPr>
          <p:cNvPr id="440" name="Google Shape;440;p107"/>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107"/>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442" name="Shape 442"/>
        <p:cNvGrpSpPr/>
        <p:nvPr/>
      </p:nvGrpSpPr>
      <p:grpSpPr>
        <a:xfrm>
          <a:off x="0" y="0"/>
          <a:ext cx="0" cy="0"/>
          <a:chOff x="0" y="0"/>
          <a:chExt cx="0" cy="0"/>
        </a:xfrm>
      </p:grpSpPr>
      <p:sp>
        <p:nvSpPr>
          <p:cNvPr id="443" name="Google Shape;443;p108"/>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108"/>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7.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9.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image" Target="../media/image2.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2.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theme" Target="../theme/theme5.xml"/><Relationship Id="rId12" Type="http://schemas.openxmlformats.org/officeDocument/2006/relationships/slideLayout" Target="../slideLayouts/slideLayout72.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theme" Target="../theme/theme6.xml"/><Relationship Id="rId12" Type="http://schemas.openxmlformats.org/officeDocument/2006/relationships/slideLayout" Target="../slideLayouts/slideLayout84.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theme" Target="../theme/theme4.xml"/><Relationship Id="rId12" Type="http://schemas.openxmlformats.org/officeDocument/2006/relationships/slideLayout" Target="../slideLayouts/slideLayout96.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3" Type="http://schemas.openxmlformats.org/officeDocument/2006/relationships/theme" Target="../theme/theme1.xml"/><Relationship Id="rId12" Type="http://schemas.openxmlformats.org/officeDocument/2006/relationships/slideLayout" Target="../slideLayouts/slideLayout108.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998"/>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7" name="Google Shape;7;p1"/>
          <p:cNvSpPr/>
          <p:nvPr/>
        </p:nvSpPr>
        <p:spPr>
          <a:xfrm>
            <a:off x="-11160" y="-7200"/>
            <a:ext cx="60120" cy="466164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1"/>
          <p:cNvPicPr preferRelativeResize="0"/>
          <p:nvPr/>
        </p:nvPicPr>
        <p:blipFill rotWithShape="1">
          <a:blip r:embed="rId1">
            <a:alphaModFix/>
          </a:blip>
          <a:srcRect b="0" l="11610" r="11610" t="0"/>
          <a:stretch/>
        </p:blipFill>
        <p:spPr>
          <a:xfrm>
            <a:off x="995040" y="4261320"/>
            <a:ext cx="301680" cy="393120"/>
          </a:xfrm>
          <a:prstGeom prst="rect">
            <a:avLst/>
          </a:prstGeom>
          <a:noFill/>
          <a:ln>
            <a:noFill/>
          </a:ln>
        </p:spPr>
      </p:pic>
      <p:sp>
        <p:nvSpPr>
          <p:cNvPr id="9" name="Google Shape;9;p1"/>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sp>
        <p:nvSpPr>
          <p:cNvPr id="60" name="Google Shape;60;p14"/>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1" name="Google Shape;61;p14"/>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2" name="Google Shape;62;p14"/>
          <p:cNvSpPr/>
          <p:nvPr/>
        </p:nvSpPr>
        <p:spPr>
          <a:xfrm>
            <a:off x="-11160" y="-7200"/>
            <a:ext cx="60120" cy="466164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2" name="Shape 112"/>
        <p:cNvGrpSpPr/>
        <p:nvPr/>
      </p:nvGrpSpPr>
      <p:grpSpPr>
        <a:xfrm>
          <a:off x="0" y="0"/>
          <a:ext cx="0" cy="0"/>
          <a:chOff x="0" y="0"/>
          <a:chExt cx="0" cy="0"/>
        </a:xfrm>
      </p:grpSpPr>
      <p:sp>
        <p:nvSpPr>
          <p:cNvPr id="113" name="Google Shape;113;p27"/>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14" name="Google Shape;114;p27"/>
          <p:cNvSpPr/>
          <p:nvPr/>
        </p:nvSpPr>
        <p:spPr>
          <a:xfrm>
            <a:off x="-11160" y="-7200"/>
            <a:ext cx="60120" cy="466164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6" name="Google Shape;116;p27"/>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 name="Shape 165"/>
        <p:cNvGrpSpPr/>
        <p:nvPr/>
      </p:nvGrpSpPr>
      <p:grpSpPr>
        <a:xfrm>
          <a:off x="0" y="0"/>
          <a:ext cx="0" cy="0"/>
          <a:chOff x="0" y="0"/>
          <a:chExt cx="0" cy="0"/>
        </a:xfrm>
      </p:grpSpPr>
      <p:pic>
        <p:nvPicPr>
          <p:cNvPr id="166" name="Google Shape;166;p40"/>
          <p:cNvPicPr preferRelativeResize="0"/>
          <p:nvPr/>
        </p:nvPicPr>
        <p:blipFill rotWithShape="1">
          <a:blip r:embed="rId1">
            <a:alphaModFix/>
          </a:blip>
          <a:srcRect b="0" l="0" r="0" t="0"/>
          <a:stretch/>
        </p:blipFill>
        <p:spPr>
          <a:xfrm>
            <a:off x="1004040" y="4261320"/>
            <a:ext cx="301680" cy="393120"/>
          </a:xfrm>
          <a:prstGeom prst="rect">
            <a:avLst/>
          </a:prstGeom>
          <a:noFill/>
          <a:ln>
            <a:noFill/>
          </a:ln>
        </p:spPr>
      </p:pic>
      <p:sp>
        <p:nvSpPr>
          <p:cNvPr id="167" name="Google Shape;167;p40"/>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68" name="Google Shape;168;p40"/>
          <p:cNvSpPr/>
          <p:nvPr/>
        </p:nvSpPr>
        <p:spPr>
          <a:xfrm>
            <a:off x="-11160" y="-7200"/>
            <a:ext cx="60120" cy="466164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0"/>
          <p:cNvSpPr txBox="1"/>
          <p:nvPr>
            <p:ph idx="1" type="body"/>
          </p:nvPr>
        </p:nvSpPr>
        <p:spPr>
          <a:xfrm>
            <a:off x="856080" y="850680"/>
            <a:ext cx="7611840" cy="30290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0" name="Google Shape;170;p4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sp>
        <p:nvSpPr>
          <p:cNvPr id="220" name="Google Shape;220;p5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1" name="Google Shape;221;p5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0" name="Shape 270"/>
        <p:cNvGrpSpPr/>
        <p:nvPr/>
      </p:nvGrpSpPr>
      <p:grpSpPr>
        <a:xfrm>
          <a:off x="0" y="0"/>
          <a:ext cx="0" cy="0"/>
          <a:chOff x="0" y="0"/>
          <a:chExt cx="0" cy="0"/>
        </a:xfrm>
      </p:grpSpPr>
      <p:sp>
        <p:nvSpPr>
          <p:cNvPr id="271" name="Google Shape;271;p66"/>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272" name="Google Shape;272;p66"/>
          <p:cNvSpPr/>
          <p:nvPr/>
        </p:nvSpPr>
        <p:spPr>
          <a:xfrm>
            <a:off x="-11160" y="-7200"/>
            <a:ext cx="60120" cy="466164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74" name="Google Shape;274;p6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74"/>
        </a:solidFill>
      </p:bgPr>
    </p:bg>
    <p:spTree>
      <p:nvGrpSpPr>
        <p:cNvPr id="323" name="Shape 323"/>
        <p:cNvGrpSpPr/>
        <p:nvPr/>
      </p:nvGrpSpPr>
      <p:grpSpPr>
        <a:xfrm>
          <a:off x="0" y="0"/>
          <a:ext cx="0" cy="0"/>
          <a:chOff x="0" y="0"/>
          <a:chExt cx="0" cy="0"/>
        </a:xfrm>
      </p:grpSpPr>
      <p:sp>
        <p:nvSpPr>
          <p:cNvPr id="324" name="Google Shape;324;p79"/>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325" name="Google Shape;325;p79"/>
          <p:cNvSpPr/>
          <p:nvPr/>
        </p:nvSpPr>
        <p:spPr>
          <a:xfrm>
            <a:off x="-11160" y="-7200"/>
            <a:ext cx="60120" cy="466164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9"/>
          <p:cNvSpPr txBox="1"/>
          <p:nvPr>
            <p:ph type="title"/>
          </p:nvPr>
        </p:nvSpPr>
        <p:spPr>
          <a:xfrm>
            <a:off x="896760" y="998640"/>
            <a:ext cx="7611840" cy="2975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27" name="Google Shape;327;p7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sp>
        <p:nvSpPr>
          <p:cNvPr id="377" name="Google Shape;377;p92"/>
          <p:cNvSpPr txBox="1"/>
          <p:nvPr>
            <p:ph idx="12" type="sldNum"/>
          </p:nvPr>
        </p:nvSpPr>
        <p:spPr>
          <a:xfrm>
            <a:off x="7960320" y="4721040"/>
            <a:ext cx="548280" cy="3931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378" name="Google Shape;378;p92"/>
          <p:cNvSpPr txBox="1"/>
          <p:nvPr>
            <p:ph type="title"/>
          </p:nvPr>
        </p:nvSpPr>
        <p:spPr>
          <a:xfrm>
            <a:off x="896760" y="770040"/>
            <a:ext cx="7611840" cy="2975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79" name="Google Shape;379;p92"/>
          <p:cNvSpPr/>
          <p:nvPr/>
        </p:nvSpPr>
        <p:spPr>
          <a:xfrm>
            <a:off x="-11160" y="-7200"/>
            <a:ext cx="60120" cy="466164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92"/>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9" name="Shape 429"/>
        <p:cNvGrpSpPr/>
        <p:nvPr/>
      </p:nvGrpSpPr>
      <p:grpSpPr>
        <a:xfrm>
          <a:off x="0" y="0"/>
          <a:ext cx="0" cy="0"/>
          <a:chOff x="0" y="0"/>
          <a:chExt cx="0" cy="0"/>
        </a:xfrm>
      </p:grpSpPr>
      <p:sp>
        <p:nvSpPr>
          <p:cNvPr id="430" name="Google Shape;430;p105"/>
          <p:cNvSpPr txBox="1"/>
          <p:nvPr>
            <p:ph type="title"/>
          </p:nvPr>
        </p:nvSpPr>
        <p:spPr>
          <a:xfrm>
            <a:off x="878040" y="839160"/>
            <a:ext cx="3665160" cy="15825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31" name="Google Shape;431;p105"/>
          <p:cNvSpPr/>
          <p:nvPr/>
        </p:nvSpPr>
        <p:spPr>
          <a:xfrm>
            <a:off x="-11160" y="-7200"/>
            <a:ext cx="60120" cy="4661640"/>
          </a:xfrm>
          <a:prstGeom prst="rect">
            <a:avLst/>
          </a:prstGeom>
          <a:solidFill>
            <a:srgbClr val="0069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05"/>
          <p:cNvSpPr txBox="1"/>
          <p:nvPr>
            <p:ph idx="12" type="sldNum"/>
          </p:nvPr>
        </p:nvSpPr>
        <p:spPr>
          <a:xfrm>
            <a:off x="8556840" y="4749840"/>
            <a:ext cx="548280" cy="39312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buNone/>
              <a:defRPr b="0" i="0" sz="1000" u="none" cap="none" strike="noStrike">
                <a:solidFill>
                  <a:srgbClr val="9E9E9E"/>
                </a:solidFill>
                <a:latin typeface="Lato"/>
                <a:ea typeface="Lato"/>
                <a:cs typeface="Lato"/>
                <a:sym typeface="Lato"/>
              </a:defRPr>
            </a:lvl1pPr>
            <a:lvl2pPr indent="0" lvl="1" marL="0" marR="0" rtl="0" algn="r">
              <a:lnSpc>
                <a:spcPct val="100000"/>
              </a:lnSpc>
              <a:spcBef>
                <a:spcPts val="0"/>
              </a:spcBef>
              <a:buNone/>
              <a:defRPr b="0" i="0" sz="1000" u="none" cap="none" strike="noStrike">
                <a:solidFill>
                  <a:srgbClr val="9E9E9E"/>
                </a:solidFill>
                <a:latin typeface="Lato"/>
                <a:ea typeface="Lato"/>
                <a:cs typeface="Lato"/>
                <a:sym typeface="Lato"/>
              </a:defRPr>
            </a:lvl2pPr>
            <a:lvl3pPr indent="0" lvl="2" marL="0" marR="0" rtl="0" algn="r">
              <a:lnSpc>
                <a:spcPct val="100000"/>
              </a:lnSpc>
              <a:spcBef>
                <a:spcPts val="0"/>
              </a:spcBef>
              <a:buNone/>
              <a:defRPr b="0" i="0" sz="1000" u="none" cap="none" strike="noStrike">
                <a:solidFill>
                  <a:srgbClr val="9E9E9E"/>
                </a:solidFill>
                <a:latin typeface="Lato"/>
                <a:ea typeface="Lato"/>
                <a:cs typeface="Lato"/>
                <a:sym typeface="Lato"/>
              </a:defRPr>
            </a:lvl3pPr>
            <a:lvl4pPr indent="0" lvl="3" marL="0" marR="0" rtl="0" algn="r">
              <a:lnSpc>
                <a:spcPct val="100000"/>
              </a:lnSpc>
              <a:spcBef>
                <a:spcPts val="0"/>
              </a:spcBef>
              <a:buNone/>
              <a:defRPr b="0" i="0" sz="1000" u="none" cap="none" strike="noStrike">
                <a:solidFill>
                  <a:srgbClr val="9E9E9E"/>
                </a:solidFill>
                <a:latin typeface="Lato"/>
                <a:ea typeface="Lato"/>
                <a:cs typeface="Lato"/>
                <a:sym typeface="Lato"/>
              </a:defRPr>
            </a:lvl4pPr>
            <a:lvl5pPr indent="0" lvl="4" marL="0" marR="0" rtl="0" algn="r">
              <a:lnSpc>
                <a:spcPct val="100000"/>
              </a:lnSpc>
              <a:spcBef>
                <a:spcPts val="0"/>
              </a:spcBef>
              <a:buNone/>
              <a:defRPr b="0" i="0" sz="1000" u="none" cap="none" strike="noStrike">
                <a:solidFill>
                  <a:srgbClr val="9E9E9E"/>
                </a:solidFill>
                <a:latin typeface="Lato"/>
                <a:ea typeface="Lato"/>
                <a:cs typeface="Lato"/>
                <a:sym typeface="Lato"/>
              </a:defRPr>
            </a:lvl5pPr>
            <a:lvl6pPr indent="0" lvl="5" marL="0" marR="0" rtl="0" algn="r">
              <a:lnSpc>
                <a:spcPct val="100000"/>
              </a:lnSpc>
              <a:spcBef>
                <a:spcPts val="0"/>
              </a:spcBef>
              <a:buNone/>
              <a:defRPr b="0" i="0" sz="1000" u="none" cap="none" strike="noStrike">
                <a:solidFill>
                  <a:srgbClr val="9E9E9E"/>
                </a:solidFill>
                <a:latin typeface="Lato"/>
                <a:ea typeface="Lato"/>
                <a:cs typeface="Lato"/>
                <a:sym typeface="Lato"/>
              </a:defRPr>
            </a:lvl6pPr>
            <a:lvl7pPr indent="0" lvl="6" marL="0" marR="0" rtl="0" algn="r">
              <a:lnSpc>
                <a:spcPct val="100000"/>
              </a:lnSpc>
              <a:spcBef>
                <a:spcPts val="0"/>
              </a:spcBef>
              <a:buNone/>
              <a:defRPr b="0" i="0" sz="1000" u="none" cap="none" strike="noStrike">
                <a:solidFill>
                  <a:srgbClr val="9E9E9E"/>
                </a:solidFill>
                <a:latin typeface="Lato"/>
                <a:ea typeface="Lato"/>
                <a:cs typeface="Lato"/>
                <a:sym typeface="Lato"/>
              </a:defRPr>
            </a:lvl7pPr>
            <a:lvl8pPr indent="0" lvl="7" marL="0" marR="0" rtl="0" algn="r">
              <a:lnSpc>
                <a:spcPct val="100000"/>
              </a:lnSpc>
              <a:spcBef>
                <a:spcPts val="0"/>
              </a:spcBef>
              <a:buNone/>
              <a:defRPr b="0" i="0" sz="1000" u="none" cap="none" strike="noStrike">
                <a:solidFill>
                  <a:srgbClr val="9E9E9E"/>
                </a:solidFill>
                <a:latin typeface="Lato"/>
                <a:ea typeface="Lato"/>
                <a:cs typeface="Lato"/>
                <a:sym typeface="Lato"/>
              </a:defRPr>
            </a:lvl8pPr>
            <a:lvl9pPr indent="0" lvl="8" marL="0" marR="0" rtl="0" algn="r">
              <a:lnSpc>
                <a:spcPct val="100000"/>
              </a:lnSpc>
              <a:spcBef>
                <a:spcPts val="0"/>
              </a:spcBef>
              <a:buNone/>
              <a:defRPr b="0" i="0" sz="1000" u="none" cap="none" strike="noStrike">
                <a:solidFill>
                  <a:srgbClr val="9E9E9E"/>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433" name="Google Shape;433;p105"/>
          <p:cNvSpPr txBox="1"/>
          <p:nvPr>
            <p:ph idx="2" type="title"/>
          </p:nvPr>
        </p:nvSpPr>
        <p:spPr>
          <a:xfrm>
            <a:off x="878040" y="2415240"/>
            <a:ext cx="3665160" cy="20109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34" name="Google Shape;434;p105"/>
          <p:cNvSpPr/>
          <p:nvPr/>
        </p:nvSpPr>
        <p:spPr>
          <a:xfrm>
            <a:off x="5073840" y="1080"/>
            <a:ext cx="4069800" cy="5143320"/>
          </a:xfrm>
          <a:prstGeom prst="rect">
            <a:avLst/>
          </a:prstGeom>
          <a:solidFill>
            <a:srgbClr val="1CA4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05"/>
          <p:cNvSpPr txBox="1"/>
          <p:nvPr>
            <p:ph idx="1" type="body"/>
          </p:nvPr>
        </p:nvSpPr>
        <p:spPr>
          <a:xfrm>
            <a:off x="5745240" y="734400"/>
            <a:ext cx="2887920" cy="16876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36" name="Google Shape;436;p105"/>
          <p:cNvSpPr txBox="1"/>
          <p:nvPr>
            <p:ph idx="3" type="body"/>
          </p:nvPr>
        </p:nvSpPr>
        <p:spPr>
          <a:xfrm>
            <a:off x="5745240" y="2528280"/>
            <a:ext cx="2887920" cy="16876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37" name="Google Shape;437;p105"/>
          <p:cNvSpPr/>
          <p:nvPr/>
        </p:nvSpPr>
        <p:spPr>
          <a:xfrm>
            <a:off x="5016240" y="100080"/>
            <a:ext cx="728640" cy="738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0" u="none" cap="none" strike="noStrike">
                <a:solidFill>
                  <a:srgbClr val="FFFFFF"/>
                </a:solidFill>
                <a:latin typeface="Lobster"/>
                <a:ea typeface="Lobster"/>
                <a:cs typeface="Lobster"/>
                <a:sym typeface="Lobster"/>
              </a:rPr>
              <a:t>“</a:t>
            </a:r>
            <a:endParaRPr b="0" i="0" sz="12000" u="none" cap="none" strike="noStrike">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5.xml"/><Relationship Id="rId3" Type="http://schemas.openxmlformats.org/officeDocument/2006/relationships/hyperlink" Target="https://www.gov.uk/service-manual/design/map-a-users-whole-problem" TargetMode="External"/><Relationship Id="rId4" Type="http://schemas.openxmlformats.org/officeDocument/2006/relationships/hyperlink" Target="https://design-system.service.gov.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docs.google.com/document/d/1l8P3oDkZITHXG6seeAQLRzJ3skSaAU0PT0Oaib_4Mqc/edit#heading=h.qj835wqwvs1o" TargetMode="External"/><Relationship Id="rId4" Type="http://schemas.openxmlformats.org/officeDocument/2006/relationships/hyperlink" Target="https://docs.google.com/document/d/1l8P3oDkZITHXG6seeAQLRzJ3skSaAU0PT0Oaib_4Mqc/edit#heading=h.qj835wqwvs1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0.xml"/><Relationship Id="rId3" Type="http://schemas.openxmlformats.org/officeDocument/2006/relationships/hyperlink" Target="https://www.gov.uk/service-manual/helping-people-to-use-your-service/assisted-digital-support-introdu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hyperlink" Target="https://miro.com/app/board/o9J_kv9Jhz0=/" TargetMode="External"/><Relationship Id="rId4" Type="http://schemas.openxmlformats.org/officeDocument/2006/relationships/hyperlink" Target="https://drive.google.com/open?id=1TO89m-bmcS_9gkrouRLQe-xKCv6XjHhv2HVSwdkdNkw" TargetMode="External"/><Relationship Id="rId5" Type="http://schemas.openxmlformats.org/officeDocument/2006/relationships/hyperlink" Target="https://docs.google.com/presentation/d/1kiebxb7js-pdJVLccoJtZP12mqzJ71Dx6utWrnxpVJ0/edit?usp=sharing" TargetMode="External"/><Relationship Id="rId6" Type="http://schemas.openxmlformats.org/officeDocument/2006/relationships/hyperlink" Target="https://miro.com/app/board/o9J_kv9Jhz0=/" TargetMode="External"/><Relationship Id="rId7" Type="http://schemas.openxmlformats.org/officeDocument/2006/relationships/hyperlink" Target="https://drive.google.com/open?id=1ElQ3SNTJl2ikWovazQHAqVH5G34qiyHsSuLCwmnxs7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hyperlink" Target="https://www.gov.uk/government/publications/government-digital-inclusion-strategy/government-digital-inclusion-strate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gov.uk/government/publications/government-digital-inclusion-strategy/government-digital-inclusion-strateg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18"/>
          <p:cNvSpPr txBox="1"/>
          <p:nvPr/>
        </p:nvSpPr>
        <p:spPr>
          <a:xfrm>
            <a:off x="896760" y="770040"/>
            <a:ext cx="7611840" cy="29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4800" u="none" cap="none" strike="noStrike">
                <a:solidFill>
                  <a:srgbClr val="FFFFFF"/>
                </a:solidFill>
                <a:latin typeface="Lato"/>
                <a:ea typeface="Lato"/>
                <a:cs typeface="Lato"/>
                <a:sym typeface="Lato"/>
              </a:rPr>
              <a:t>Research and design activities </a:t>
            </a:r>
            <a:endParaRPr b="0" i="0" sz="4800" u="none" cap="none" strike="noStrike">
              <a:solidFill>
                <a:srgbClr val="000000"/>
              </a:solidFill>
              <a:latin typeface="Arial"/>
              <a:ea typeface="Arial"/>
              <a:cs typeface="Arial"/>
              <a:sym typeface="Arial"/>
            </a:endParaRPr>
          </a:p>
        </p:txBody>
      </p:sp>
      <p:sp>
        <p:nvSpPr>
          <p:cNvPr id="491" name="Google Shape;491;p118"/>
          <p:cNvSpPr/>
          <p:nvPr/>
        </p:nvSpPr>
        <p:spPr>
          <a:xfrm>
            <a:off x="964440" y="303840"/>
            <a:ext cx="1206720" cy="315720"/>
          </a:xfrm>
          <a:prstGeom prst="rect">
            <a:avLst/>
          </a:prstGeom>
          <a:no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FFFFFF"/>
                </a:solidFill>
                <a:latin typeface="Lato"/>
                <a:ea typeface="Lato"/>
                <a:cs typeface="Lato"/>
                <a:sym typeface="Lato"/>
              </a:rPr>
              <a:t>WHAT WE DID</a:t>
            </a:r>
            <a:endParaRPr b="0" i="0" sz="10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27"/>
          <p:cNvSpPr/>
          <p:nvPr/>
        </p:nvSpPr>
        <p:spPr>
          <a:xfrm>
            <a:off x="187200" y="294480"/>
            <a:ext cx="1820520" cy="315720"/>
          </a:xfrm>
          <a:prstGeom prst="rect">
            <a:avLst/>
          </a:prstGeom>
          <a:noFill/>
          <a:ln cap="flat" cmpd="sng" w="19075">
            <a:solidFill>
              <a:srgbClr val="0069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6998"/>
                </a:solidFill>
                <a:latin typeface="Lato"/>
                <a:ea typeface="Lato"/>
                <a:cs typeface="Lato"/>
                <a:sym typeface="Lato"/>
              </a:rPr>
              <a:t>TWO ROUNDS OF TESTING</a:t>
            </a:r>
            <a:endParaRPr b="0" i="0" sz="1000" u="none" cap="none" strike="noStrike">
              <a:latin typeface="Arial"/>
              <a:ea typeface="Arial"/>
              <a:cs typeface="Arial"/>
              <a:sym typeface="Arial"/>
            </a:endParaRPr>
          </a:p>
        </p:txBody>
      </p:sp>
      <p:sp>
        <p:nvSpPr>
          <p:cNvPr id="601" name="Google Shape;601;p127"/>
          <p:cNvSpPr/>
          <p:nvPr/>
        </p:nvSpPr>
        <p:spPr>
          <a:xfrm>
            <a:off x="356400" y="737640"/>
            <a:ext cx="4255200" cy="15991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800" u="none" cap="none" strike="noStrike">
                <a:solidFill>
                  <a:srgbClr val="006998"/>
                </a:solidFill>
                <a:latin typeface="Lato"/>
                <a:ea typeface="Lato"/>
                <a:cs typeface="Lato"/>
                <a:sym typeface="Lato"/>
              </a:rPr>
              <a:t>Round one</a:t>
            </a:r>
            <a:endParaRPr b="0" i="0" sz="18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Elimination style journey including a list of emergencies</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Multiple/more detailed steps to determine what the problem is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sp>
        <p:nvSpPr>
          <p:cNvPr id="602" name="Google Shape;602;p127"/>
          <p:cNvSpPr/>
          <p:nvPr/>
        </p:nvSpPr>
        <p:spPr>
          <a:xfrm>
            <a:off x="4611960" y="737640"/>
            <a:ext cx="4438080" cy="228528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800" u="none" cap="none" strike="noStrike">
                <a:solidFill>
                  <a:srgbClr val="006998"/>
                </a:solidFill>
                <a:latin typeface="Lato"/>
                <a:ea typeface="Lato"/>
                <a:cs typeface="Lato"/>
                <a:sym typeface="Lato"/>
              </a:rPr>
              <a:t>Round two</a:t>
            </a:r>
            <a:endParaRPr b="0" i="0" sz="18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Separated ‘check before you start’ eligibility (not tested)</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Simplified/shortened category and keyword-based problem selection. And revised problem description page</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Ability to book an appointment</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Confirmation template (tested)</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pic>
        <p:nvPicPr>
          <p:cNvPr id="603" name="Google Shape;603;p127"/>
          <p:cNvPicPr preferRelativeResize="0"/>
          <p:nvPr/>
        </p:nvPicPr>
        <p:blipFill rotWithShape="1">
          <a:blip r:embed="rId3">
            <a:alphaModFix/>
          </a:blip>
          <a:srcRect b="13086" l="0" r="0" t="0"/>
          <a:stretch/>
        </p:blipFill>
        <p:spPr>
          <a:xfrm>
            <a:off x="4796280" y="2862360"/>
            <a:ext cx="4347360" cy="2285280"/>
          </a:xfrm>
          <a:prstGeom prst="rect">
            <a:avLst/>
          </a:prstGeom>
          <a:noFill/>
          <a:ln>
            <a:noFill/>
          </a:ln>
        </p:spPr>
      </p:pic>
      <p:pic>
        <p:nvPicPr>
          <p:cNvPr id="604" name="Google Shape;604;p127"/>
          <p:cNvPicPr preferRelativeResize="0"/>
          <p:nvPr/>
        </p:nvPicPr>
        <p:blipFill rotWithShape="1">
          <a:blip r:embed="rId4">
            <a:alphaModFix/>
          </a:blip>
          <a:srcRect b="0" l="0" r="0" t="0"/>
          <a:stretch/>
        </p:blipFill>
        <p:spPr>
          <a:xfrm>
            <a:off x="0" y="2910600"/>
            <a:ext cx="4306680" cy="2237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28"/>
          <p:cNvSpPr txBox="1"/>
          <p:nvPr/>
        </p:nvSpPr>
        <p:spPr>
          <a:xfrm>
            <a:off x="896760" y="770040"/>
            <a:ext cx="7611840" cy="29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4800" u="none" cap="none" strike="noStrike">
                <a:solidFill>
                  <a:srgbClr val="FFFFFF"/>
                </a:solidFill>
                <a:latin typeface="Lato"/>
                <a:ea typeface="Lato"/>
                <a:cs typeface="Lato"/>
                <a:sym typeface="Lato"/>
              </a:rPr>
              <a:t>What we learned</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29"/>
          <p:cNvSpPr/>
          <p:nvPr/>
        </p:nvSpPr>
        <p:spPr>
          <a:xfrm>
            <a:off x="678240" y="453960"/>
            <a:ext cx="1504800" cy="315720"/>
          </a:xfrm>
          <a:prstGeom prst="rect">
            <a:avLst/>
          </a:prstGeom>
          <a:noFill/>
          <a:ln cap="flat" cmpd="sng" w="19075">
            <a:solidFill>
              <a:srgbClr val="0069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6998"/>
                </a:solidFill>
                <a:latin typeface="Lato"/>
                <a:ea typeface="Lato"/>
                <a:cs typeface="Lato"/>
                <a:sym typeface="Lato"/>
              </a:rPr>
              <a:t>ALPHA  LIMITATIONS</a:t>
            </a:r>
            <a:endParaRPr b="0" i="0" sz="1000" u="none" cap="none" strike="noStrike">
              <a:latin typeface="Arial"/>
              <a:ea typeface="Arial"/>
              <a:cs typeface="Arial"/>
              <a:sym typeface="Arial"/>
            </a:endParaRPr>
          </a:p>
        </p:txBody>
      </p:sp>
      <p:sp>
        <p:nvSpPr>
          <p:cNvPr id="615" name="Google Shape;615;p129"/>
          <p:cNvSpPr/>
          <p:nvPr/>
        </p:nvSpPr>
        <p:spPr>
          <a:xfrm>
            <a:off x="613440" y="935280"/>
            <a:ext cx="4070520" cy="349164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006998"/>
                </a:solidFill>
                <a:latin typeface="Lato"/>
                <a:ea typeface="Lato"/>
                <a:cs typeface="Lato"/>
                <a:sym typeface="Lato"/>
              </a:rPr>
              <a:t>Research and design limitations</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The development of this alpha service pattern was limited by the following factors :</a:t>
            </a:r>
            <a:endParaRPr b="0" i="0" sz="1200" u="none" cap="none" strike="noStrike">
              <a:latin typeface="Arial"/>
              <a:ea typeface="Arial"/>
              <a:cs typeface="Arial"/>
              <a:sym typeface="Arial"/>
            </a:endParaRPr>
          </a:p>
          <a:p>
            <a:pPr indent="-304560" lvl="0" marL="45720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The second round of research didn’t </a:t>
            </a:r>
            <a:r>
              <a:rPr b="1" i="0" lang="en-US" sz="1200" u="none" cap="none" strike="noStrike">
                <a:solidFill>
                  <a:srgbClr val="333333"/>
                </a:solidFill>
                <a:latin typeface="Lato"/>
                <a:ea typeface="Lato"/>
                <a:cs typeface="Lato"/>
                <a:sym typeface="Lato"/>
              </a:rPr>
              <a:t>test a version of ‘check before you start’</a:t>
            </a:r>
            <a:r>
              <a:rPr b="0" i="0" lang="en-US" sz="1200" u="none" cap="none" strike="noStrike">
                <a:solidFill>
                  <a:srgbClr val="333333"/>
                </a:solidFill>
                <a:latin typeface="Lato"/>
                <a:ea typeface="Lato"/>
                <a:cs typeface="Lato"/>
                <a:sym typeface="Lato"/>
              </a:rPr>
              <a:t> to get a better understanding on how to handle eligibility in a way that’s useful for councils and intuitive for residents</a:t>
            </a:r>
            <a:br>
              <a:rPr b="0" i="0" lang="en-US" sz="1800" u="none" cap="none" strike="noStrike">
                <a:latin typeface="Arial"/>
                <a:ea typeface="Arial"/>
                <a:cs typeface="Arial"/>
                <a:sym typeface="Arial"/>
              </a:rPr>
            </a:br>
            <a:r>
              <a:rPr b="0"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did not focus our research on </a:t>
            </a:r>
            <a:r>
              <a:rPr b="1" i="0" lang="en-US" sz="1200" u="none" cap="none" strike="noStrike">
                <a:solidFill>
                  <a:srgbClr val="333333"/>
                </a:solidFill>
                <a:latin typeface="Lato"/>
                <a:ea typeface="Lato"/>
                <a:cs typeface="Lato"/>
                <a:sym typeface="Lato"/>
              </a:rPr>
              <a:t>leaseholders</a:t>
            </a:r>
            <a:br>
              <a:rPr b="0" i="0" lang="en-US" sz="1800" u="none" cap="none" strike="noStrike">
                <a:latin typeface="Arial"/>
                <a:ea typeface="Arial"/>
                <a:cs typeface="Arial"/>
                <a:sym typeface="Arial"/>
              </a:rPr>
            </a:br>
            <a:r>
              <a:rPr b="0"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did not explore </a:t>
            </a:r>
            <a:r>
              <a:rPr b="1" i="0" lang="en-US" sz="1200" u="none" cap="none" strike="noStrike">
                <a:solidFill>
                  <a:srgbClr val="333333"/>
                </a:solidFill>
                <a:latin typeface="Lato"/>
                <a:ea typeface="Lato"/>
                <a:cs typeface="Lato"/>
                <a:sym typeface="Lato"/>
              </a:rPr>
              <a:t>communal</a:t>
            </a:r>
            <a:r>
              <a:rPr b="0" i="0" lang="en-US" sz="1200" u="none" cap="none" strike="noStrike">
                <a:solidFill>
                  <a:srgbClr val="333333"/>
                </a:solidFill>
                <a:latin typeface="Lato"/>
                <a:ea typeface="Lato"/>
                <a:cs typeface="Lato"/>
                <a:sym typeface="Lato"/>
              </a:rPr>
              <a:t> repairs</a:t>
            </a:r>
            <a:br>
              <a:rPr b="0" i="0" lang="en-US" sz="1800" u="none" cap="none" strike="noStrike">
                <a:latin typeface="Arial"/>
                <a:ea typeface="Arial"/>
                <a:cs typeface="Arial"/>
                <a:sym typeface="Arial"/>
              </a:rPr>
            </a:br>
            <a:r>
              <a:rPr b="0"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focused the project on </a:t>
            </a:r>
            <a:r>
              <a:rPr b="1" i="0" lang="en-US" sz="1200" u="none" cap="none" strike="noStrike">
                <a:solidFill>
                  <a:srgbClr val="333333"/>
                </a:solidFill>
                <a:latin typeface="Lato"/>
                <a:ea typeface="Lato"/>
                <a:cs typeface="Lato"/>
                <a:sym typeface="Lato"/>
              </a:rPr>
              <a:t>leak-type repairs </a:t>
            </a:r>
            <a:r>
              <a:rPr b="0" i="0" lang="en-US" sz="1200" u="none" cap="none" strike="noStrike">
                <a:solidFill>
                  <a:srgbClr val="333333"/>
                </a:solidFill>
                <a:latin typeface="Lato"/>
                <a:ea typeface="Lato"/>
                <a:cs typeface="Lato"/>
                <a:sym typeface="Lato"/>
              </a:rPr>
              <a:t>rather than exploring other types of repairs</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sp>
        <p:nvSpPr>
          <p:cNvPr id="616" name="Google Shape;616;p129"/>
          <p:cNvSpPr/>
          <p:nvPr/>
        </p:nvSpPr>
        <p:spPr>
          <a:xfrm>
            <a:off x="4762080" y="1870200"/>
            <a:ext cx="4070520" cy="3273120"/>
          </a:xfrm>
          <a:prstGeom prst="rect">
            <a:avLst/>
          </a:prstGeom>
          <a:noFill/>
          <a:ln>
            <a:noFill/>
          </a:ln>
        </p:spPr>
        <p:txBody>
          <a:bodyPr anchorCtr="0" anchor="t" bIns="91425" lIns="91425" spcFirstLastPara="1" rIns="91425" wrap="square" tIns="91425">
            <a:noAutofit/>
          </a:bodyPr>
          <a:lstStyle/>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Our research participants did not include many </a:t>
            </a:r>
            <a:r>
              <a:rPr b="1" i="0" lang="en-US" sz="1200" u="none" cap="none" strike="noStrike">
                <a:solidFill>
                  <a:srgbClr val="333333"/>
                </a:solidFill>
                <a:latin typeface="Lato"/>
                <a:ea typeface="Lato"/>
                <a:cs typeface="Lato"/>
                <a:sym typeface="Lato"/>
              </a:rPr>
              <a:t>younger and less experienced residents</a:t>
            </a:r>
            <a:r>
              <a:rPr b="0" i="0" lang="en-US" sz="1200" u="none" cap="none" strike="noStrike">
                <a:solidFill>
                  <a:srgbClr val="333333"/>
                </a:solidFill>
                <a:latin typeface="Lato"/>
                <a:ea typeface="Lato"/>
                <a:cs typeface="Lato"/>
                <a:sym typeface="Lato"/>
              </a:rPr>
              <a:t>, or any </a:t>
            </a:r>
            <a:r>
              <a:rPr b="1" i="0" lang="en-US" sz="1200" u="none" cap="none" strike="noStrike">
                <a:solidFill>
                  <a:srgbClr val="333333"/>
                </a:solidFill>
                <a:latin typeface="Lato"/>
                <a:ea typeface="Lato"/>
                <a:cs typeface="Lato"/>
                <a:sym typeface="Lato"/>
              </a:rPr>
              <a:t>males</a:t>
            </a:r>
            <a:br>
              <a:rPr b="0" i="0" lang="en-US" sz="1800" u="none" cap="none" strike="noStrike">
                <a:latin typeface="Arial"/>
                <a:ea typeface="Arial"/>
                <a:cs typeface="Arial"/>
                <a:sym typeface="Arial"/>
              </a:rPr>
            </a:br>
            <a:r>
              <a:rPr b="1"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didn’t speak to anyone who would </a:t>
            </a:r>
            <a:r>
              <a:rPr b="1" i="0" lang="en-US" sz="1200" u="none" cap="none" strike="noStrike">
                <a:solidFill>
                  <a:srgbClr val="333333"/>
                </a:solidFill>
                <a:latin typeface="Lato"/>
                <a:ea typeface="Lato"/>
                <a:cs typeface="Lato"/>
                <a:sym typeface="Lato"/>
              </a:rPr>
              <a:t>report a repair on someone else’s behalf</a:t>
            </a:r>
            <a:br>
              <a:rPr b="0" i="0" lang="en-US" sz="1800" u="none" cap="none" strike="noStrike">
                <a:latin typeface="Arial"/>
                <a:ea typeface="Arial"/>
                <a:cs typeface="Arial"/>
                <a:sym typeface="Arial"/>
              </a:rPr>
            </a:br>
            <a:r>
              <a:rPr b="1"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did not get to speak to very many </a:t>
            </a:r>
            <a:r>
              <a:rPr b="1" i="0" lang="en-US" sz="1200" u="none" cap="none" strike="noStrike">
                <a:solidFill>
                  <a:srgbClr val="333333"/>
                </a:solidFill>
                <a:latin typeface="Lato"/>
                <a:ea typeface="Lato"/>
                <a:cs typeface="Lato"/>
                <a:sym typeface="Lato"/>
              </a:rPr>
              <a:t>planners/schedulers</a:t>
            </a:r>
            <a:r>
              <a:rPr b="0" i="0" lang="en-US" sz="1200" u="none" cap="none" strike="noStrike">
                <a:solidFill>
                  <a:srgbClr val="333333"/>
                </a:solidFill>
                <a:latin typeface="Lato"/>
                <a:ea typeface="Lato"/>
                <a:cs typeface="Lato"/>
                <a:sym typeface="Lato"/>
              </a:rPr>
              <a:t> or </a:t>
            </a:r>
            <a:r>
              <a:rPr b="1" i="0" lang="en-US" sz="1200" u="none" cap="none" strike="noStrike">
                <a:solidFill>
                  <a:srgbClr val="333333"/>
                </a:solidFill>
                <a:latin typeface="Lato"/>
                <a:ea typeface="Lato"/>
                <a:cs typeface="Lato"/>
                <a:sym typeface="Lato"/>
              </a:rPr>
              <a:t>operatives</a:t>
            </a:r>
            <a:br>
              <a:rPr b="0" i="0" lang="en-US" sz="1800" u="none" cap="none" strike="noStrike">
                <a:latin typeface="Arial"/>
                <a:ea typeface="Arial"/>
                <a:cs typeface="Arial"/>
                <a:sym typeface="Arial"/>
              </a:rPr>
            </a:br>
            <a:r>
              <a:rPr b="0" i="0" lang="en-US" sz="1200" u="none" cap="none" strike="noStrike">
                <a:solidFill>
                  <a:srgbClr val="333333"/>
                </a:solidFill>
                <a:latin typeface="Lato"/>
                <a:ea typeface="Lato"/>
                <a:cs typeface="Lato"/>
                <a:sym typeface="Lato"/>
              </a:rPr>
              <a:t> </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We did not explore </a:t>
            </a:r>
            <a:r>
              <a:rPr b="1" i="0" lang="en-US" sz="1200" u="none" cap="none" strike="noStrike">
                <a:solidFill>
                  <a:srgbClr val="333333"/>
                </a:solidFill>
                <a:latin typeface="Lato"/>
                <a:ea typeface="Lato"/>
                <a:cs typeface="Lato"/>
                <a:sym typeface="Lato"/>
              </a:rPr>
              <a:t>authentication</a:t>
            </a:r>
            <a:r>
              <a:rPr b="0" i="0" lang="en-US" sz="1200" u="none" cap="none" strike="noStrike">
                <a:solidFill>
                  <a:srgbClr val="333333"/>
                </a:solidFill>
                <a:latin typeface="Lato"/>
                <a:ea typeface="Lato"/>
                <a:cs typeface="Lato"/>
                <a:sym typeface="Lato"/>
              </a:rPr>
              <a:t> or “my account” journeys of reporting repairs</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30"/>
          <p:cNvSpPr/>
          <p:nvPr/>
        </p:nvSpPr>
        <p:spPr>
          <a:xfrm>
            <a:off x="790920" y="1211400"/>
            <a:ext cx="3679920" cy="33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Housing repair services in local authorities are driven by a consistent set of needs and requirements and at a high level the journey for the resident is consistent across the four authorities.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The drivers for change (cost, time, user satisfaction) are also consistent with a fairly standard set of pain points driving failure demand.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Reporting and booking a housing repair is well suited for a common service pattern for authorities to anchor their services around.</a:t>
            </a:r>
            <a:endParaRPr b="0" i="0" sz="1400" u="none" cap="none" strike="noStrike">
              <a:latin typeface="Arial"/>
              <a:ea typeface="Arial"/>
              <a:cs typeface="Arial"/>
              <a:sym typeface="Arial"/>
            </a:endParaRPr>
          </a:p>
        </p:txBody>
      </p:sp>
      <p:sp>
        <p:nvSpPr>
          <p:cNvPr id="622" name="Google Shape;622;p130"/>
          <p:cNvSpPr/>
          <p:nvPr/>
        </p:nvSpPr>
        <p:spPr>
          <a:xfrm>
            <a:off x="790920" y="337680"/>
            <a:ext cx="796608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FFFF"/>
                </a:solidFill>
                <a:latin typeface="Lato"/>
                <a:ea typeface="Lato"/>
                <a:cs typeface="Lato"/>
                <a:sym typeface="Lato"/>
              </a:rPr>
              <a:t>Commonalities</a:t>
            </a:r>
            <a:endParaRPr b="0" i="0" sz="3600" u="none" cap="none" strike="noStrike">
              <a:latin typeface="Arial"/>
              <a:ea typeface="Arial"/>
              <a:cs typeface="Arial"/>
              <a:sym typeface="Arial"/>
            </a:endParaRPr>
          </a:p>
        </p:txBody>
      </p:sp>
      <p:sp>
        <p:nvSpPr>
          <p:cNvPr id="623" name="Google Shape;623;p130"/>
          <p:cNvSpPr/>
          <p:nvPr/>
        </p:nvSpPr>
        <p:spPr>
          <a:xfrm>
            <a:off x="5473080" y="1211400"/>
            <a:ext cx="3283920" cy="34898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User and organisational needs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Statutory requirements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Drivers for change</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Pain points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High level user journey</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High level system flow</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624" name="Google Shape;624;p130"/>
          <p:cNvPicPr preferRelativeResize="0"/>
          <p:nvPr/>
        </p:nvPicPr>
        <p:blipFill rotWithShape="1">
          <a:blip r:embed="rId3">
            <a:alphaModFix/>
          </a:blip>
          <a:srcRect b="0" l="0" r="0" t="0"/>
          <a:stretch/>
        </p:blipFill>
        <p:spPr>
          <a:xfrm>
            <a:off x="5023440" y="1176120"/>
            <a:ext cx="472320" cy="472320"/>
          </a:xfrm>
          <a:prstGeom prst="rect">
            <a:avLst/>
          </a:prstGeom>
          <a:noFill/>
          <a:ln>
            <a:noFill/>
          </a:ln>
        </p:spPr>
      </p:pic>
      <p:pic>
        <p:nvPicPr>
          <p:cNvPr id="625" name="Google Shape;625;p130"/>
          <p:cNvPicPr preferRelativeResize="0"/>
          <p:nvPr/>
        </p:nvPicPr>
        <p:blipFill rotWithShape="1">
          <a:blip r:embed="rId3">
            <a:alphaModFix/>
          </a:blip>
          <a:srcRect b="0" l="0" r="0" t="0"/>
          <a:stretch/>
        </p:blipFill>
        <p:spPr>
          <a:xfrm>
            <a:off x="5023440" y="1580040"/>
            <a:ext cx="472320" cy="472320"/>
          </a:xfrm>
          <a:prstGeom prst="rect">
            <a:avLst/>
          </a:prstGeom>
          <a:noFill/>
          <a:ln>
            <a:noFill/>
          </a:ln>
        </p:spPr>
      </p:pic>
      <p:pic>
        <p:nvPicPr>
          <p:cNvPr id="626" name="Google Shape;626;p130"/>
          <p:cNvPicPr preferRelativeResize="0"/>
          <p:nvPr/>
        </p:nvPicPr>
        <p:blipFill rotWithShape="1">
          <a:blip r:embed="rId3">
            <a:alphaModFix/>
          </a:blip>
          <a:srcRect b="0" l="0" r="0" t="0"/>
          <a:stretch/>
        </p:blipFill>
        <p:spPr>
          <a:xfrm>
            <a:off x="5023440" y="2017440"/>
            <a:ext cx="472320" cy="472320"/>
          </a:xfrm>
          <a:prstGeom prst="rect">
            <a:avLst/>
          </a:prstGeom>
          <a:noFill/>
          <a:ln>
            <a:noFill/>
          </a:ln>
        </p:spPr>
      </p:pic>
      <p:pic>
        <p:nvPicPr>
          <p:cNvPr id="627" name="Google Shape;627;p130"/>
          <p:cNvPicPr preferRelativeResize="0"/>
          <p:nvPr/>
        </p:nvPicPr>
        <p:blipFill rotWithShape="1">
          <a:blip r:embed="rId3">
            <a:alphaModFix/>
          </a:blip>
          <a:srcRect b="0" l="0" r="0" t="0"/>
          <a:stretch/>
        </p:blipFill>
        <p:spPr>
          <a:xfrm>
            <a:off x="5060520" y="2451240"/>
            <a:ext cx="472320" cy="472320"/>
          </a:xfrm>
          <a:prstGeom prst="rect">
            <a:avLst/>
          </a:prstGeom>
          <a:noFill/>
          <a:ln>
            <a:noFill/>
          </a:ln>
        </p:spPr>
      </p:pic>
      <p:pic>
        <p:nvPicPr>
          <p:cNvPr id="628" name="Google Shape;628;p130"/>
          <p:cNvPicPr preferRelativeResize="0"/>
          <p:nvPr/>
        </p:nvPicPr>
        <p:blipFill rotWithShape="1">
          <a:blip r:embed="rId3">
            <a:alphaModFix/>
          </a:blip>
          <a:srcRect b="0" l="0" r="0" t="0"/>
          <a:stretch/>
        </p:blipFill>
        <p:spPr>
          <a:xfrm>
            <a:off x="5060520" y="2855160"/>
            <a:ext cx="472320" cy="472320"/>
          </a:xfrm>
          <a:prstGeom prst="rect">
            <a:avLst/>
          </a:prstGeom>
          <a:noFill/>
          <a:ln>
            <a:noFill/>
          </a:ln>
        </p:spPr>
      </p:pic>
      <p:pic>
        <p:nvPicPr>
          <p:cNvPr id="629" name="Google Shape;629;p130"/>
          <p:cNvPicPr preferRelativeResize="0"/>
          <p:nvPr/>
        </p:nvPicPr>
        <p:blipFill rotWithShape="1">
          <a:blip r:embed="rId3">
            <a:alphaModFix/>
          </a:blip>
          <a:srcRect b="0" l="0" r="0" t="0"/>
          <a:stretch/>
        </p:blipFill>
        <p:spPr>
          <a:xfrm>
            <a:off x="5060520" y="3292560"/>
            <a:ext cx="472320" cy="4723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5FA2"/>
        </a:solidFill>
      </p:bgPr>
    </p:bg>
    <p:spTree>
      <p:nvGrpSpPr>
        <p:cNvPr id="633" name="Shape 633"/>
        <p:cNvGrpSpPr/>
        <p:nvPr/>
      </p:nvGrpSpPr>
      <p:grpSpPr>
        <a:xfrm>
          <a:off x="0" y="0"/>
          <a:ext cx="0" cy="0"/>
          <a:chOff x="0" y="0"/>
          <a:chExt cx="0" cy="0"/>
        </a:xfrm>
      </p:grpSpPr>
      <p:sp>
        <p:nvSpPr>
          <p:cNvPr id="634" name="Google Shape;634;p131"/>
          <p:cNvSpPr/>
          <p:nvPr/>
        </p:nvSpPr>
        <p:spPr>
          <a:xfrm>
            <a:off x="790920" y="1211400"/>
            <a:ext cx="3679920" cy="1858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There are differences in how different local authorities manage and operate the housing repairs service, and some differences in the local contexts.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These differences may constrain the adoption of a complete service pattern (for example technical integration) by an authority, but a modular pattern will allow authorities to adopt parts of a pattern.</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The common service pattern should therefore be a ‘suite of patterns’ that can hang and fit together to form the whole journey, but that don’t require an authority to use all of the parts if they are not able to.</a:t>
            </a:r>
            <a:endParaRPr b="0" i="0" sz="1400" u="none" cap="none" strike="noStrike">
              <a:latin typeface="Arial"/>
              <a:ea typeface="Arial"/>
              <a:cs typeface="Arial"/>
              <a:sym typeface="Arial"/>
            </a:endParaRPr>
          </a:p>
          <a:p>
            <a:pPr indent="0" lvl="0" marL="0" marR="0" rtl="0" algn="l">
              <a:lnSpc>
                <a:spcPct val="100000"/>
              </a:lnSpc>
              <a:spcBef>
                <a:spcPts val="1001"/>
              </a:spcBef>
              <a:spcAft>
                <a:spcPts val="0"/>
              </a:spcAft>
              <a:buNone/>
            </a:pPr>
            <a:r>
              <a:t/>
            </a:r>
            <a:endParaRPr b="0" i="0" sz="1400" u="none" cap="none" strike="noStrike">
              <a:latin typeface="Arial"/>
              <a:ea typeface="Arial"/>
              <a:cs typeface="Arial"/>
              <a:sym typeface="Arial"/>
            </a:endParaRPr>
          </a:p>
        </p:txBody>
      </p:sp>
      <p:sp>
        <p:nvSpPr>
          <p:cNvPr id="635" name="Google Shape;635;p131"/>
          <p:cNvSpPr/>
          <p:nvPr/>
        </p:nvSpPr>
        <p:spPr>
          <a:xfrm>
            <a:off x="790920" y="337680"/>
            <a:ext cx="745416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FFFF"/>
                </a:solidFill>
                <a:latin typeface="Lato"/>
                <a:ea typeface="Lato"/>
                <a:cs typeface="Lato"/>
                <a:sym typeface="Lato"/>
              </a:rPr>
              <a:t>Differences</a:t>
            </a:r>
            <a:endParaRPr b="0" i="0" sz="3600" u="none" cap="none" strike="noStrike">
              <a:latin typeface="Arial"/>
              <a:ea typeface="Arial"/>
              <a:cs typeface="Arial"/>
              <a:sym typeface="Arial"/>
            </a:endParaRPr>
          </a:p>
        </p:txBody>
      </p:sp>
      <p:sp>
        <p:nvSpPr>
          <p:cNvPr id="636" name="Google Shape;636;p131"/>
          <p:cNvSpPr/>
          <p:nvPr/>
        </p:nvSpPr>
        <p:spPr>
          <a:xfrm>
            <a:off x="5473080" y="1211400"/>
            <a:ext cx="3283920" cy="34898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Existing technology products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Resident responsibilities (eg TMOs)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Number and type of operatives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Local context (eg number of leaseholders)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FFFFFF"/>
                </a:solidFill>
                <a:latin typeface="Lato"/>
                <a:ea typeface="Lato"/>
                <a:cs typeface="Lato"/>
                <a:sym typeface="Lato"/>
              </a:rPr>
              <a:t>Existing processes and contact points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637" name="Google Shape;637;p131"/>
          <p:cNvPicPr preferRelativeResize="0"/>
          <p:nvPr/>
        </p:nvPicPr>
        <p:blipFill rotWithShape="1">
          <a:blip r:embed="rId3">
            <a:alphaModFix/>
          </a:blip>
          <a:srcRect b="0" l="0" r="0" t="0"/>
          <a:stretch/>
        </p:blipFill>
        <p:spPr>
          <a:xfrm>
            <a:off x="5167080" y="1263960"/>
            <a:ext cx="305640" cy="305640"/>
          </a:xfrm>
          <a:prstGeom prst="rect">
            <a:avLst/>
          </a:prstGeom>
          <a:noFill/>
          <a:ln>
            <a:noFill/>
          </a:ln>
        </p:spPr>
      </p:pic>
      <p:pic>
        <p:nvPicPr>
          <p:cNvPr id="638" name="Google Shape;638;p131"/>
          <p:cNvPicPr preferRelativeResize="0"/>
          <p:nvPr/>
        </p:nvPicPr>
        <p:blipFill rotWithShape="1">
          <a:blip r:embed="rId3">
            <a:alphaModFix/>
          </a:blip>
          <a:srcRect b="0" l="0" r="0" t="0"/>
          <a:stretch/>
        </p:blipFill>
        <p:spPr>
          <a:xfrm>
            <a:off x="5167080" y="1688760"/>
            <a:ext cx="305640" cy="305640"/>
          </a:xfrm>
          <a:prstGeom prst="rect">
            <a:avLst/>
          </a:prstGeom>
          <a:noFill/>
          <a:ln>
            <a:noFill/>
          </a:ln>
        </p:spPr>
      </p:pic>
      <p:pic>
        <p:nvPicPr>
          <p:cNvPr id="639" name="Google Shape;639;p131"/>
          <p:cNvPicPr preferRelativeResize="0"/>
          <p:nvPr/>
        </p:nvPicPr>
        <p:blipFill rotWithShape="1">
          <a:blip r:embed="rId3">
            <a:alphaModFix/>
          </a:blip>
          <a:srcRect b="0" l="0" r="0" t="0"/>
          <a:stretch/>
        </p:blipFill>
        <p:spPr>
          <a:xfrm>
            <a:off x="5167080" y="2113560"/>
            <a:ext cx="305640" cy="305640"/>
          </a:xfrm>
          <a:prstGeom prst="rect">
            <a:avLst/>
          </a:prstGeom>
          <a:noFill/>
          <a:ln>
            <a:noFill/>
          </a:ln>
        </p:spPr>
      </p:pic>
      <p:pic>
        <p:nvPicPr>
          <p:cNvPr id="640" name="Google Shape;640;p131"/>
          <p:cNvPicPr preferRelativeResize="0"/>
          <p:nvPr/>
        </p:nvPicPr>
        <p:blipFill rotWithShape="1">
          <a:blip r:embed="rId3">
            <a:alphaModFix/>
          </a:blip>
          <a:srcRect b="0" l="0" r="0" t="0"/>
          <a:stretch/>
        </p:blipFill>
        <p:spPr>
          <a:xfrm>
            <a:off x="5167080" y="2582640"/>
            <a:ext cx="305640" cy="305640"/>
          </a:xfrm>
          <a:prstGeom prst="rect">
            <a:avLst/>
          </a:prstGeom>
          <a:noFill/>
          <a:ln>
            <a:noFill/>
          </a:ln>
        </p:spPr>
      </p:pic>
      <p:pic>
        <p:nvPicPr>
          <p:cNvPr id="641" name="Google Shape;641;p131"/>
          <p:cNvPicPr preferRelativeResize="0"/>
          <p:nvPr/>
        </p:nvPicPr>
        <p:blipFill rotWithShape="1">
          <a:blip r:embed="rId3">
            <a:alphaModFix/>
          </a:blip>
          <a:srcRect b="0" l="0" r="0" t="0"/>
          <a:stretch/>
        </p:blipFill>
        <p:spPr>
          <a:xfrm>
            <a:off x="5167080" y="3160440"/>
            <a:ext cx="305640" cy="3056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32"/>
          <p:cNvSpPr txBox="1"/>
          <p:nvPr/>
        </p:nvSpPr>
        <p:spPr>
          <a:xfrm>
            <a:off x="557640" y="862560"/>
            <a:ext cx="7540920" cy="37987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006998"/>
                </a:solidFill>
                <a:latin typeface="Lato"/>
                <a:ea typeface="Lato"/>
                <a:cs typeface="Lato"/>
                <a:sym typeface="Lato"/>
              </a:rPr>
              <a:t>Rebuilding</a:t>
            </a:r>
            <a:r>
              <a:rPr b="1" i="0" lang="en-US" sz="3600" u="none" cap="none" strike="noStrike">
                <a:solidFill>
                  <a:srgbClr val="006998"/>
                </a:solidFill>
                <a:latin typeface="Lato"/>
                <a:ea typeface="Lato"/>
                <a:cs typeface="Lato"/>
                <a:sym typeface="Lato"/>
              </a:rPr>
              <a:t> trust</a:t>
            </a:r>
            <a:r>
              <a:rPr b="0" i="0" lang="en-US" sz="3600" u="none" cap="none" strike="noStrike">
                <a:solidFill>
                  <a:srgbClr val="006998"/>
                </a:solidFill>
                <a:latin typeface="Lato"/>
                <a:ea typeface="Lato"/>
                <a:cs typeface="Lato"/>
                <a:sym typeface="Lato"/>
              </a:rPr>
              <a:t> in the service will remain the biggest challenge for councils. </a:t>
            </a:r>
            <a:br>
              <a:rPr b="0" i="0" lang="en-US" sz="1800" u="none" cap="none" strike="noStrike"/>
            </a:br>
            <a:br>
              <a:rPr b="0" i="0" lang="en-US" sz="1800" u="none" cap="none" strike="noStrike"/>
            </a:br>
            <a:r>
              <a:rPr b="0" i="0" lang="en-US" sz="1400" u="none" cap="none" strike="noStrike">
                <a:solidFill>
                  <a:srgbClr val="006998"/>
                </a:solidFill>
                <a:latin typeface="Lato"/>
                <a:ea typeface="Lato"/>
                <a:cs typeface="Lato"/>
                <a:sym typeface="Lato"/>
              </a:rPr>
              <a:t>Collectively adopting and iterating user-centred service patterns, </a:t>
            </a:r>
            <a:r>
              <a:rPr b="0" i="0" lang="en-US" sz="1400" u="sng" cap="none" strike="noStrike">
                <a:solidFill>
                  <a:schemeClr val="hlink"/>
                </a:solidFill>
                <a:latin typeface="Lato"/>
                <a:ea typeface="Lato"/>
                <a:cs typeface="Lato"/>
                <a:sym typeface="Lato"/>
                <a:hlinkClick r:id="rId3"/>
              </a:rPr>
              <a:t>designing for whole problems</a:t>
            </a:r>
            <a:r>
              <a:rPr b="0" i="0" lang="en-US" sz="1400" u="none" cap="none" strike="noStrike">
                <a:solidFill>
                  <a:srgbClr val="006998"/>
                </a:solidFill>
                <a:latin typeface="Lato"/>
                <a:ea typeface="Lato"/>
                <a:cs typeface="Lato"/>
                <a:sym typeface="Lato"/>
              </a:rPr>
              <a:t> together with the </a:t>
            </a:r>
            <a:r>
              <a:rPr b="0" i="0" lang="en-US" sz="1400" u="sng" cap="none" strike="noStrike">
                <a:solidFill>
                  <a:schemeClr val="hlink"/>
                </a:solidFill>
                <a:latin typeface="Lato"/>
                <a:ea typeface="Lato"/>
                <a:cs typeface="Lato"/>
                <a:sym typeface="Lato"/>
                <a:hlinkClick r:id="rId4"/>
              </a:rPr>
              <a:t>GOV.UK design system</a:t>
            </a:r>
            <a:r>
              <a:rPr b="0" i="0" lang="en-US" sz="1400" u="none" cap="none" strike="noStrike">
                <a:solidFill>
                  <a:srgbClr val="006998"/>
                </a:solidFill>
                <a:latin typeface="Lato"/>
                <a:ea typeface="Lato"/>
                <a:cs typeface="Lato"/>
                <a:sym typeface="Lato"/>
              </a:rPr>
              <a:t> will enable councils to achieve this.    </a:t>
            </a:r>
            <a:endParaRPr b="0" i="0" sz="1400" u="none" cap="none" strike="noStrike">
              <a:solidFill>
                <a:srgbClr val="000000"/>
              </a:solidFill>
              <a:latin typeface="Arial"/>
              <a:ea typeface="Arial"/>
              <a:cs typeface="Arial"/>
              <a:sym typeface="Arial"/>
            </a:endParaRPr>
          </a:p>
        </p:txBody>
      </p:sp>
      <p:sp>
        <p:nvSpPr>
          <p:cNvPr id="647" name="Google Shape;647;p132"/>
          <p:cNvSpPr/>
          <p:nvPr/>
        </p:nvSpPr>
        <p:spPr>
          <a:xfrm>
            <a:off x="678240" y="453960"/>
            <a:ext cx="170064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LONG TERM CHALLENGE </a:t>
            </a:r>
            <a:endParaRPr b="0" i="0" sz="10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33"/>
          <p:cNvSpPr txBox="1"/>
          <p:nvPr/>
        </p:nvSpPr>
        <p:spPr>
          <a:xfrm>
            <a:off x="5745240" y="734400"/>
            <a:ext cx="2887920" cy="126216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You go online, fill out the form to report the problem, then nothing.</a:t>
            </a:r>
            <a:endParaRPr b="0" i="0" sz="18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653" name="Google Shape;653;p133"/>
          <p:cNvSpPr txBox="1"/>
          <p:nvPr/>
        </p:nvSpPr>
        <p:spPr>
          <a:xfrm>
            <a:off x="5745240" y="2376000"/>
            <a:ext cx="2887920" cy="168768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I'm hoping they'd ring me up as soon as possible but there's no guarantee on that. And you'd have to do it all again if they didn't</a:t>
            </a:r>
            <a:endParaRPr b="0" i="0" sz="1800" u="none" cap="none" strike="noStrike">
              <a:solidFill>
                <a:srgbClr val="000000"/>
              </a:solidFill>
              <a:latin typeface="Arial"/>
              <a:ea typeface="Arial"/>
              <a:cs typeface="Arial"/>
              <a:sym typeface="Arial"/>
            </a:endParaRPr>
          </a:p>
        </p:txBody>
      </p:sp>
      <p:sp>
        <p:nvSpPr>
          <p:cNvPr id="654" name="Google Shape;654;p133"/>
          <p:cNvSpPr txBox="1"/>
          <p:nvPr/>
        </p:nvSpPr>
        <p:spPr>
          <a:xfrm>
            <a:off x="600480" y="839160"/>
            <a:ext cx="3691440" cy="26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595959"/>
                </a:solidFill>
                <a:latin typeface="Lato"/>
                <a:ea typeface="Lato"/>
                <a:cs typeface="Lato"/>
                <a:sym typeface="Lato"/>
              </a:rPr>
              <a:t>Residents don’t trust online reporting and the repairs service as a whole because their experience so far is disjointed. </a:t>
            </a:r>
            <a:br>
              <a:rPr b="0" i="0" lang="en-US" sz="1800" u="none" cap="none" strike="noStrike"/>
            </a:br>
            <a:br>
              <a:rPr b="0" i="0" lang="en-US" sz="1800" u="none" cap="none" strike="noStrike"/>
            </a:br>
            <a:r>
              <a:rPr b="1" i="0" lang="en-US" sz="1800" u="none" cap="none" strike="noStrike">
                <a:solidFill>
                  <a:srgbClr val="595959"/>
                </a:solidFill>
                <a:latin typeface="Lato"/>
                <a:ea typeface="Lato"/>
                <a:cs typeface="Lato"/>
                <a:sym typeface="Lato"/>
              </a:rPr>
              <a:t>Even if residents can access and use an online service it doesn’t necessarily mean they will.</a:t>
            </a:r>
            <a:br>
              <a:rPr b="0" i="0" lang="en-US" sz="1800" u="none" cap="none" strike="noStrike"/>
            </a:br>
            <a:br>
              <a:rPr b="0" i="0" lang="en-US" sz="1800" u="none" cap="none" strike="noStrike"/>
            </a:br>
            <a:br>
              <a:rPr b="0" i="0" lang="en-US" sz="1800" u="none" cap="none" strike="noStrike"/>
            </a:br>
            <a:br>
              <a:rPr b="0" i="0" lang="en-US" sz="1800" u="none" cap="none" strike="noStrike"/>
            </a:br>
            <a:br>
              <a:rPr b="0" i="0" lang="en-US" sz="1800" u="none" cap="none" strike="noStrike"/>
            </a:br>
            <a:endParaRPr b="0" i="0" sz="1800" u="none" cap="none" strike="noStrike">
              <a:solidFill>
                <a:srgbClr val="000000"/>
              </a:solidFill>
              <a:latin typeface="Arial"/>
              <a:ea typeface="Arial"/>
              <a:cs typeface="Arial"/>
              <a:sym typeface="Arial"/>
            </a:endParaRPr>
          </a:p>
        </p:txBody>
      </p:sp>
      <p:sp>
        <p:nvSpPr>
          <p:cNvPr id="655" name="Google Shape;655;p133"/>
          <p:cNvSpPr/>
          <p:nvPr/>
        </p:nvSpPr>
        <p:spPr>
          <a:xfrm>
            <a:off x="678240" y="453960"/>
            <a:ext cx="233712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NO TRUST IN THE SERVICE - WHY</a:t>
            </a:r>
            <a:endParaRPr b="0" i="0" sz="10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34"/>
          <p:cNvSpPr txBox="1"/>
          <p:nvPr/>
        </p:nvSpPr>
        <p:spPr>
          <a:xfrm>
            <a:off x="609840" y="839520"/>
            <a:ext cx="3665160" cy="1582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595959"/>
                </a:solidFill>
                <a:latin typeface="Lato"/>
                <a:ea typeface="Lato"/>
                <a:cs typeface="Lato"/>
                <a:sym typeface="Lato"/>
              </a:rPr>
              <a:t>Online enquiries are unintentionally de-prioritised and can get lost. </a:t>
            </a:r>
            <a:endParaRPr b="0" i="0" sz="1800" u="none" cap="none" strike="noStrike">
              <a:solidFill>
                <a:srgbClr val="000000"/>
              </a:solidFill>
              <a:latin typeface="Arial"/>
              <a:ea typeface="Arial"/>
              <a:cs typeface="Arial"/>
              <a:sym typeface="Arial"/>
            </a:endParaRPr>
          </a:p>
        </p:txBody>
      </p:sp>
      <p:sp>
        <p:nvSpPr>
          <p:cNvPr id="661" name="Google Shape;661;p134"/>
          <p:cNvSpPr txBox="1"/>
          <p:nvPr/>
        </p:nvSpPr>
        <p:spPr>
          <a:xfrm>
            <a:off x="609840" y="1841040"/>
            <a:ext cx="3665160" cy="24325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rgbClr val="595959"/>
                </a:solidFill>
                <a:latin typeface="Lato"/>
                <a:ea typeface="Lato"/>
                <a:cs typeface="Lato"/>
                <a:sym typeface="Lato"/>
              </a:rPr>
              <a:t>Agents receive requests from residents, their representatives and other teams like mobile care takers. They handle emails, online enquiries and paper forms in-between calls. </a:t>
            </a:r>
            <a:br>
              <a:rPr b="0" i="0" lang="en-US" sz="1800" u="none" cap="none" strike="noStrike"/>
            </a:br>
            <a:br>
              <a:rPr b="0" i="0" lang="en-US" sz="1800" u="none" cap="none" strike="noStrike"/>
            </a:br>
            <a:r>
              <a:rPr b="0" i="0" lang="en-US" sz="1200" u="none" cap="none" strike="noStrike">
                <a:solidFill>
                  <a:srgbClr val="595959"/>
                </a:solidFill>
                <a:latin typeface="Lato"/>
                <a:ea typeface="Lato"/>
                <a:cs typeface="Lato"/>
                <a:sym typeface="Lato"/>
              </a:rPr>
              <a:t>There’s no effective way to track all these enquiries, especially once a job is raised or forwarded to another team or organisation.</a:t>
            </a:r>
            <a:br>
              <a:rPr b="0" i="0" lang="en-US" sz="1800" u="none" cap="none" strike="noStrike"/>
            </a:br>
            <a:br>
              <a:rPr b="0" i="0" lang="en-US" sz="1800" u="none" cap="none" strike="noStrike"/>
            </a:br>
            <a:br>
              <a:rPr b="0" i="0" lang="en-US" sz="1800" u="none" cap="none" strike="noStrike"/>
            </a:br>
            <a:endParaRPr b="0" i="0" sz="1200" u="none" cap="none" strike="noStrike">
              <a:solidFill>
                <a:srgbClr val="000000"/>
              </a:solidFill>
              <a:latin typeface="Arial"/>
              <a:ea typeface="Arial"/>
              <a:cs typeface="Arial"/>
              <a:sym typeface="Arial"/>
            </a:endParaRPr>
          </a:p>
        </p:txBody>
      </p:sp>
      <p:sp>
        <p:nvSpPr>
          <p:cNvPr id="662" name="Google Shape;662;p134"/>
          <p:cNvSpPr txBox="1"/>
          <p:nvPr/>
        </p:nvSpPr>
        <p:spPr>
          <a:xfrm>
            <a:off x="5745240" y="734400"/>
            <a:ext cx="2887920" cy="168768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Sometimes we hear from people I’ve sent an email and you’ve ignored it. And we haven’t, we forwarded it on. </a:t>
            </a:r>
            <a:endParaRPr b="0" i="0" sz="18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rPr b="0" i="0" lang="en-US" sz="1000" u="none" cap="none" strike="noStrike">
                <a:solidFill>
                  <a:srgbClr val="FFFFFF"/>
                </a:solidFill>
                <a:latin typeface="Lato"/>
                <a:ea typeface="Lato"/>
                <a:cs typeface="Lato"/>
                <a:sym typeface="Lato"/>
              </a:rPr>
              <a:t>~call centre agent</a:t>
            </a:r>
            <a:endParaRPr b="0" i="0" sz="1000" u="none" cap="none" strike="noStrike">
              <a:solidFill>
                <a:srgbClr val="000000"/>
              </a:solidFill>
              <a:latin typeface="Arial"/>
              <a:ea typeface="Arial"/>
              <a:cs typeface="Arial"/>
              <a:sym typeface="Arial"/>
            </a:endParaRPr>
          </a:p>
        </p:txBody>
      </p:sp>
      <p:sp>
        <p:nvSpPr>
          <p:cNvPr id="663" name="Google Shape;663;p134"/>
          <p:cNvSpPr/>
          <p:nvPr/>
        </p:nvSpPr>
        <p:spPr>
          <a:xfrm>
            <a:off x="678240" y="453960"/>
            <a:ext cx="233712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NO TRUST IN THE SERVICE - WHY</a:t>
            </a:r>
            <a:endParaRPr b="0" i="0" sz="1000" u="none" cap="none" strike="noStrik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35"/>
          <p:cNvSpPr txBox="1"/>
          <p:nvPr/>
        </p:nvSpPr>
        <p:spPr>
          <a:xfrm>
            <a:off x="637560" y="1936080"/>
            <a:ext cx="3665160" cy="235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rgbClr val="595959"/>
                </a:solidFill>
                <a:latin typeface="Lato"/>
                <a:ea typeface="Lato"/>
                <a:cs typeface="Lato"/>
                <a:sym typeface="Lato"/>
              </a:rPr>
              <a:t>Tenants’ needs are fulfilled only when all jobs are complete to an acceptable standard. They also expect council to identify and prioritise recurring and more complex problems, and ensure overall continuity.</a:t>
            </a:r>
            <a:br>
              <a:rPr b="0" i="0" lang="en-US" sz="1800" u="none" cap="none" strike="noStrike"/>
            </a:br>
            <a:br>
              <a:rPr b="0" i="0" lang="en-US" sz="1800" u="none" cap="none" strike="noStrike"/>
            </a:br>
            <a:r>
              <a:rPr b="0" i="0" lang="en-US" sz="1200" u="none" cap="none" strike="noStrike">
                <a:solidFill>
                  <a:srgbClr val="595959"/>
                </a:solidFill>
                <a:latin typeface="Lato"/>
                <a:ea typeface="Lato"/>
                <a:cs typeface="Lato"/>
                <a:sym typeface="Lato"/>
              </a:rPr>
              <a:t>Councils work mainly from job-to-job and don’t have the visibility they need to track and check the quality of end-to-end repairs. Together this makes it difficult for councils to provide good service and keep costs low.</a:t>
            </a:r>
            <a:endParaRPr b="0" i="0" sz="1200" u="none" cap="none" strike="noStrike">
              <a:solidFill>
                <a:srgbClr val="000000"/>
              </a:solidFill>
              <a:latin typeface="Arial"/>
              <a:ea typeface="Arial"/>
              <a:cs typeface="Arial"/>
              <a:sym typeface="Arial"/>
            </a:endParaRPr>
          </a:p>
        </p:txBody>
      </p:sp>
      <p:sp>
        <p:nvSpPr>
          <p:cNvPr id="669" name="Google Shape;669;p135"/>
          <p:cNvSpPr txBox="1"/>
          <p:nvPr/>
        </p:nvSpPr>
        <p:spPr>
          <a:xfrm>
            <a:off x="637560" y="854280"/>
            <a:ext cx="3665160" cy="10911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595959"/>
                </a:solidFill>
                <a:latin typeface="Lato"/>
                <a:ea typeface="Lato"/>
                <a:cs typeface="Lato"/>
                <a:sym typeface="Lato"/>
              </a:rPr>
              <a:t>‘New’ and ‘completed’ repairs mean different things to councils and residents. </a:t>
            </a:r>
            <a:br>
              <a:rPr b="0" i="0" lang="en-US" sz="1800" u="none" cap="none" strike="noStrike"/>
            </a:br>
            <a:r>
              <a:rPr b="1" i="0" lang="en-US" sz="1800" u="none" cap="none" strike="noStrike">
                <a:solidFill>
                  <a:srgbClr val="595959"/>
                </a:solidFill>
                <a:latin typeface="Lato"/>
                <a:ea typeface="Lato"/>
                <a:cs typeface="Lato"/>
                <a:sym typeface="Lato"/>
              </a:rPr>
              <a:t> </a:t>
            </a:r>
            <a:endParaRPr b="0" i="0" sz="1800" u="none" cap="none" strike="noStrike">
              <a:solidFill>
                <a:srgbClr val="000000"/>
              </a:solidFill>
              <a:latin typeface="Arial"/>
              <a:ea typeface="Arial"/>
              <a:cs typeface="Arial"/>
              <a:sym typeface="Arial"/>
            </a:endParaRPr>
          </a:p>
        </p:txBody>
      </p:sp>
      <p:sp>
        <p:nvSpPr>
          <p:cNvPr id="670" name="Google Shape;670;p135"/>
          <p:cNvSpPr txBox="1"/>
          <p:nvPr/>
        </p:nvSpPr>
        <p:spPr>
          <a:xfrm>
            <a:off x="5745240" y="734400"/>
            <a:ext cx="2887920" cy="168768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If we’ve been out and it’s been completed before, it’s a brand new repair. If they were out-carded, we book it as a brand new repair. If bad job was done the first time around, it’s a brand new repair.</a:t>
            </a:r>
            <a:endParaRPr b="0" i="0" sz="18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rPr b="0" i="0" lang="en-US" sz="1200" u="none" cap="none" strike="noStrike">
                <a:solidFill>
                  <a:srgbClr val="FFFFFF"/>
                </a:solidFill>
                <a:latin typeface="Lato"/>
                <a:ea typeface="Lato"/>
                <a:cs typeface="Lato"/>
                <a:sym typeface="Lato"/>
              </a:rPr>
              <a:t>~ call centre agent</a:t>
            </a:r>
            <a:endParaRPr b="0" i="0" sz="1200" u="none" cap="none" strike="noStrike">
              <a:solidFill>
                <a:srgbClr val="000000"/>
              </a:solidFill>
              <a:latin typeface="Arial"/>
              <a:ea typeface="Arial"/>
              <a:cs typeface="Arial"/>
              <a:sym typeface="Arial"/>
            </a:endParaRPr>
          </a:p>
        </p:txBody>
      </p:sp>
      <p:sp>
        <p:nvSpPr>
          <p:cNvPr id="671" name="Google Shape;671;p135"/>
          <p:cNvSpPr/>
          <p:nvPr/>
        </p:nvSpPr>
        <p:spPr>
          <a:xfrm>
            <a:off x="678240" y="453960"/>
            <a:ext cx="233712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NO TRUST IN THE SERVICE - WHY</a:t>
            </a:r>
            <a:endParaRPr b="0" i="0" sz="1000" u="none" cap="none"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36"/>
          <p:cNvSpPr txBox="1"/>
          <p:nvPr/>
        </p:nvSpPr>
        <p:spPr>
          <a:xfrm>
            <a:off x="602640" y="2360880"/>
            <a:ext cx="4034520" cy="233424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rgbClr val="595959"/>
                </a:solidFill>
                <a:latin typeface="Lato"/>
                <a:ea typeface="Lato"/>
                <a:cs typeface="Lato"/>
                <a:sym typeface="Lato"/>
              </a:rPr>
              <a:t>Agents often don’t have the technical knowledge, tools or time to diagnose repairs properly, so they do what they can and move on.  </a:t>
            </a:r>
            <a:br>
              <a:rPr b="0" i="0" lang="en-US" sz="1800" u="none" cap="none" strike="noStrike"/>
            </a:br>
            <a:r>
              <a:rPr b="0" i="0" lang="en-US" sz="1200" u="none" cap="none" strike="noStrike">
                <a:solidFill>
                  <a:srgbClr val="595959"/>
                </a:solidFill>
                <a:latin typeface="Lato"/>
                <a:ea typeface="Lato"/>
                <a:cs typeface="Lato"/>
                <a:sym typeface="Lato"/>
              </a:rPr>
              <a:t>It is also accepted that handling repairs effectively needs “personal or expert knowledge”. In reality, this is a symptom of institutionalised information and siloed processes. Agents should have access to standardised guidance like call scripts with user-friendly diagnosis questions, easily-accessible information about properties and repositories of common problems and causes. </a:t>
            </a:r>
            <a:br>
              <a:rPr b="0" i="0" lang="en-US" sz="1800" u="none" cap="none" strike="noStrike"/>
            </a:br>
            <a:br>
              <a:rPr b="0" i="0" lang="en-US" sz="1800" u="none" cap="none" strike="noStrike"/>
            </a:br>
            <a:endParaRPr b="0" i="0" sz="1200" u="none" cap="none" strike="noStrike">
              <a:solidFill>
                <a:srgbClr val="000000"/>
              </a:solidFill>
              <a:latin typeface="Arial"/>
              <a:ea typeface="Arial"/>
              <a:cs typeface="Arial"/>
              <a:sym typeface="Arial"/>
            </a:endParaRPr>
          </a:p>
        </p:txBody>
      </p:sp>
      <p:sp>
        <p:nvSpPr>
          <p:cNvPr id="677" name="Google Shape;677;p136"/>
          <p:cNvSpPr txBox="1"/>
          <p:nvPr/>
        </p:nvSpPr>
        <p:spPr>
          <a:xfrm>
            <a:off x="602640" y="830160"/>
            <a:ext cx="4125240" cy="1582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595959"/>
                </a:solidFill>
                <a:latin typeface="Lato"/>
                <a:ea typeface="Lato"/>
                <a:cs typeface="Lato"/>
                <a:sym typeface="Lato"/>
              </a:rPr>
              <a:t>Residents often feel misunderstood and blame agents’ lack of experience. Councils should adopt common standards for handling repair enquiries beyond online patterns. </a:t>
            </a:r>
            <a:endParaRPr b="0" i="0" sz="1800" u="none" cap="none" strike="noStrike">
              <a:solidFill>
                <a:srgbClr val="000000"/>
              </a:solidFill>
              <a:latin typeface="Arial"/>
              <a:ea typeface="Arial"/>
              <a:cs typeface="Arial"/>
              <a:sym typeface="Arial"/>
            </a:endParaRPr>
          </a:p>
        </p:txBody>
      </p:sp>
      <p:sp>
        <p:nvSpPr>
          <p:cNvPr id="678" name="Google Shape;678;p136"/>
          <p:cNvSpPr txBox="1"/>
          <p:nvPr/>
        </p:nvSpPr>
        <p:spPr>
          <a:xfrm>
            <a:off x="5745240" y="734400"/>
            <a:ext cx="2887920" cy="168768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We can’t diagnose over the phone, just raise the jobs.  Generally, about repairs, I don’t have that much knowledge.</a:t>
            </a:r>
            <a:endParaRPr b="0" i="0" sz="18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rPr b="0" i="0" lang="en-US" sz="1200" u="none" cap="none" strike="noStrike">
                <a:solidFill>
                  <a:srgbClr val="FFFFFF"/>
                </a:solidFill>
                <a:latin typeface="Lato"/>
                <a:ea typeface="Lato"/>
                <a:cs typeface="Lato"/>
                <a:sym typeface="Lato"/>
              </a:rPr>
              <a:t>~ call centre agents (composite quote)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1800" u="none" cap="none" strike="noStrike">
                <a:solidFill>
                  <a:srgbClr val="FFFFFF"/>
                </a:solidFill>
                <a:latin typeface="Lato"/>
                <a:ea typeface="Lato"/>
                <a:cs typeface="Lato"/>
                <a:sym typeface="Lato"/>
              </a:rPr>
              <a:t>We couldn't make [the agent] understand it was inside. They've got young people training [who] don't understand the problems.</a:t>
            </a:r>
            <a:endParaRPr b="0" i="0" sz="18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rPr b="0" i="0" lang="en-US" sz="1200" u="none" cap="none" strike="noStrike">
                <a:solidFill>
                  <a:srgbClr val="FFFFFF"/>
                </a:solidFill>
                <a:latin typeface="Lato"/>
                <a:ea typeface="Lato"/>
                <a:cs typeface="Lato"/>
                <a:sym typeface="Lato"/>
              </a:rPr>
              <a:t>~ long-term council tenant</a:t>
            </a:r>
            <a:endParaRPr b="0" i="0" sz="12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79" name="Google Shape;679;p136"/>
          <p:cNvSpPr/>
          <p:nvPr/>
        </p:nvSpPr>
        <p:spPr>
          <a:xfrm>
            <a:off x="678240" y="453960"/>
            <a:ext cx="233712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NO TRUST IN THE SERVICE - WHY</a:t>
            </a:r>
            <a:endParaRPr b="0" i="0" sz="10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19"/>
          <p:cNvSpPr txBox="1"/>
          <p:nvPr/>
        </p:nvSpPr>
        <p:spPr>
          <a:xfrm>
            <a:off x="798480" y="1083960"/>
            <a:ext cx="7632720" cy="297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400" u="none" cap="none" strike="noStrike">
                <a:solidFill>
                  <a:srgbClr val="595959"/>
                </a:solidFill>
                <a:latin typeface="Lato"/>
                <a:ea typeface="Lato"/>
                <a:cs typeface="Lato"/>
                <a:sym typeface="Lato"/>
              </a:rPr>
              <a:t>Following the inception workshop we prioritised and formulated our overarching questions for alpha to select the right methods and participants. We captured our thinking in a </a:t>
            </a:r>
            <a:r>
              <a:rPr b="0" i="0" lang="en-US" sz="1400" u="sng" cap="none" strike="noStrike">
                <a:solidFill>
                  <a:schemeClr val="hlink"/>
                </a:solidFill>
                <a:latin typeface="Lato"/>
                <a:ea typeface="Lato"/>
                <a:cs typeface="Lato"/>
                <a:sym typeface="Lato"/>
                <a:hlinkClick r:id="rId3"/>
              </a:rPr>
              <a:t>high-level plan:</a:t>
            </a:r>
            <a:r>
              <a:rPr b="0" i="0" lang="en-US" sz="1400" u="none" cap="none" strike="noStrike">
                <a:solidFill>
                  <a:srgbClr val="595959"/>
                </a:solidFill>
                <a:latin typeface="Lato"/>
                <a:ea typeface="Lato"/>
                <a:cs typeface="Lato"/>
                <a:sym typeface="Lato"/>
              </a:rPr>
              <a:t> </a:t>
            </a:r>
            <a:br>
              <a:rPr b="0" i="0" lang="en-US" sz="1800" u="none" cap="none" strike="noStrike"/>
            </a:br>
            <a:br>
              <a:rPr b="0" i="0" lang="en-US" sz="1800" u="none" cap="none" strike="noStrike"/>
            </a:br>
            <a:r>
              <a:rPr b="1" i="0" lang="en-US" sz="1400" u="none" cap="none" strike="noStrike">
                <a:solidFill>
                  <a:srgbClr val="595959"/>
                </a:solidFill>
                <a:latin typeface="Lato"/>
                <a:ea typeface="Lato"/>
                <a:cs typeface="Lato"/>
                <a:sym typeface="Lato"/>
              </a:rPr>
              <a:t>What are the challenges with diagnosis and how might the service improve it?</a:t>
            </a:r>
            <a:br>
              <a:rPr b="0" i="0" lang="en-US" sz="1800" u="none" cap="none" strike="noStrike"/>
            </a:br>
            <a:r>
              <a:rPr b="1" i="0" lang="en-US" sz="1400" u="none" cap="none" strike="noStrike">
                <a:solidFill>
                  <a:srgbClr val="595959"/>
                </a:solidFill>
                <a:latin typeface="Lato"/>
                <a:ea typeface="Lato"/>
                <a:cs typeface="Lato"/>
                <a:sym typeface="Lato"/>
              </a:rPr>
              <a:t>How could the service improve reporting, booking, tracking and visibility of repairs for residents?</a:t>
            </a:r>
            <a:br>
              <a:rPr b="0" i="0" lang="en-US" sz="1800" u="none" cap="none" strike="noStrike"/>
            </a:br>
            <a:r>
              <a:rPr b="1" i="0" lang="en-US" sz="1400" u="none" cap="none" strike="noStrike">
                <a:solidFill>
                  <a:srgbClr val="595959"/>
                </a:solidFill>
                <a:latin typeface="Lato"/>
                <a:ea typeface="Lato"/>
                <a:cs typeface="Lato"/>
                <a:sym typeface="Lato"/>
              </a:rPr>
              <a:t>What repairs should not be handled online? And what repair journey should we experiment with first?</a:t>
            </a:r>
            <a:br>
              <a:rPr b="0" i="0" lang="en-US" sz="1800" u="none" cap="none" strike="noStrike"/>
            </a:br>
            <a:r>
              <a:rPr b="1" i="0" lang="en-US" sz="1400" u="none" cap="none" strike="noStrike">
                <a:solidFill>
                  <a:srgbClr val="595959"/>
                </a:solidFill>
                <a:latin typeface="Lato"/>
                <a:ea typeface="Lato"/>
                <a:cs typeface="Lato"/>
                <a:sym typeface="Lato"/>
              </a:rPr>
              <a:t>What are the components of a viable service pattern across participating authorities? And how can it be shared?</a:t>
            </a:r>
            <a:br>
              <a:rPr b="0" i="0" lang="en-US" sz="1800" u="none" cap="none" strike="noStrike"/>
            </a:br>
            <a:r>
              <a:rPr b="1" i="0" lang="en-US" sz="1400" u="none" cap="none" strike="noStrike">
                <a:solidFill>
                  <a:srgbClr val="595959"/>
                </a:solidFill>
                <a:latin typeface="Lato"/>
                <a:ea typeface="Lato"/>
                <a:cs typeface="Lato"/>
                <a:sym typeface="Lato"/>
              </a:rPr>
              <a:t>What technology constraints are there across participating authorities?</a:t>
            </a:r>
            <a:endParaRPr b="0" i="0" sz="1400" u="none" cap="none" strike="noStrike">
              <a:solidFill>
                <a:srgbClr val="000000"/>
              </a:solidFill>
              <a:latin typeface="Arial"/>
              <a:ea typeface="Arial"/>
              <a:cs typeface="Arial"/>
              <a:sym typeface="Arial"/>
            </a:endParaRPr>
          </a:p>
        </p:txBody>
      </p:sp>
      <p:sp>
        <p:nvSpPr>
          <p:cNvPr id="497" name="Google Shape;497;p119"/>
          <p:cNvSpPr/>
          <p:nvPr/>
        </p:nvSpPr>
        <p:spPr>
          <a:xfrm>
            <a:off x="724680" y="181440"/>
            <a:ext cx="7369920" cy="5875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1CA4DE"/>
                </a:solidFill>
                <a:latin typeface="Lato"/>
                <a:ea typeface="Lato"/>
                <a:cs typeface="Lato"/>
                <a:sym typeface="Lato"/>
              </a:rPr>
              <a:t>Overarching questions</a:t>
            </a:r>
            <a:endParaRPr b="0" i="0" sz="3600" u="none" cap="none" strike="noStrike">
              <a:latin typeface="Arial"/>
              <a:ea typeface="Arial"/>
              <a:cs typeface="Arial"/>
              <a:sym typeface="Arial"/>
            </a:endParaRPr>
          </a:p>
        </p:txBody>
      </p:sp>
      <p:sp>
        <p:nvSpPr>
          <p:cNvPr id="498" name="Google Shape;498;p119"/>
          <p:cNvSpPr/>
          <p:nvPr/>
        </p:nvSpPr>
        <p:spPr>
          <a:xfrm>
            <a:off x="7225560" y="181440"/>
            <a:ext cx="1724760" cy="449280"/>
          </a:xfrm>
          <a:prstGeom prst="rect">
            <a:avLst/>
          </a:prstGeom>
          <a:solidFill>
            <a:srgbClr val="005F8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000" u="sng" cap="none" strike="noStrike">
                <a:solidFill>
                  <a:schemeClr val="hlink"/>
                </a:solidFill>
                <a:latin typeface="Lato"/>
                <a:ea typeface="Lato"/>
                <a:cs typeface="Lato"/>
                <a:sym typeface="Lato"/>
                <a:hlinkClick r:id="rId4"/>
              </a:rPr>
              <a:t>LINK TO ALPHA PLAN</a:t>
            </a:r>
            <a:endParaRPr b="0" i="0" sz="10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37"/>
          <p:cNvSpPr txBox="1"/>
          <p:nvPr/>
        </p:nvSpPr>
        <p:spPr>
          <a:xfrm>
            <a:off x="603720" y="770040"/>
            <a:ext cx="7936200" cy="40060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005F8D"/>
                </a:solidFill>
                <a:latin typeface="Lato"/>
                <a:ea typeface="Lato"/>
                <a:cs typeface="Lato"/>
                <a:sym typeface="Lato"/>
              </a:rPr>
              <a:t>An online reporting tool needs to </a:t>
            </a:r>
            <a:br>
              <a:rPr b="0" i="0" lang="en-US" sz="1800" u="none" cap="none" strike="noStrike"/>
            </a:br>
            <a:r>
              <a:rPr b="0" i="0" lang="en-US" sz="3600" u="none" cap="none" strike="noStrike">
                <a:solidFill>
                  <a:srgbClr val="005F8D"/>
                </a:solidFill>
                <a:latin typeface="Lato"/>
                <a:ea typeface="Lato"/>
                <a:cs typeface="Lato"/>
                <a:sym typeface="Lato"/>
              </a:rPr>
              <a:t>work seamlessly with the rest of the service instead of being an add-on. </a:t>
            </a:r>
            <a:br>
              <a:rPr b="0" i="0" lang="en-US" sz="1800" u="none" cap="none" strike="noStrike"/>
            </a:br>
            <a:r>
              <a:rPr b="0" i="0" lang="en-US" sz="1400" u="none" cap="none" strike="noStrike">
                <a:solidFill>
                  <a:srgbClr val="005F8D"/>
                </a:solidFill>
                <a:latin typeface="Lato"/>
                <a:ea typeface="Lato"/>
                <a:cs typeface="Lato"/>
                <a:sym typeface="Lato"/>
              </a:rPr>
              <a:t>To drive digital uptake councils will also need to:</a:t>
            </a:r>
            <a:br>
              <a:rPr b="0" i="0" lang="en-US" sz="1800" u="none" cap="none" strike="noStrike"/>
            </a:br>
            <a:r>
              <a:rPr b="0" i="0" lang="en-US" sz="1400" u="none" cap="none" strike="noStrike">
                <a:solidFill>
                  <a:srgbClr val="005F8D"/>
                </a:solidFill>
                <a:latin typeface="Lato"/>
                <a:ea typeface="Lato"/>
                <a:cs typeface="Lato"/>
                <a:sym typeface="Lato"/>
              </a:rPr>
              <a:t>improve and standardise ways of working</a:t>
            </a:r>
            <a:br>
              <a:rPr b="0" i="0" lang="en-US" sz="1800" u="none" cap="none" strike="noStrike"/>
            </a:br>
            <a:r>
              <a:rPr b="0" i="0" lang="en-US" sz="1400" u="none" cap="none" strike="noStrike">
                <a:solidFill>
                  <a:srgbClr val="005F8D"/>
                </a:solidFill>
                <a:latin typeface="Lato"/>
                <a:ea typeface="Lato"/>
                <a:cs typeface="Lato"/>
                <a:sym typeface="Lato"/>
              </a:rPr>
              <a:t>communicate the improvements and benefits to residents linking </a:t>
            </a:r>
            <a:br>
              <a:rPr b="0" i="0" lang="en-US" sz="1800" u="none" cap="none" strike="noStrike"/>
            </a:br>
            <a:r>
              <a:rPr b="0" i="0" lang="en-US" sz="1400" u="none" cap="none" strike="noStrike">
                <a:solidFill>
                  <a:srgbClr val="005F8D"/>
                </a:solidFill>
                <a:latin typeface="Lato"/>
                <a:ea typeface="Lato"/>
                <a:cs typeface="Lato"/>
                <a:sym typeface="Lato"/>
              </a:rPr>
              <a:t>back to their needs and using their language</a:t>
            </a:r>
            <a:br>
              <a:rPr b="0" i="0" lang="en-US" sz="1800" u="none" cap="none" strike="noStrike"/>
            </a:br>
            <a:r>
              <a:rPr b="0" i="0" lang="en-US" sz="1400" u="none" cap="none" strike="noStrike">
                <a:solidFill>
                  <a:srgbClr val="005F8D"/>
                </a:solidFill>
                <a:latin typeface="Lato"/>
                <a:ea typeface="Lato"/>
                <a:cs typeface="Lato"/>
                <a:sym typeface="Lato"/>
              </a:rPr>
              <a:t>provide </a:t>
            </a:r>
            <a:r>
              <a:rPr b="0" i="0" lang="en-US" sz="1400" u="sng" cap="none" strike="noStrike">
                <a:solidFill>
                  <a:schemeClr val="hlink"/>
                </a:solidFill>
                <a:latin typeface="Lato"/>
                <a:ea typeface="Lato"/>
                <a:cs typeface="Lato"/>
                <a:sym typeface="Lato"/>
                <a:hlinkClick r:id="rId3"/>
              </a:rPr>
              <a:t>assisted digital</a:t>
            </a:r>
            <a:r>
              <a:rPr b="0" i="0" lang="en-US" sz="1400" u="none" cap="none" strike="noStrike">
                <a:solidFill>
                  <a:srgbClr val="005F8D"/>
                </a:solidFill>
                <a:latin typeface="Lato"/>
                <a:ea typeface="Lato"/>
                <a:cs typeface="Lato"/>
                <a:sym typeface="Lato"/>
              </a:rPr>
              <a:t> via libraries or walk-in centres so that residents with access </a:t>
            </a:r>
            <a:br>
              <a:rPr b="0" i="0" lang="en-US" sz="1800" u="none" cap="none" strike="noStrike"/>
            </a:br>
            <a:r>
              <a:rPr b="0" i="0" lang="en-US" sz="1400" u="none" cap="none" strike="noStrike">
                <a:solidFill>
                  <a:srgbClr val="005F8D"/>
                </a:solidFill>
                <a:latin typeface="Lato"/>
                <a:ea typeface="Lato"/>
                <a:cs typeface="Lato"/>
                <a:sym typeface="Lato"/>
              </a:rPr>
              <a:t>and skill barriers can also use online-first services</a:t>
            </a:r>
            <a:br>
              <a:rPr b="0" i="0" lang="en-US" sz="1800" u="none" cap="none" strike="noStrike"/>
            </a:br>
            <a:endParaRPr b="0" i="0" sz="1400" u="none" cap="none" strike="noStrike">
              <a:solidFill>
                <a:srgbClr val="000000"/>
              </a:solidFill>
              <a:latin typeface="Arial"/>
              <a:ea typeface="Arial"/>
              <a:cs typeface="Arial"/>
              <a:sym typeface="Arial"/>
            </a:endParaRPr>
          </a:p>
        </p:txBody>
      </p:sp>
      <p:sp>
        <p:nvSpPr>
          <p:cNvPr id="685" name="Google Shape;685;p137"/>
          <p:cNvSpPr/>
          <p:nvPr/>
        </p:nvSpPr>
        <p:spPr>
          <a:xfrm>
            <a:off x="678240" y="453960"/>
            <a:ext cx="2975400" cy="315720"/>
          </a:xfrm>
          <a:prstGeom prst="rect">
            <a:avLst/>
          </a:prstGeom>
          <a:noFill/>
          <a:ln cap="flat" cmpd="sng" w="952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1CA4DE"/>
                </a:solidFill>
                <a:latin typeface="Lato"/>
                <a:ea typeface="Lato"/>
                <a:cs typeface="Lato"/>
                <a:sym typeface="Lato"/>
              </a:rPr>
              <a:t>RECOMMENDATION - APPLY SERVICE DESIGN </a:t>
            </a:r>
            <a:endParaRPr b="0" i="0" sz="10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20"/>
          <p:cNvSpPr txBox="1"/>
          <p:nvPr/>
        </p:nvSpPr>
        <p:spPr>
          <a:xfrm>
            <a:off x="896760" y="770040"/>
            <a:ext cx="7611840" cy="29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1CA4DE"/>
                </a:solidFill>
                <a:latin typeface="Lato"/>
                <a:ea typeface="Lato"/>
                <a:cs typeface="Lato"/>
                <a:sym typeface="Lato"/>
              </a:rPr>
              <a:t>We worked in three two week sprints.</a:t>
            </a:r>
            <a:br>
              <a:rPr b="0" i="0" lang="en-US" sz="1800" u="none" cap="none" strike="noStrike"/>
            </a:br>
            <a:br>
              <a:rPr b="0" i="0" lang="en-US" sz="1800" u="none" cap="none" strike="noStrike"/>
            </a:br>
            <a:r>
              <a:rPr b="0" i="0" lang="en-US" sz="3600" u="none" cap="none" strike="noStrike">
                <a:solidFill>
                  <a:srgbClr val="1CA4DE"/>
                </a:solidFill>
                <a:latin typeface="Lato"/>
                <a:ea typeface="Lato"/>
                <a:cs typeface="Lato"/>
                <a:sym typeface="Lato"/>
              </a:rPr>
              <a:t>We designed the activities in each sprint to deliver maximum input for the pattern</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21"/>
          <p:cNvSpPr/>
          <p:nvPr/>
        </p:nvSpPr>
        <p:spPr>
          <a:xfrm>
            <a:off x="6158520" y="13680"/>
            <a:ext cx="2948400" cy="463968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21"/>
          <p:cNvSpPr/>
          <p:nvPr/>
        </p:nvSpPr>
        <p:spPr>
          <a:xfrm>
            <a:off x="6341400" y="163440"/>
            <a:ext cx="955080" cy="37116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434343"/>
                </a:solidFill>
                <a:latin typeface="Arial"/>
                <a:ea typeface="Arial"/>
                <a:cs typeface="Arial"/>
                <a:sym typeface="Arial"/>
              </a:rPr>
              <a:t>SPRINT 3</a:t>
            </a:r>
            <a:endParaRPr b="0" i="0" sz="1200" u="none" cap="none" strike="noStrike">
              <a:latin typeface="Arial"/>
              <a:ea typeface="Arial"/>
              <a:cs typeface="Arial"/>
              <a:sym typeface="Arial"/>
            </a:endParaRPr>
          </a:p>
        </p:txBody>
      </p:sp>
      <p:sp>
        <p:nvSpPr>
          <p:cNvPr id="510" name="Google Shape;510;p121"/>
          <p:cNvSpPr/>
          <p:nvPr/>
        </p:nvSpPr>
        <p:spPr>
          <a:xfrm>
            <a:off x="3084840" y="13680"/>
            <a:ext cx="3031920" cy="463968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21"/>
          <p:cNvSpPr/>
          <p:nvPr/>
        </p:nvSpPr>
        <p:spPr>
          <a:xfrm>
            <a:off x="94680" y="13680"/>
            <a:ext cx="2948400" cy="463968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21"/>
          <p:cNvSpPr/>
          <p:nvPr/>
        </p:nvSpPr>
        <p:spPr>
          <a:xfrm>
            <a:off x="1929960" y="1706040"/>
            <a:ext cx="955080" cy="954720"/>
          </a:xfrm>
          <a:prstGeom prst="ellipse">
            <a:avLst/>
          </a:prstGeom>
          <a:solidFill>
            <a:srgbClr val="FFFFFF"/>
          </a:solidFill>
          <a:ln cap="flat" cmpd="sng" w="38150">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21"/>
          <p:cNvSpPr/>
          <p:nvPr/>
        </p:nvSpPr>
        <p:spPr>
          <a:xfrm>
            <a:off x="8061480" y="1706040"/>
            <a:ext cx="955080" cy="954720"/>
          </a:xfrm>
          <a:prstGeom prst="ellipse">
            <a:avLst/>
          </a:prstGeom>
          <a:solidFill>
            <a:srgbClr val="FFFFFF"/>
          </a:solidFill>
          <a:ln cap="flat" cmpd="sng" w="38150">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21"/>
          <p:cNvSpPr/>
          <p:nvPr/>
        </p:nvSpPr>
        <p:spPr>
          <a:xfrm>
            <a:off x="4972320" y="1706040"/>
            <a:ext cx="955080" cy="954720"/>
          </a:xfrm>
          <a:prstGeom prst="ellipse">
            <a:avLst/>
          </a:prstGeom>
          <a:solidFill>
            <a:srgbClr val="FFFFFF"/>
          </a:solidFill>
          <a:ln cap="flat" cmpd="sng" w="38150">
            <a:solidFill>
              <a:srgbClr val="29CD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21"/>
          <p:cNvSpPr/>
          <p:nvPr/>
        </p:nvSpPr>
        <p:spPr>
          <a:xfrm>
            <a:off x="6516720" y="1706040"/>
            <a:ext cx="955080" cy="954720"/>
          </a:xfrm>
          <a:prstGeom prst="ellipse">
            <a:avLst/>
          </a:prstGeom>
          <a:solidFill>
            <a:srgbClr val="FFFFFF"/>
          </a:solidFill>
          <a:ln cap="flat" cmpd="sng" w="38150">
            <a:solidFill>
              <a:srgbClr val="29CD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21"/>
          <p:cNvSpPr/>
          <p:nvPr/>
        </p:nvSpPr>
        <p:spPr>
          <a:xfrm>
            <a:off x="3427560" y="1706040"/>
            <a:ext cx="955080" cy="954720"/>
          </a:xfrm>
          <a:prstGeom prst="ellipse">
            <a:avLst/>
          </a:prstGeom>
          <a:solidFill>
            <a:srgbClr val="FFFFFF"/>
          </a:solidFill>
          <a:ln cap="flat" cmpd="sng" w="38150">
            <a:solidFill>
              <a:srgbClr val="29CD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21"/>
          <p:cNvSpPr/>
          <p:nvPr/>
        </p:nvSpPr>
        <p:spPr>
          <a:xfrm>
            <a:off x="248040" y="1706040"/>
            <a:ext cx="955080" cy="954720"/>
          </a:xfrm>
          <a:prstGeom prst="ellipse">
            <a:avLst/>
          </a:prstGeom>
          <a:solidFill>
            <a:srgbClr val="FFFFFF"/>
          </a:solidFill>
          <a:ln cap="flat" cmpd="sng" w="38150">
            <a:solidFill>
              <a:srgbClr val="29CD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21"/>
          <p:cNvSpPr/>
          <p:nvPr/>
        </p:nvSpPr>
        <p:spPr>
          <a:xfrm>
            <a:off x="248040" y="1915200"/>
            <a:ext cx="95508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Mapping workshop</a:t>
            </a:r>
            <a:endParaRPr b="0" i="0" sz="1100" u="none" cap="none" strike="noStrike">
              <a:latin typeface="Arial"/>
              <a:ea typeface="Arial"/>
              <a:cs typeface="Arial"/>
              <a:sym typeface="Arial"/>
            </a:endParaRPr>
          </a:p>
        </p:txBody>
      </p:sp>
      <p:sp>
        <p:nvSpPr>
          <p:cNvPr id="519" name="Google Shape;519;p121"/>
          <p:cNvSpPr/>
          <p:nvPr/>
        </p:nvSpPr>
        <p:spPr>
          <a:xfrm>
            <a:off x="157680" y="163440"/>
            <a:ext cx="95508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434343"/>
                </a:solidFill>
                <a:latin typeface="Arial"/>
                <a:ea typeface="Arial"/>
                <a:cs typeface="Arial"/>
                <a:sym typeface="Arial"/>
              </a:rPr>
              <a:t>SPRINT 1</a:t>
            </a:r>
            <a:endParaRPr b="0" i="0" sz="1200" u="none" cap="none" strike="noStrike">
              <a:latin typeface="Arial"/>
              <a:ea typeface="Arial"/>
              <a:cs typeface="Arial"/>
              <a:sym typeface="Arial"/>
            </a:endParaRPr>
          </a:p>
        </p:txBody>
      </p:sp>
      <p:sp>
        <p:nvSpPr>
          <p:cNvPr id="520" name="Google Shape;520;p121"/>
          <p:cNvSpPr/>
          <p:nvPr/>
        </p:nvSpPr>
        <p:spPr>
          <a:xfrm>
            <a:off x="1839600" y="1941840"/>
            <a:ext cx="113580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Usability testing</a:t>
            </a:r>
            <a:endParaRPr b="0" i="0" sz="1100" u="none" cap="none" strike="noStrike">
              <a:latin typeface="Arial"/>
              <a:ea typeface="Arial"/>
              <a:cs typeface="Arial"/>
              <a:sym typeface="Arial"/>
            </a:endParaRPr>
          </a:p>
        </p:txBody>
      </p:sp>
      <p:sp>
        <p:nvSpPr>
          <p:cNvPr id="521" name="Google Shape;521;p121"/>
          <p:cNvSpPr/>
          <p:nvPr/>
        </p:nvSpPr>
        <p:spPr>
          <a:xfrm>
            <a:off x="3357720" y="1902240"/>
            <a:ext cx="113580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Call centre</a:t>
            </a:r>
            <a:endParaRPr b="0" i="0" sz="11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observations</a:t>
            </a:r>
            <a:endParaRPr b="0" i="0" sz="1100" u="none" cap="none" strike="noStrike">
              <a:latin typeface="Arial"/>
              <a:ea typeface="Arial"/>
              <a:cs typeface="Arial"/>
              <a:sym typeface="Arial"/>
            </a:endParaRPr>
          </a:p>
        </p:txBody>
      </p:sp>
      <p:sp>
        <p:nvSpPr>
          <p:cNvPr id="522" name="Google Shape;522;p121"/>
          <p:cNvSpPr/>
          <p:nvPr/>
        </p:nvSpPr>
        <p:spPr>
          <a:xfrm>
            <a:off x="4897800" y="1941840"/>
            <a:ext cx="113580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Design workshop</a:t>
            </a:r>
            <a:endParaRPr b="0" i="0" sz="1100" u="none" cap="none" strike="noStrike">
              <a:latin typeface="Arial"/>
              <a:ea typeface="Arial"/>
              <a:cs typeface="Arial"/>
              <a:sym typeface="Arial"/>
            </a:endParaRPr>
          </a:p>
        </p:txBody>
      </p:sp>
      <p:sp>
        <p:nvSpPr>
          <p:cNvPr id="523" name="Google Shape;523;p121"/>
          <p:cNvSpPr/>
          <p:nvPr/>
        </p:nvSpPr>
        <p:spPr>
          <a:xfrm>
            <a:off x="6423480" y="1941840"/>
            <a:ext cx="113580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Design</a:t>
            </a:r>
            <a:endParaRPr b="0" i="0" sz="11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crit</a:t>
            </a:r>
            <a:endParaRPr b="0" i="0" sz="1100" u="none" cap="none" strike="noStrike">
              <a:latin typeface="Arial"/>
              <a:ea typeface="Arial"/>
              <a:cs typeface="Arial"/>
              <a:sym typeface="Arial"/>
            </a:endParaRPr>
          </a:p>
        </p:txBody>
      </p:sp>
      <p:sp>
        <p:nvSpPr>
          <p:cNvPr id="524" name="Google Shape;524;p121"/>
          <p:cNvSpPr/>
          <p:nvPr/>
        </p:nvSpPr>
        <p:spPr>
          <a:xfrm>
            <a:off x="7974720" y="1941840"/>
            <a:ext cx="113580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Usability</a:t>
            </a:r>
            <a:endParaRPr b="0" i="0" sz="11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testing</a:t>
            </a:r>
            <a:endParaRPr b="0" i="0" sz="1100" u="none" cap="none" strike="noStrike">
              <a:latin typeface="Arial"/>
              <a:ea typeface="Arial"/>
              <a:cs typeface="Arial"/>
              <a:sym typeface="Arial"/>
            </a:endParaRPr>
          </a:p>
        </p:txBody>
      </p:sp>
      <p:sp>
        <p:nvSpPr>
          <p:cNvPr id="525" name="Google Shape;525;p121"/>
          <p:cNvSpPr/>
          <p:nvPr/>
        </p:nvSpPr>
        <p:spPr>
          <a:xfrm flipH="1" rot="10800000">
            <a:off x="1258560" y="2154240"/>
            <a:ext cx="626760" cy="576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med" w="med" type="triangle"/>
          </a:ln>
        </p:spPr>
      </p:sp>
      <p:sp>
        <p:nvSpPr>
          <p:cNvPr id="526" name="Google Shape;526;p121"/>
          <p:cNvSpPr/>
          <p:nvPr/>
        </p:nvSpPr>
        <p:spPr>
          <a:xfrm>
            <a:off x="2928600" y="2148840"/>
            <a:ext cx="498600" cy="432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med" w="med" type="triangle"/>
          </a:ln>
        </p:spPr>
      </p:sp>
      <p:sp>
        <p:nvSpPr>
          <p:cNvPr id="527" name="Google Shape;527;p121"/>
          <p:cNvSpPr/>
          <p:nvPr/>
        </p:nvSpPr>
        <p:spPr>
          <a:xfrm>
            <a:off x="4428000" y="2148840"/>
            <a:ext cx="498600" cy="432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med" w="med" type="triangle"/>
          </a:ln>
        </p:spPr>
      </p:sp>
      <p:sp>
        <p:nvSpPr>
          <p:cNvPr id="528" name="Google Shape;528;p121"/>
          <p:cNvSpPr/>
          <p:nvPr/>
        </p:nvSpPr>
        <p:spPr>
          <a:xfrm>
            <a:off x="5972760" y="2148840"/>
            <a:ext cx="498600" cy="432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med" w="med" type="triangle"/>
          </a:ln>
        </p:spPr>
      </p:sp>
      <p:sp>
        <p:nvSpPr>
          <p:cNvPr id="529" name="Google Shape;529;p121"/>
          <p:cNvSpPr/>
          <p:nvPr/>
        </p:nvSpPr>
        <p:spPr>
          <a:xfrm>
            <a:off x="7517520" y="2148840"/>
            <a:ext cx="498600" cy="432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med" w="med" type="triangle"/>
          </a:ln>
        </p:spPr>
      </p:sp>
      <p:sp>
        <p:nvSpPr>
          <p:cNvPr id="530" name="Google Shape;530;p121"/>
          <p:cNvSpPr/>
          <p:nvPr/>
        </p:nvSpPr>
        <p:spPr>
          <a:xfrm>
            <a:off x="3204720" y="163440"/>
            <a:ext cx="95508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434343"/>
                </a:solidFill>
                <a:latin typeface="Arial"/>
                <a:ea typeface="Arial"/>
                <a:cs typeface="Arial"/>
                <a:sym typeface="Arial"/>
              </a:rPr>
              <a:t>SPRINT 2</a:t>
            </a:r>
            <a:endParaRPr b="0" i="0" sz="1200" u="none" cap="none" strike="noStrike">
              <a:latin typeface="Arial"/>
              <a:ea typeface="Arial"/>
              <a:cs typeface="Arial"/>
              <a:sym typeface="Arial"/>
            </a:endParaRPr>
          </a:p>
        </p:txBody>
      </p:sp>
      <p:grpSp>
        <p:nvGrpSpPr>
          <p:cNvPr id="531" name="Google Shape;531;p121"/>
          <p:cNvGrpSpPr/>
          <p:nvPr/>
        </p:nvGrpSpPr>
        <p:grpSpPr>
          <a:xfrm>
            <a:off x="352440" y="4653720"/>
            <a:ext cx="1348560" cy="462600"/>
            <a:chOff x="352440" y="4653720"/>
            <a:chExt cx="1348560" cy="462600"/>
          </a:xfrm>
        </p:grpSpPr>
        <p:sp>
          <p:nvSpPr>
            <p:cNvPr id="532" name="Google Shape;532;p121"/>
            <p:cNvSpPr/>
            <p:nvPr/>
          </p:nvSpPr>
          <p:spPr>
            <a:xfrm>
              <a:off x="352440" y="4743360"/>
              <a:ext cx="183960" cy="183960"/>
            </a:xfrm>
            <a:prstGeom prst="ellipse">
              <a:avLst/>
            </a:prstGeom>
            <a:noFill/>
            <a:ln cap="flat" cmpd="sng" w="19075">
              <a:solidFill>
                <a:srgbClr val="29CD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21"/>
            <p:cNvSpPr/>
            <p:nvPr/>
          </p:nvSpPr>
          <p:spPr>
            <a:xfrm>
              <a:off x="536400" y="4653720"/>
              <a:ext cx="1164600" cy="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Lato"/>
                  <a:ea typeface="Lato"/>
                  <a:cs typeface="Lato"/>
                  <a:sym typeface="Lato"/>
                </a:rPr>
                <a:t>Research with internal users </a:t>
              </a:r>
              <a:endParaRPr b="0" i="0" sz="900" u="none" cap="none" strike="noStrike">
                <a:latin typeface="Arial"/>
                <a:ea typeface="Arial"/>
                <a:cs typeface="Arial"/>
                <a:sym typeface="Arial"/>
              </a:endParaRPr>
            </a:p>
          </p:txBody>
        </p:sp>
      </p:grpSp>
      <p:grpSp>
        <p:nvGrpSpPr>
          <p:cNvPr id="534" name="Google Shape;534;p121"/>
          <p:cNvGrpSpPr/>
          <p:nvPr/>
        </p:nvGrpSpPr>
        <p:grpSpPr>
          <a:xfrm>
            <a:off x="1855440" y="4653720"/>
            <a:ext cx="1348920" cy="462600"/>
            <a:chOff x="1855440" y="4653720"/>
            <a:chExt cx="1348920" cy="462600"/>
          </a:xfrm>
        </p:grpSpPr>
        <p:sp>
          <p:nvSpPr>
            <p:cNvPr id="535" name="Google Shape;535;p121"/>
            <p:cNvSpPr/>
            <p:nvPr/>
          </p:nvSpPr>
          <p:spPr>
            <a:xfrm>
              <a:off x="1855440" y="4743360"/>
              <a:ext cx="183960" cy="183960"/>
            </a:xfrm>
            <a:prstGeom prst="ellipse">
              <a:avLst/>
            </a:prstGeom>
            <a:noFill/>
            <a:ln cap="flat" cmpd="sng" w="19075">
              <a:solidFill>
                <a:srgbClr val="1CA4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21"/>
            <p:cNvSpPr/>
            <p:nvPr/>
          </p:nvSpPr>
          <p:spPr>
            <a:xfrm>
              <a:off x="2039760" y="4653720"/>
              <a:ext cx="1164600" cy="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Lato"/>
                  <a:ea typeface="Lato"/>
                  <a:cs typeface="Lato"/>
                  <a:sym typeface="Lato"/>
                </a:rPr>
                <a:t>Research with residents</a:t>
              </a:r>
              <a:endParaRPr b="0" i="0" sz="900" u="none" cap="none" strike="noStrike">
                <a:latin typeface="Arial"/>
                <a:ea typeface="Arial"/>
                <a:cs typeface="Arial"/>
                <a:sym typeface="Arial"/>
              </a:endParaRPr>
            </a:p>
          </p:txBody>
        </p:sp>
      </p:grpSp>
      <p:sp>
        <p:nvSpPr>
          <p:cNvPr id="537" name="Google Shape;537;p121"/>
          <p:cNvSpPr/>
          <p:nvPr/>
        </p:nvSpPr>
        <p:spPr>
          <a:xfrm>
            <a:off x="1035720" y="3283200"/>
            <a:ext cx="857520" cy="1012680"/>
          </a:xfrm>
          <a:prstGeom prst="rect">
            <a:avLst/>
          </a:prstGeom>
          <a:solidFill>
            <a:srgbClr val="FFFFFF"/>
          </a:solidFill>
          <a:ln cap="flat" cmpd="sng" w="190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21"/>
          <p:cNvSpPr/>
          <p:nvPr/>
        </p:nvSpPr>
        <p:spPr>
          <a:xfrm>
            <a:off x="986760" y="3547440"/>
            <a:ext cx="95508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Prototype</a:t>
            </a:r>
            <a:endParaRPr b="0" i="0" sz="11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Version 1</a:t>
            </a:r>
            <a:endParaRPr b="0" i="0" sz="1100" u="none" cap="none" strike="noStrike">
              <a:latin typeface="Arial"/>
              <a:ea typeface="Arial"/>
              <a:cs typeface="Arial"/>
              <a:sym typeface="Arial"/>
            </a:endParaRPr>
          </a:p>
        </p:txBody>
      </p:sp>
      <p:cxnSp>
        <p:nvCxnSpPr>
          <p:cNvPr id="539" name="Google Shape;539;p121"/>
          <p:cNvCxnSpPr/>
          <p:nvPr/>
        </p:nvCxnSpPr>
        <p:spPr>
          <a:xfrm flipH="1" rot="-5400000">
            <a:off x="671730" y="2736030"/>
            <a:ext cx="616800" cy="474900"/>
          </a:xfrm>
          <a:prstGeom prst="curvedConnector3">
            <a:avLst>
              <a:gd fmla="val 49990" name="adj1"/>
            </a:avLst>
          </a:prstGeom>
          <a:noFill/>
          <a:ln cap="flat" cmpd="sng" w="9525">
            <a:solidFill>
              <a:srgbClr val="595959"/>
            </a:solidFill>
            <a:prstDash val="dashDot"/>
            <a:round/>
            <a:headEnd len="sm" w="sm" type="none"/>
            <a:tailEnd len="med" w="med" type="triangle"/>
          </a:ln>
        </p:spPr>
      </p:cxnSp>
      <p:cxnSp>
        <p:nvCxnSpPr>
          <p:cNvPr id="540" name="Google Shape;540;p121"/>
          <p:cNvCxnSpPr/>
          <p:nvPr/>
        </p:nvCxnSpPr>
        <p:spPr>
          <a:xfrm rot="-5400000">
            <a:off x="1510830" y="2678730"/>
            <a:ext cx="715800" cy="401700"/>
          </a:xfrm>
          <a:prstGeom prst="curvedConnector3">
            <a:avLst>
              <a:gd fmla="val 40226" name="adj1"/>
            </a:avLst>
          </a:prstGeom>
          <a:noFill/>
          <a:ln cap="flat" cmpd="sng" w="9525">
            <a:solidFill>
              <a:srgbClr val="595959"/>
            </a:solidFill>
            <a:prstDash val="dashDot"/>
            <a:round/>
            <a:headEnd len="sm" w="sm" type="none"/>
            <a:tailEnd len="med" w="med" type="triangle"/>
          </a:ln>
        </p:spPr>
      </p:cxnSp>
      <p:sp>
        <p:nvSpPr>
          <p:cNvPr id="541" name="Google Shape;541;p121"/>
          <p:cNvSpPr/>
          <p:nvPr/>
        </p:nvSpPr>
        <p:spPr>
          <a:xfrm>
            <a:off x="6565680" y="3283200"/>
            <a:ext cx="857520" cy="1012680"/>
          </a:xfrm>
          <a:prstGeom prst="rect">
            <a:avLst/>
          </a:prstGeom>
          <a:solidFill>
            <a:srgbClr val="FFFFFF"/>
          </a:solidFill>
          <a:ln cap="flat" cmpd="sng" w="190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1"/>
          <p:cNvSpPr/>
          <p:nvPr/>
        </p:nvSpPr>
        <p:spPr>
          <a:xfrm>
            <a:off x="6516720" y="3547440"/>
            <a:ext cx="955080" cy="4838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Prototype</a:t>
            </a:r>
            <a:endParaRPr b="0" i="0" sz="11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100" u="none" cap="none" strike="noStrike">
                <a:solidFill>
                  <a:srgbClr val="000000"/>
                </a:solidFill>
                <a:latin typeface="Lato"/>
                <a:ea typeface="Lato"/>
                <a:cs typeface="Lato"/>
                <a:sym typeface="Lato"/>
              </a:rPr>
              <a:t>Version 2</a:t>
            </a:r>
            <a:endParaRPr b="0" i="0" sz="1100" u="none" cap="none" strike="noStrike">
              <a:latin typeface="Arial"/>
              <a:ea typeface="Arial"/>
              <a:cs typeface="Arial"/>
              <a:sym typeface="Arial"/>
            </a:endParaRPr>
          </a:p>
        </p:txBody>
      </p:sp>
      <p:cxnSp>
        <p:nvCxnSpPr>
          <p:cNvPr id="543" name="Google Shape;543;p121"/>
          <p:cNvCxnSpPr/>
          <p:nvPr/>
        </p:nvCxnSpPr>
        <p:spPr>
          <a:xfrm>
            <a:off x="5449860" y="2661300"/>
            <a:ext cx="1103700" cy="831300"/>
          </a:xfrm>
          <a:prstGeom prst="curvedConnector2">
            <a:avLst/>
          </a:prstGeom>
          <a:noFill/>
          <a:ln cap="flat" cmpd="sng" w="9525">
            <a:solidFill>
              <a:srgbClr val="595959"/>
            </a:solidFill>
            <a:prstDash val="dashDot"/>
            <a:round/>
            <a:headEnd len="sm" w="sm" type="none"/>
            <a:tailEnd len="med" w="med" type="triangle"/>
          </a:ln>
        </p:spPr>
      </p:cxnSp>
      <p:cxnSp>
        <p:nvCxnSpPr>
          <p:cNvPr id="544" name="Google Shape;544;p121"/>
          <p:cNvCxnSpPr/>
          <p:nvPr/>
        </p:nvCxnSpPr>
        <p:spPr>
          <a:xfrm flipH="1" rot="-5400000">
            <a:off x="6682830" y="2971650"/>
            <a:ext cx="621300" cy="600"/>
          </a:xfrm>
          <a:prstGeom prst="curvedConnector3">
            <a:avLst>
              <a:gd fmla="val 50011" name="adj1"/>
            </a:avLst>
          </a:prstGeom>
          <a:noFill/>
          <a:ln cap="flat" cmpd="sng" w="9525">
            <a:solidFill>
              <a:srgbClr val="595959"/>
            </a:solidFill>
            <a:prstDash val="dashDot"/>
            <a:round/>
            <a:headEnd len="sm" w="sm" type="none"/>
            <a:tailEnd len="med" w="med" type="triangle"/>
          </a:ln>
        </p:spPr>
      </p:cxnSp>
      <p:cxnSp>
        <p:nvCxnSpPr>
          <p:cNvPr id="545" name="Google Shape;545;p121"/>
          <p:cNvCxnSpPr/>
          <p:nvPr/>
        </p:nvCxnSpPr>
        <p:spPr>
          <a:xfrm flipH="1" rot="10800000">
            <a:off x="7417440" y="3571320"/>
            <a:ext cx="1121700" cy="909600"/>
          </a:xfrm>
          <a:prstGeom prst="curvedConnector2">
            <a:avLst/>
          </a:prstGeom>
          <a:noFill/>
          <a:ln cap="flat" cmpd="sng" w="9525">
            <a:solidFill>
              <a:srgbClr val="595959"/>
            </a:solidFill>
            <a:prstDash val="dashDot"/>
            <a:round/>
            <a:headEnd len="sm" w="sm" type="none"/>
            <a:tailEnd len="med" w="med" type="triangle"/>
          </a:ln>
        </p:spPr>
      </p:cxnSp>
      <p:cxnSp>
        <p:nvCxnSpPr>
          <p:cNvPr id="546" name="Google Shape;546;p121"/>
          <p:cNvCxnSpPr/>
          <p:nvPr/>
        </p:nvCxnSpPr>
        <p:spPr>
          <a:xfrm>
            <a:off x="3904200" y="2661480"/>
            <a:ext cx="2667900" cy="909600"/>
          </a:xfrm>
          <a:prstGeom prst="curvedConnector2">
            <a:avLst/>
          </a:prstGeom>
          <a:noFill/>
          <a:ln cap="flat" cmpd="sng" w="9525">
            <a:solidFill>
              <a:srgbClr val="595959"/>
            </a:solidFill>
            <a:prstDash val="dashDot"/>
            <a:round/>
            <a:headEnd len="sm" w="sm" type="none"/>
            <a:tailEnd len="med" w="med" type="triangle"/>
          </a:ln>
        </p:spPr>
      </p:cxnSp>
      <p:cxnSp>
        <p:nvCxnSpPr>
          <p:cNvPr id="547" name="Google Shape;547;p121"/>
          <p:cNvCxnSpPr/>
          <p:nvPr/>
        </p:nvCxnSpPr>
        <p:spPr>
          <a:xfrm>
            <a:off x="2406960" y="2661480"/>
            <a:ext cx="4156800" cy="1284900"/>
          </a:xfrm>
          <a:prstGeom prst="curvedConnector2">
            <a:avLst/>
          </a:prstGeom>
          <a:noFill/>
          <a:ln cap="flat" cmpd="sng" w="9525">
            <a:solidFill>
              <a:srgbClr val="595959"/>
            </a:solidFill>
            <a:prstDash val="dashDot"/>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aphicFrame>
        <p:nvGraphicFramePr>
          <p:cNvPr id="552" name="Google Shape;552;p122"/>
          <p:cNvGraphicFramePr/>
          <p:nvPr/>
        </p:nvGraphicFramePr>
        <p:xfrm>
          <a:off x="160560" y="64080"/>
          <a:ext cx="3000000" cy="3000000"/>
        </p:xfrm>
        <a:graphic>
          <a:graphicData uri="http://schemas.openxmlformats.org/drawingml/2006/table">
            <a:tbl>
              <a:tblPr>
                <a:noFill/>
                <a:tableStyleId>{DD327953-4098-43E5-8D1B-B42AA5235480}</a:tableStyleId>
              </a:tblPr>
              <a:tblGrid>
                <a:gridCol w="1129675"/>
                <a:gridCol w="3699000"/>
                <a:gridCol w="2779925"/>
                <a:gridCol w="1193400"/>
              </a:tblGrid>
              <a:tr h="379075">
                <a:tc>
                  <a:txBody>
                    <a:bodyPr/>
                    <a:lstStyle/>
                    <a:p>
                      <a:pPr indent="0" lvl="0" marL="0" marR="0" rtl="0" algn="l">
                        <a:lnSpc>
                          <a:spcPct val="100000"/>
                        </a:lnSpc>
                        <a:spcBef>
                          <a:spcPts val="0"/>
                        </a:spcBef>
                        <a:spcAft>
                          <a:spcPts val="0"/>
                        </a:spcAft>
                        <a:buNone/>
                      </a:pPr>
                      <a:r>
                        <a:rPr b="1" lang="en-US" sz="1200" u="none" cap="none" strike="noStrike">
                          <a:solidFill>
                            <a:srgbClr val="000000"/>
                          </a:solidFill>
                          <a:latin typeface="Lato"/>
                          <a:ea typeface="Lato"/>
                          <a:cs typeface="Lato"/>
                          <a:sym typeface="Lato"/>
                        </a:rPr>
                        <a:t>What we did</a:t>
                      </a:r>
                      <a:endParaRPr b="0" sz="12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u="none" cap="none" strike="noStrike">
                          <a:solidFill>
                            <a:srgbClr val="000000"/>
                          </a:solidFill>
                          <a:latin typeface="Lato"/>
                          <a:ea typeface="Lato"/>
                          <a:cs typeface="Lato"/>
                          <a:sym typeface="Lato"/>
                        </a:rPr>
                        <a:t>Why we did it</a:t>
                      </a:r>
                      <a:endParaRPr b="0" sz="12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u="none" cap="none" strike="noStrike">
                          <a:solidFill>
                            <a:srgbClr val="000000"/>
                          </a:solidFill>
                          <a:latin typeface="Lato"/>
                          <a:ea typeface="Lato"/>
                          <a:cs typeface="Lato"/>
                          <a:sym typeface="Lato"/>
                        </a:rPr>
                        <a:t>What happened</a:t>
                      </a:r>
                      <a:endParaRPr b="0" sz="12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u="none" cap="none" strike="noStrike">
                          <a:solidFill>
                            <a:srgbClr val="000000"/>
                          </a:solidFill>
                          <a:latin typeface="Lato"/>
                          <a:ea typeface="Lato"/>
                          <a:cs typeface="Lato"/>
                          <a:sym typeface="Lato"/>
                        </a:rPr>
                        <a:t>Outputs</a:t>
                      </a:r>
                      <a:endParaRPr b="0" sz="12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3F3F3"/>
                    </a:solidFill>
                  </a:tcPr>
                </a:tc>
              </a:tr>
              <a:tr h="612350">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Mapping workshop</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FFFFFF"/>
                      </a:solidFill>
                      <a:prstDash val="solid"/>
                      <a:round/>
                      <a:headEnd len="sm" w="sm" type="none"/>
                      <a:tailEnd len="sm" w="sm" type="none"/>
                    </a:lnB>
                    <a:solidFill>
                      <a:srgbClr val="29CDD3"/>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walk through a resident’s experience of housing repairs with the council and understand how repair problems are diagnosed.</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Four, two hour workshops took place with Southwark, Greenwich, Lincoln and South Kesteven repair team staff.</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612350">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Usability testing - round one</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CA4DE"/>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evaluate the usefulness of the first version of the prototype with council residents.</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4 residents took part in usability research.</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sng" cap="none" strike="noStrike">
                          <a:solidFill>
                            <a:schemeClr val="hlink"/>
                          </a:solidFill>
                          <a:latin typeface="Lato"/>
                          <a:ea typeface="Lato"/>
                          <a:cs typeface="Lato"/>
                          <a:sym typeface="Lato"/>
                          <a:hlinkClick r:id="rId3"/>
                        </a:rPr>
                        <a:t>Analysis miro board</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lang="en-US" sz="1000" u="sng" cap="none" strike="noStrike">
                          <a:solidFill>
                            <a:schemeClr val="hlink"/>
                          </a:solidFill>
                          <a:latin typeface="Lato"/>
                          <a:ea typeface="Lato"/>
                          <a:cs typeface="Lato"/>
                          <a:sym typeface="Lato"/>
                          <a:hlinkClick r:id="rId4"/>
                        </a:rPr>
                        <a:t>Show and tell 1 slides</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612350">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Observations</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9CDD3"/>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find out how customer service teams at Lincoln and South Kesteven handle different types of housing repairs requests.</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Two observation sessions took place with customer service agents from Lincoln and South Kesteven</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sng" cap="none" strike="noStrike">
                          <a:solidFill>
                            <a:schemeClr val="hlink"/>
                          </a:solidFill>
                          <a:latin typeface="Lato"/>
                          <a:ea typeface="Lato"/>
                          <a:cs typeface="Lato"/>
                          <a:sym typeface="Lato"/>
                          <a:hlinkClick r:id="rId5"/>
                        </a:rPr>
                        <a:t>Show and tell 2 slides</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98925">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Design workshop</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9CDD3"/>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explore and visualise the common steps involved in reporting a repair and to generate new ideas for dealing with a repair request (sketching). To gain further insight into whether the current prototype gathers the required information for processing a repairs request (design crit).</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One design and sketching workshop took place with customer service agents from Southwark and Greenwich.</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612350">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Design crit</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9CDD3"/>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improve on the first design of the prototype by involving different perspectives.</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Two design crit sessions took place with customer service agents from Southwark, Greenwich, Lincoln and South Kesteven </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612350">
                <a:tc>
                  <a:txBody>
                    <a:bodyPr/>
                    <a:lstStyle/>
                    <a:p>
                      <a:pPr indent="0" lvl="0" marL="0" marR="0" rtl="0" algn="l">
                        <a:lnSpc>
                          <a:spcPct val="100000"/>
                        </a:lnSpc>
                        <a:spcBef>
                          <a:spcPts val="0"/>
                        </a:spcBef>
                        <a:spcAft>
                          <a:spcPts val="0"/>
                        </a:spcAft>
                        <a:buNone/>
                      </a:pPr>
                      <a:r>
                        <a:rPr b="0" lang="en-US" sz="1000" u="none" cap="none" strike="noStrike">
                          <a:solidFill>
                            <a:srgbClr val="FFFFFF"/>
                          </a:solidFill>
                          <a:latin typeface="Lato"/>
                          <a:ea typeface="Lato"/>
                          <a:cs typeface="Lato"/>
                          <a:sym typeface="Lato"/>
                        </a:rPr>
                        <a:t>Usability testing - round two</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txBody>
                  <a:tcPr marT="45725" marB="45725" marR="91075" marL="91075">
                    <a:lnL cap="flat" cmpd="sng" w="9525">
                      <a:solidFill>
                        <a:srgbClr val="FFFFFF"/>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CA4DE"/>
                    </a:solidFill>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To evaluate the usefulness of the second version of the prototype with council residents.</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none" cap="none" strike="noStrike">
                          <a:solidFill>
                            <a:srgbClr val="434343"/>
                          </a:solidFill>
                          <a:latin typeface="Lato"/>
                          <a:ea typeface="Lato"/>
                          <a:cs typeface="Lato"/>
                          <a:sym typeface="Lato"/>
                        </a:rPr>
                        <a:t>4 residents took part in usability research.</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US" sz="1000" u="sng" cap="none" strike="noStrike">
                          <a:solidFill>
                            <a:schemeClr val="hlink"/>
                          </a:solidFill>
                          <a:latin typeface="Lato"/>
                          <a:ea typeface="Lato"/>
                          <a:cs typeface="Lato"/>
                          <a:sym typeface="Lato"/>
                          <a:hlinkClick r:id="rId6"/>
                        </a:rPr>
                        <a:t>Analysis miro board</a:t>
                      </a:r>
                      <a:endParaRPr b="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lang="en-US" sz="1000" u="sng" cap="none" strike="noStrike">
                          <a:solidFill>
                            <a:schemeClr val="hlink"/>
                          </a:solidFill>
                          <a:latin typeface="Lato"/>
                          <a:ea typeface="Lato"/>
                          <a:cs typeface="Lato"/>
                          <a:sym typeface="Lato"/>
                          <a:hlinkClick r:id="rId7"/>
                        </a:rPr>
                        <a:t>Show and tell 3</a:t>
                      </a:r>
                      <a:endParaRPr b="0" sz="1000" u="none" cap="none" strike="noStrike">
                        <a:latin typeface="Arial"/>
                        <a:ea typeface="Arial"/>
                        <a:cs typeface="Arial"/>
                        <a:sym typeface="Arial"/>
                      </a:endParaRPr>
                    </a:p>
                  </a:txBody>
                  <a:tcPr marT="45725" marB="45725" marR="91075" marL="9107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123"/>
          <p:cNvPicPr preferRelativeResize="0"/>
          <p:nvPr/>
        </p:nvPicPr>
        <p:blipFill rotWithShape="1">
          <a:blip r:embed="rId3">
            <a:alphaModFix/>
          </a:blip>
          <a:srcRect b="31799" l="0" r="0" t="25442"/>
          <a:stretch/>
        </p:blipFill>
        <p:spPr>
          <a:xfrm>
            <a:off x="0" y="0"/>
            <a:ext cx="9143640" cy="5211000"/>
          </a:xfrm>
          <a:prstGeom prst="rect">
            <a:avLst/>
          </a:prstGeom>
          <a:noFill/>
          <a:ln>
            <a:noFill/>
          </a:ln>
        </p:spPr>
      </p:pic>
      <p:sp>
        <p:nvSpPr>
          <p:cNvPr id="558" name="Google Shape;558;p123"/>
          <p:cNvSpPr/>
          <p:nvPr/>
        </p:nvSpPr>
        <p:spPr>
          <a:xfrm>
            <a:off x="4619880" y="4592160"/>
            <a:ext cx="6936840" cy="1448280"/>
          </a:xfrm>
          <a:prstGeom prst="rect">
            <a:avLst/>
          </a:prstGeom>
          <a:solidFill>
            <a:srgbClr val="FFFFFF">
              <a:alpha val="35686"/>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400" u="none" cap="none" strike="noStrike">
                <a:solidFill>
                  <a:srgbClr val="FFFFFF"/>
                </a:solidFill>
                <a:latin typeface="Lato"/>
                <a:ea typeface="Lato"/>
                <a:cs typeface="Lato"/>
                <a:sym typeface="Lato"/>
              </a:rPr>
              <a:t> Testing with council residents</a:t>
            </a:r>
            <a:endParaRPr b="0" i="0" sz="24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24"/>
          <p:cNvSpPr/>
          <p:nvPr/>
        </p:nvSpPr>
        <p:spPr>
          <a:xfrm>
            <a:off x="4724640" y="458280"/>
            <a:ext cx="4070520" cy="4408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006998"/>
                </a:solidFill>
                <a:latin typeface="Lato"/>
                <a:ea typeface="Lato"/>
                <a:cs typeface="Lato"/>
                <a:sym typeface="Lato"/>
              </a:rPr>
              <a:t>8 in-depth testing sessions with council tenants online and face to face.</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We tested prototypes with 8 residents across two rounds of testing. All had some  experience with leaks, drips, mould, damp, condensation.</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We had a good mix across:</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Age (up to 72 years of age)</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sng" cap="none" strike="noStrike">
                <a:solidFill>
                  <a:schemeClr val="hlink"/>
                </a:solidFill>
                <a:latin typeface="Lato"/>
                <a:ea typeface="Lato"/>
                <a:cs typeface="Lato"/>
                <a:sym typeface="Lato"/>
                <a:hlinkClick r:id="rId3"/>
              </a:rPr>
              <a:t>Digital inclusion</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Location</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Type of property (flat vs house)</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Living with others (kids, partner, alone)</a:t>
            </a:r>
            <a:endParaRPr b="0" i="0" sz="1200" u="none" cap="none" strike="noStrike">
              <a:latin typeface="Arial"/>
              <a:ea typeface="Arial"/>
              <a:cs typeface="Arial"/>
              <a:sym typeface="Arial"/>
            </a:endParaRPr>
          </a:p>
          <a:p>
            <a:pPr indent="-304560" lvl="0" marL="457200" marR="0" rtl="0" algn="l">
              <a:lnSpc>
                <a:spcPct val="115000"/>
              </a:lnSpc>
              <a:spcBef>
                <a:spcPts val="0"/>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Accessibility needs (wheelchair, English not first language</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Only one participant identified as male but gender is unlikely to have significant impact on users’ needs or how they approached the service.</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graphicFrame>
        <p:nvGraphicFramePr>
          <p:cNvPr id="564" name="Google Shape;564;p124"/>
          <p:cNvGraphicFramePr/>
          <p:nvPr/>
        </p:nvGraphicFramePr>
        <p:xfrm>
          <a:off x="466560" y="605160"/>
          <a:ext cx="3000000" cy="3000000"/>
        </p:xfrm>
        <a:graphic>
          <a:graphicData uri="http://schemas.openxmlformats.org/drawingml/2006/table">
            <a:tbl>
              <a:tblPr>
                <a:noFill/>
                <a:tableStyleId>{DD327953-4098-43E5-8D1B-B42AA5235480}</a:tableStyleId>
              </a:tblPr>
              <a:tblGrid>
                <a:gridCol w="952200"/>
                <a:gridCol w="952200"/>
                <a:gridCol w="952200"/>
                <a:gridCol w="952925"/>
              </a:tblGrid>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Age group</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30 to 39</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45 to 54</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65 or older</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Council represented</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Greenwich</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South Kesteven</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Southwark</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Property type</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House</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Flat</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5</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Living ...</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alone</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partner only</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children only</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partner and kids</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1</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1</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3</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Type of session</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online</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cafe (F2F)</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home visit (F2F)</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4</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9800">
                <a:tc gridSpan="4">
                  <a:txBody>
                    <a:bodyPr/>
                    <a:lstStyle/>
                    <a:p>
                      <a:pPr indent="0" lvl="0" marL="0" marR="0" rtl="0" algn="ctr">
                        <a:lnSpc>
                          <a:spcPct val="115000"/>
                        </a:lnSpc>
                        <a:spcBef>
                          <a:spcPts val="0"/>
                        </a:spcBef>
                        <a:spcAft>
                          <a:spcPts val="0"/>
                        </a:spcAft>
                        <a:buNone/>
                      </a:pPr>
                      <a:r>
                        <a:rPr b="1" lang="en-US" sz="800" u="none" cap="none" strike="noStrike">
                          <a:solidFill>
                            <a:srgbClr val="1CA4DE"/>
                          </a:solidFill>
                          <a:latin typeface="Lato"/>
                          <a:ea typeface="Lato"/>
                          <a:cs typeface="Lato"/>
                          <a:sym typeface="Lato"/>
                        </a:rPr>
                        <a:t>Device used for testing</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1CA4DE"/>
                      </a:solidFill>
                      <a:prstDash val="solid"/>
                      <a:round/>
                      <a:headEnd len="sm" w="sm" type="none"/>
                      <a:tailEnd len="sm" w="sm" type="none"/>
                    </a:lnB>
                  </a:tcPr>
                </a:tc>
                <a:tc hMerge="1"/>
                <a:tc hMerge="1"/>
                <a:tc hMerge="1"/>
              </a:tr>
              <a:tr h="1998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Tablet</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Smartphone</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Laptop or MacBook</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solidFill>
                      <a:srgbClr val="E7F8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1CA4DE"/>
                      </a:solidFill>
                      <a:prstDash val="solid"/>
                      <a:round/>
                      <a:headEnd len="sm" w="sm" type="none"/>
                      <a:tailEnd len="sm" w="sm" type="none"/>
                    </a:lnT>
                    <a:lnB cap="flat" cmpd="sng" w="9525">
                      <a:solidFill>
                        <a:srgbClr val="CCCCCC"/>
                      </a:solidFill>
                      <a:prstDash val="solid"/>
                      <a:round/>
                      <a:headEnd len="sm" w="sm" type="none"/>
                      <a:tailEnd len="sm" w="sm" type="none"/>
                    </a:lnB>
                  </a:tcPr>
                </a:tc>
              </a:tr>
              <a:tr h="203400">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2</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US" sz="800" u="none" cap="none" strike="noStrike">
                          <a:solidFill>
                            <a:srgbClr val="000000"/>
                          </a:solidFill>
                          <a:latin typeface="Lato"/>
                          <a:ea typeface="Lato"/>
                          <a:cs typeface="Lato"/>
                          <a:sym typeface="Lato"/>
                        </a:rPr>
                        <a:t>4</a:t>
                      </a:r>
                      <a:endParaRPr b="0" sz="800" u="none" cap="none" strike="noStrike">
                        <a:latin typeface="Arial"/>
                        <a:ea typeface="Arial"/>
                        <a:cs typeface="Arial"/>
                        <a:sym typeface="Arial"/>
                      </a:endParaRPr>
                    </a:p>
                  </a:txBody>
                  <a:tcPr marT="45725" marB="45725" marR="28450" marL="284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125"/>
          <p:cNvPicPr preferRelativeResize="0"/>
          <p:nvPr/>
        </p:nvPicPr>
        <p:blipFill rotWithShape="1">
          <a:blip r:embed="rId3">
            <a:alphaModFix/>
          </a:blip>
          <a:srcRect b="12626" l="25531" r="4634" t="0"/>
          <a:stretch/>
        </p:blipFill>
        <p:spPr>
          <a:xfrm>
            <a:off x="54720" y="822600"/>
            <a:ext cx="4627080" cy="3859920"/>
          </a:xfrm>
          <a:prstGeom prst="rect">
            <a:avLst/>
          </a:prstGeom>
          <a:noFill/>
          <a:ln>
            <a:noFill/>
          </a:ln>
        </p:spPr>
      </p:pic>
      <p:sp>
        <p:nvSpPr>
          <p:cNvPr id="570" name="Google Shape;570;p125"/>
          <p:cNvSpPr/>
          <p:nvPr/>
        </p:nvSpPr>
        <p:spPr>
          <a:xfrm>
            <a:off x="3503880" y="3415320"/>
            <a:ext cx="432000" cy="432000"/>
          </a:xfrm>
          <a:prstGeom prst="ellipse">
            <a:avLst/>
          </a:prstGeom>
          <a:solidFill>
            <a:srgbClr val="EFEFEF"/>
          </a:solidFill>
          <a:ln cap="flat" cmpd="sng" w="19075">
            <a:solidFill>
              <a:srgbClr val="1EA58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1</a:t>
            </a:r>
            <a:endParaRPr b="0" i="0" sz="1200" u="none" cap="none" strike="noStrike">
              <a:latin typeface="Arial"/>
              <a:ea typeface="Arial"/>
              <a:cs typeface="Arial"/>
              <a:sym typeface="Arial"/>
            </a:endParaRPr>
          </a:p>
        </p:txBody>
      </p:sp>
      <p:sp>
        <p:nvSpPr>
          <p:cNvPr id="571" name="Google Shape;571;p125"/>
          <p:cNvSpPr/>
          <p:nvPr/>
        </p:nvSpPr>
        <p:spPr>
          <a:xfrm>
            <a:off x="3503880" y="2921400"/>
            <a:ext cx="432000" cy="432000"/>
          </a:xfrm>
          <a:prstGeom prst="ellipse">
            <a:avLst/>
          </a:prstGeom>
          <a:solidFill>
            <a:srgbClr val="EFEFEF"/>
          </a:solidFill>
          <a:ln cap="flat" cmpd="sng" w="19075">
            <a:solidFill>
              <a:srgbClr val="EF483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4</a:t>
            </a:r>
            <a:endParaRPr b="0" i="0" sz="1200" u="none" cap="none" strike="noStrike">
              <a:latin typeface="Arial"/>
              <a:ea typeface="Arial"/>
              <a:cs typeface="Arial"/>
              <a:sym typeface="Arial"/>
            </a:endParaRPr>
          </a:p>
        </p:txBody>
      </p:sp>
      <p:sp>
        <p:nvSpPr>
          <p:cNvPr id="572" name="Google Shape;572;p125"/>
          <p:cNvSpPr/>
          <p:nvPr/>
        </p:nvSpPr>
        <p:spPr>
          <a:xfrm>
            <a:off x="3503880" y="2427480"/>
            <a:ext cx="432000" cy="432000"/>
          </a:xfrm>
          <a:prstGeom prst="ellipse">
            <a:avLst/>
          </a:prstGeom>
          <a:solidFill>
            <a:srgbClr val="EFEFEF"/>
          </a:solidFill>
          <a:ln cap="flat" cmpd="sng" w="19075">
            <a:solidFill>
              <a:srgbClr val="349DED"/>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7</a:t>
            </a:r>
            <a:endParaRPr b="0" i="0" sz="1200" u="none" cap="none" strike="noStrike">
              <a:latin typeface="Arial"/>
              <a:ea typeface="Arial"/>
              <a:cs typeface="Arial"/>
              <a:sym typeface="Arial"/>
            </a:endParaRPr>
          </a:p>
        </p:txBody>
      </p:sp>
      <p:sp>
        <p:nvSpPr>
          <p:cNvPr id="573" name="Google Shape;573;p125"/>
          <p:cNvSpPr/>
          <p:nvPr/>
        </p:nvSpPr>
        <p:spPr>
          <a:xfrm>
            <a:off x="2889720" y="3415320"/>
            <a:ext cx="432000" cy="432000"/>
          </a:xfrm>
          <a:prstGeom prst="ellipse">
            <a:avLst/>
          </a:prstGeom>
          <a:solidFill>
            <a:srgbClr val="EFEFEF"/>
          </a:solidFill>
          <a:ln cap="flat" cmpd="sng" w="19075">
            <a:solidFill>
              <a:srgbClr val="CEE45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3</a:t>
            </a:r>
            <a:endParaRPr b="0" i="0" sz="1200" u="none" cap="none" strike="noStrike">
              <a:latin typeface="Arial"/>
              <a:ea typeface="Arial"/>
              <a:cs typeface="Arial"/>
              <a:sym typeface="Arial"/>
            </a:endParaRPr>
          </a:p>
        </p:txBody>
      </p:sp>
      <p:sp>
        <p:nvSpPr>
          <p:cNvPr id="574" name="Google Shape;574;p125"/>
          <p:cNvSpPr/>
          <p:nvPr/>
        </p:nvSpPr>
        <p:spPr>
          <a:xfrm>
            <a:off x="2152440" y="3415320"/>
            <a:ext cx="432000" cy="432000"/>
          </a:xfrm>
          <a:prstGeom prst="ellipse">
            <a:avLst/>
          </a:prstGeom>
          <a:solidFill>
            <a:srgbClr val="EFEFEF"/>
          </a:solidFill>
          <a:ln cap="flat" cmpd="sng" w="19075">
            <a:solidFill>
              <a:srgbClr val="F9C631"/>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2</a:t>
            </a:r>
            <a:endParaRPr b="0" i="0" sz="1200" u="none" cap="none" strike="noStrike">
              <a:latin typeface="Arial"/>
              <a:ea typeface="Arial"/>
              <a:cs typeface="Arial"/>
              <a:sym typeface="Arial"/>
            </a:endParaRPr>
          </a:p>
        </p:txBody>
      </p:sp>
      <p:sp>
        <p:nvSpPr>
          <p:cNvPr id="575" name="Google Shape;575;p125"/>
          <p:cNvSpPr/>
          <p:nvPr/>
        </p:nvSpPr>
        <p:spPr>
          <a:xfrm>
            <a:off x="2152440" y="2921400"/>
            <a:ext cx="432000" cy="432000"/>
          </a:xfrm>
          <a:prstGeom prst="ellipse">
            <a:avLst/>
          </a:prstGeom>
          <a:solidFill>
            <a:srgbClr val="EFEFEF"/>
          </a:solidFill>
          <a:ln cap="flat" cmpd="sng" w="19075">
            <a:solidFill>
              <a:srgbClr val="D80F63"/>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5</a:t>
            </a:r>
            <a:endParaRPr b="0" i="0" sz="1200" u="none" cap="none" strike="noStrike">
              <a:latin typeface="Arial"/>
              <a:ea typeface="Arial"/>
              <a:cs typeface="Arial"/>
              <a:sym typeface="Arial"/>
            </a:endParaRPr>
          </a:p>
        </p:txBody>
      </p:sp>
      <p:sp>
        <p:nvSpPr>
          <p:cNvPr id="576" name="Google Shape;576;p125"/>
          <p:cNvSpPr/>
          <p:nvPr/>
        </p:nvSpPr>
        <p:spPr>
          <a:xfrm>
            <a:off x="2152440" y="2427480"/>
            <a:ext cx="432000" cy="432000"/>
          </a:xfrm>
          <a:prstGeom prst="ellipse">
            <a:avLst/>
          </a:prstGeom>
          <a:solidFill>
            <a:srgbClr val="F3F3F3"/>
          </a:solidFill>
          <a:ln cap="flat" cmpd="sng" w="19075">
            <a:solidFill>
              <a:srgbClr val="29CDD3"/>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8</a:t>
            </a:r>
            <a:endParaRPr b="0" i="0" sz="1200" u="none" cap="none" strike="noStrike">
              <a:latin typeface="Arial"/>
              <a:ea typeface="Arial"/>
              <a:cs typeface="Arial"/>
              <a:sym typeface="Arial"/>
            </a:endParaRPr>
          </a:p>
        </p:txBody>
      </p:sp>
      <p:sp>
        <p:nvSpPr>
          <p:cNvPr id="577" name="Google Shape;577;p125"/>
          <p:cNvSpPr/>
          <p:nvPr/>
        </p:nvSpPr>
        <p:spPr>
          <a:xfrm>
            <a:off x="726480" y="3415320"/>
            <a:ext cx="432000" cy="432000"/>
          </a:xfrm>
          <a:prstGeom prst="ellipse">
            <a:avLst/>
          </a:prstGeom>
          <a:solidFill>
            <a:srgbClr val="EFEFEF"/>
          </a:solidFill>
          <a:ln cap="flat" cmpd="sng" w="19075">
            <a:solidFill>
              <a:srgbClr val="424EAF"/>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200" u="none" cap="none" strike="noStrike">
                <a:solidFill>
                  <a:srgbClr val="595959"/>
                </a:solidFill>
                <a:latin typeface="Lato"/>
                <a:ea typeface="Lato"/>
                <a:cs typeface="Lato"/>
                <a:sym typeface="Lato"/>
              </a:rPr>
              <a:t>6</a:t>
            </a:r>
            <a:endParaRPr b="0" i="0" sz="1200" u="none" cap="none" strike="noStrike">
              <a:latin typeface="Arial"/>
              <a:ea typeface="Arial"/>
              <a:cs typeface="Arial"/>
              <a:sym typeface="Arial"/>
            </a:endParaRPr>
          </a:p>
        </p:txBody>
      </p:sp>
      <p:sp>
        <p:nvSpPr>
          <p:cNvPr id="578" name="Google Shape;578;p125"/>
          <p:cNvSpPr/>
          <p:nvPr/>
        </p:nvSpPr>
        <p:spPr>
          <a:xfrm>
            <a:off x="4724640" y="1211760"/>
            <a:ext cx="3412800" cy="31327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006998"/>
                </a:solidFill>
                <a:latin typeface="Lato"/>
                <a:ea typeface="Lato"/>
                <a:cs typeface="Lato"/>
                <a:sym typeface="Lato"/>
              </a:rPr>
              <a:t>All participants had some digital skills and a method to access the internet.</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rPr b="0" i="0" lang="en-US" sz="1800" u="none" cap="none" strike="noStrike">
                <a:solidFill>
                  <a:srgbClr val="006998"/>
                </a:solidFill>
                <a:latin typeface="Lato"/>
                <a:ea typeface="Lato"/>
                <a:cs typeface="Lato"/>
                <a:sym typeface="Lato"/>
              </a:rPr>
              <a:t>Some didn’t have a smartphone or internet access at home but were willing to report online anyway.</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800" u="none" cap="none" strike="noStrike">
              <a:latin typeface="Arial"/>
              <a:ea typeface="Arial"/>
              <a:cs typeface="Arial"/>
              <a:sym typeface="Arial"/>
            </a:endParaRPr>
          </a:p>
        </p:txBody>
      </p:sp>
      <p:sp>
        <p:nvSpPr>
          <p:cNvPr id="579" name="Google Shape;579;p125"/>
          <p:cNvSpPr/>
          <p:nvPr/>
        </p:nvSpPr>
        <p:spPr>
          <a:xfrm>
            <a:off x="187200" y="294480"/>
            <a:ext cx="2315520" cy="315720"/>
          </a:xfrm>
          <a:prstGeom prst="rect">
            <a:avLst/>
          </a:prstGeom>
          <a:noFill/>
          <a:ln cap="flat" cmpd="sng" w="9525">
            <a:solidFill>
              <a:srgbClr val="0069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6998"/>
                </a:solidFill>
                <a:latin typeface="Lato"/>
                <a:ea typeface="Lato"/>
                <a:cs typeface="Lato"/>
                <a:sym typeface="Lato"/>
              </a:rPr>
              <a:t>PARTICIPANTS’ DIGITAL INCLUSION </a:t>
            </a:r>
            <a:endParaRPr b="0" i="0" sz="1000" u="none" cap="none" strike="noStrike">
              <a:latin typeface="Arial"/>
              <a:ea typeface="Arial"/>
              <a:cs typeface="Arial"/>
              <a:sym typeface="Arial"/>
            </a:endParaRPr>
          </a:p>
        </p:txBody>
      </p:sp>
      <p:sp>
        <p:nvSpPr>
          <p:cNvPr id="580" name="Google Shape;580;p125"/>
          <p:cNvSpPr/>
          <p:nvPr/>
        </p:nvSpPr>
        <p:spPr>
          <a:xfrm>
            <a:off x="54720" y="4735440"/>
            <a:ext cx="4750560" cy="4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Lato"/>
                <a:ea typeface="Lato"/>
                <a:cs typeface="Lato"/>
                <a:sym typeface="Lato"/>
              </a:rPr>
              <a:t>*Scores are approx based on </a:t>
            </a:r>
            <a:r>
              <a:rPr b="0" i="0" lang="en-US" sz="1000" u="sng" cap="none" strike="noStrike">
                <a:solidFill>
                  <a:schemeClr val="hlink"/>
                </a:solidFill>
                <a:latin typeface="Lato"/>
                <a:ea typeface="Lato"/>
                <a:cs typeface="Lato"/>
                <a:sym typeface="Lato"/>
                <a:hlinkClick r:id="rId4"/>
              </a:rPr>
              <a:t>GOV.UK digital inclusion scale</a:t>
            </a:r>
            <a:r>
              <a:rPr b="0" i="0" lang="en-US" sz="1000" u="none" cap="none" strike="noStrike">
                <a:solidFill>
                  <a:srgbClr val="000000"/>
                </a:solidFill>
                <a:latin typeface="Lato"/>
                <a:ea typeface="Lato"/>
                <a:cs typeface="Lato"/>
                <a:sym typeface="Lato"/>
              </a:rPr>
              <a:t> </a:t>
            </a:r>
            <a:endParaRPr b="0" i="0" sz="10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26"/>
          <p:cNvSpPr/>
          <p:nvPr/>
        </p:nvSpPr>
        <p:spPr>
          <a:xfrm>
            <a:off x="3948120" y="0"/>
            <a:ext cx="5195520" cy="514332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26"/>
          <p:cNvSpPr/>
          <p:nvPr/>
        </p:nvSpPr>
        <p:spPr>
          <a:xfrm>
            <a:off x="187200" y="294480"/>
            <a:ext cx="1618920" cy="315720"/>
          </a:xfrm>
          <a:prstGeom prst="rect">
            <a:avLst/>
          </a:prstGeom>
          <a:noFill/>
          <a:ln cap="flat" cmpd="sng" w="19075">
            <a:solidFill>
              <a:srgbClr val="0069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6998"/>
                </a:solidFill>
                <a:latin typeface="Lato"/>
                <a:ea typeface="Lato"/>
                <a:cs typeface="Lato"/>
                <a:sym typeface="Lato"/>
              </a:rPr>
              <a:t>2 ROUNDS OF TESTING</a:t>
            </a:r>
            <a:endParaRPr b="0" i="0" sz="1000" u="none" cap="none" strike="noStrike">
              <a:latin typeface="Arial"/>
              <a:ea typeface="Arial"/>
              <a:cs typeface="Arial"/>
              <a:sym typeface="Arial"/>
            </a:endParaRPr>
          </a:p>
        </p:txBody>
      </p:sp>
      <p:sp>
        <p:nvSpPr>
          <p:cNvPr id="587" name="Google Shape;587;p126"/>
          <p:cNvSpPr/>
          <p:nvPr/>
        </p:nvSpPr>
        <p:spPr>
          <a:xfrm>
            <a:off x="356400" y="737640"/>
            <a:ext cx="3098520" cy="40471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800" u="none" cap="none" strike="noStrike">
                <a:solidFill>
                  <a:srgbClr val="006998"/>
                </a:solidFill>
                <a:latin typeface="Lato"/>
                <a:ea typeface="Lato"/>
                <a:cs typeface="Lato"/>
                <a:sym typeface="Lato"/>
              </a:rPr>
              <a:t>1 hour sessions</a:t>
            </a:r>
            <a:endParaRPr b="0" i="0" sz="18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Short contextual interview</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Test prototype with a real scenario</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Participants talked through their experience and were asked to show how they’d approach it from the ‘start page’</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Test prototype with (at least one) hypothetical scenario based on an imagine.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rPr b="0" i="0" lang="en-US" sz="1200" u="none" cap="none" strike="noStrike">
                <a:solidFill>
                  <a:srgbClr val="333333"/>
                </a:solidFill>
                <a:latin typeface="Lato"/>
                <a:ea typeface="Lato"/>
                <a:cs typeface="Lato"/>
                <a:sym typeface="Lato"/>
              </a:rPr>
              <a:t>Participants described what it is and where it may be in their home.</a:t>
            </a:r>
            <a:endParaRPr b="0" i="0" sz="1200" u="none" cap="none" strike="noStrike">
              <a:latin typeface="Arial"/>
              <a:ea typeface="Arial"/>
              <a:cs typeface="Arial"/>
              <a:sym typeface="Arial"/>
            </a:endParaRPr>
          </a:p>
          <a:p>
            <a:pPr indent="-304560" lvl="0" marL="343080" marR="0" rtl="0" algn="l">
              <a:lnSpc>
                <a:spcPct val="115000"/>
              </a:lnSpc>
              <a:spcBef>
                <a:spcPts val="1001"/>
              </a:spcBef>
              <a:spcAft>
                <a:spcPts val="0"/>
              </a:spcAft>
              <a:buClr>
                <a:srgbClr val="333333"/>
              </a:buClr>
              <a:buSzPts val="1200"/>
              <a:buFont typeface="Lato"/>
              <a:buChar char="●"/>
            </a:pPr>
            <a:r>
              <a:rPr b="0" i="0" lang="en-US" sz="1200" u="none" cap="none" strike="noStrike">
                <a:solidFill>
                  <a:srgbClr val="333333"/>
                </a:solidFill>
                <a:latin typeface="Lato"/>
                <a:ea typeface="Lato"/>
                <a:cs typeface="Lato"/>
                <a:sym typeface="Lato"/>
              </a:rPr>
              <a:t>Wrap-up and summary of overall experience</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457200" marR="0" rtl="0" algn="l">
              <a:lnSpc>
                <a:spcPct val="115000"/>
              </a:lnSpc>
              <a:spcBef>
                <a:spcPts val="1001"/>
              </a:spcBef>
              <a:spcAft>
                <a:spcPts val="0"/>
              </a:spcAft>
              <a:buNone/>
            </a:pPr>
            <a:r>
              <a:t/>
            </a:r>
            <a:endParaRPr b="0" i="0" sz="1200" u="none" cap="none" strike="noStrike">
              <a:latin typeface="Arial"/>
              <a:ea typeface="Arial"/>
              <a:cs typeface="Arial"/>
              <a:sym typeface="Arial"/>
            </a:endParaRPr>
          </a:p>
          <a:p>
            <a:pPr indent="0" lvl="0" marL="0" marR="0" rtl="0" algn="l">
              <a:lnSpc>
                <a:spcPct val="115000"/>
              </a:lnSpc>
              <a:spcBef>
                <a:spcPts val="1001"/>
              </a:spcBef>
              <a:spcAft>
                <a:spcPts val="0"/>
              </a:spcAft>
              <a:buNone/>
            </a:pPr>
            <a:r>
              <a:t/>
            </a:r>
            <a:endParaRPr b="0" i="0" sz="1200" u="none" cap="none" strike="noStrike">
              <a:latin typeface="Arial"/>
              <a:ea typeface="Arial"/>
              <a:cs typeface="Arial"/>
              <a:sym typeface="Arial"/>
            </a:endParaRPr>
          </a:p>
        </p:txBody>
      </p:sp>
      <p:pic>
        <p:nvPicPr>
          <p:cNvPr id="588" name="Google Shape;588;p126"/>
          <p:cNvPicPr preferRelativeResize="0"/>
          <p:nvPr/>
        </p:nvPicPr>
        <p:blipFill rotWithShape="1">
          <a:blip r:embed="rId3">
            <a:alphaModFix/>
          </a:blip>
          <a:srcRect b="8957" l="11695" r="14981" t="36180"/>
          <a:stretch/>
        </p:blipFill>
        <p:spPr>
          <a:xfrm>
            <a:off x="4329000" y="2896560"/>
            <a:ext cx="2001960" cy="1888200"/>
          </a:xfrm>
          <a:prstGeom prst="rect">
            <a:avLst/>
          </a:prstGeom>
          <a:noFill/>
          <a:ln>
            <a:noFill/>
          </a:ln>
        </p:spPr>
      </p:pic>
      <p:pic>
        <p:nvPicPr>
          <p:cNvPr id="589" name="Google Shape;589;p126"/>
          <p:cNvPicPr preferRelativeResize="0"/>
          <p:nvPr/>
        </p:nvPicPr>
        <p:blipFill rotWithShape="1">
          <a:blip r:embed="rId4">
            <a:alphaModFix/>
          </a:blip>
          <a:srcRect b="30481" l="25467" r="13213" t="25484"/>
          <a:stretch/>
        </p:blipFill>
        <p:spPr>
          <a:xfrm>
            <a:off x="6518160" y="2896560"/>
            <a:ext cx="2571480" cy="1888200"/>
          </a:xfrm>
          <a:prstGeom prst="rect">
            <a:avLst/>
          </a:prstGeom>
          <a:noFill/>
          <a:ln>
            <a:noFill/>
          </a:ln>
        </p:spPr>
      </p:pic>
      <p:sp>
        <p:nvSpPr>
          <p:cNvPr id="590" name="Google Shape;590;p126"/>
          <p:cNvSpPr/>
          <p:nvPr/>
        </p:nvSpPr>
        <p:spPr>
          <a:xfrm>
            <a:off x="4132800" y="690480"/>
            <a:ext cx="2414520" cy="1346040"/>
          </a:xfrm>
          <a:prstGeom prst="rect">
            <a:avLst/>
          </a:prstGeom>
          <a:solidFill>
            <a:srgbClr val="EEEEEE"/>
          </a:solidFill>
          <a:ln cap="flat" cmpd="sng" w="9525">
            <a:solidFill>
              <a:srgbClr val="005F8D"/>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26"/>
          <p:cNvSpPr/>
          <p:nvPr/>
        </p:nvSpPr>
        <p:spPr>
          <a:xfrm>
            <a:off x="4260240" y="753480"/>
            <a:ext cx="2050920" cy="12067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rgbClr val="000000"/>
                </a:solidFill>
                <a:latin typeface="Lato"/>
                <a:ea typeface="Lato"/>
                <a:cs typeface="Lato"/>
                <a:sym typeface="Lato"/>
              </a:rPr>
              <a:t>I can't use my washing machine because if I use it the water from the machine fills up in the sink</a:t>
            </a:r>
            <a:endParaRPr b="0" i="0" sz="1200" u="none" cap="none" strike="noStrike">
              <a:latin typeface="Arial"/>
              <a:ea typeface="Arial"/>
              <a:cs typeface="Arial"/>
              <a:sym typeface="Arial"/>
            </a:endParaRPr>
          </a:p>
        </p:txBody>
      </p:sp>
      <p:sp>
        <p:nvSpPr>
          <p:cNvPr id="592" name="Google Shape;592;p126"/>
          <p:cNvSpPr/>
          <p:nvPr/>
        </p:nvSpPr>
        <p:spPr>
          <a:xfrm>
            <a:off x="6650640" y="676440"/>
            <a:ext cx="2414520" cy="1346040"/>
          </a:xfrm>
          <a:prstGeom prst="rect">
            <a:avLst/>
          </a:prstGeom>
          <a:solidFill>
            <a:srgbClr val="EEEEEE"/>
          </a:solidFill>
          <a:ln cap="flat" cmpd="sng" w="9525">
            <a:solidFill>
              <a:srgbClr val="005F8D"/>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26"/>
          <p:cNvSpPr/>
          <p:nvPr/>
        </p:nvSpPr>
        <p:spPr>
          <a:xfrm>
            <a:off x="6778440" y="737640"/>
            <a:ext cx="2050920" cy="12067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rgbClr val="000000"/>
                </a:solidFill>
                <a:latin typeface="Lato"/>
                <a:ea typeface="Lato"/>
                <a:cs typeface="Lato"/>
                <a:sym typeface="Lato"/>
              </a:rPr>
              <a:t>Shower leaks all over my floor and then it comes into my kitchen cupboards [bathroom is above the kitchen]</a:t>
            </a:r>
            <a:endParaRPr b="0" i="0" sz="1200" u="none" cap="none" strike="noStrike">
              <a:latin typeface="Arial"/>
              <a:ea typeface="Arial"/>
              <a:cs typeface="Arial"/>
              <a:sym typeface="Arial"/>
            </a:endParaRPr>
          </a:p>
        </p:txBody>
      </p:sp>
      <p:sp>
        <p:nvSpPr>
          <p:cNvPr id="594" name="Google Shape;594;p126"/>
          <p:cNvSpPr/>
          <p:nvPr/>
        </p:nvSpPr>
        <p:spPr>
          <a:xfrm>
            <a:off x="4015080" y="255960"/>
            <a:ext cx="2158920" cy="393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Lato"/>
                <a:ea typeface="Lato"/>
                <a:cs typeface="Lato"/>
                <a:sym typeface="Lato"/>
              </a:rPr>
              <a:t>Examples of  real scenarios</a:t>
            </a:r>
            <a:endParaRPr b="0" i="0" sz="1200" u="none" cap="none" strike="noStrike">
              <a:latin typeface="Arial"/>
              <a:ea typeface="Arial"/>
              <a:cs typeface="Arial"/>
              <a:sym typeface="Arial"/>
            </a:endParaRPr>
          </a:p>
        </p:txBody>
      </p:sp>
      <p:sp>
        <p:nvSpPr>
          <p:cNvPr id="595" name="Google Shape;595;p126"/>
          <p:cNvSpPr/>
          <p:nvPr/>
        </p:nvSpPr>
        <p:spPr>
          <a:xfrm>
            <a:off x="4083480" y="2503080"/>
            <a:ext cx="2158920" cy="393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Lato"/>
                <a:ea typeface="Lato"/>
                <a:cs typeface="Lato"/>
                <a:sym typeface="Lato"/>
              </a:rPr>
              <a:t>Hypothetical scenarios</a:t>
            </a:r>
            <a:endParaRPr b="0" i="0" sz="12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